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84" r:id="rId3"/>
    <p:sldId id="285" r:id="rId4"/>
    <p:sldId id="286" r:id="rId5"/>
    <p:sldId id="287" r:id="rId6"/>
    <p:sldId id="289" r:id="rId7"/>
    <p:sldId id="288" r:id="rId8"/>
    <p:sldId id="279" r:id="rId9"/>
    <p:sldId id="280" r:id="rId10"/>
    <p:sldId id="281" r:id="rId11"/>
    <p:sldId id="261" r:id="rId12"/>
    <p:sldId id="263" r:id="rId13"/>
    <p:sldId id="273" r:id="rId14"/>
    <p:sldId id="268" r:id="rId15"/>
    <p:sldId id="283" r:id="rId16"/>
    <p:sldId id="274" r:id="rId17"/>
    <p:sldId id="266" r:id="rId18"/>
    <p:sldId id="267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7805" autoAdjust="0"/>
  </p:normalViewPr>
  <p:slideViewPr>
    <p:cSldViewPr snapToGrid="0" snapToObjects="1">
      <p:cViewPr varScale="1">
        <p:scale>
          <a:sx n="145" d="100"/>
          <a:sy n="145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5F4A1-3C20-4F47-B1DD-CABCF61DEF59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47D0F-FEC7-5B49-9B97-928C665FF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nic.net/__data/assets/file/0006/20220/APECTEL40_workshop_report.doc" TargetMode="External"/><Relationship Id="rId4" Type="http://schemas.openxmlformats.org/officeDocument/2006/relationships/hyperlink" Target="http://www.apnic.net/__data/assets/pdf_file/0015/22722/TEL41-IPv6-workshop-report.pdf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Top 5 helpdesk</a:t>
            </a:r>
            <a:r>
              <a:rPr lang="en-AU" baseline="0" dirty="0" smtClean="0"/>
              <a:t> explanation:</a:t>
            </a:r>
          </a:p>
          <a:p>
            <a:pPr>
              <a:buFontTx/>
              <a:buChar char="-"/>
            </a:pPr>
            <a:r>
              <a:rPr lang="en-AU" baseline="0" dirty="0" smtClean="0"/>
              <a:t>Reverse DNS registration -&gt; helping members to create domain object in </a:t>
            </a:r>
            <a:r>
              <a:rPr lang="en-AU" baseline="0" dirty="0" err="1" smtClean="0"/>
              <a:t>whois</a:t>
            </a:r>
            <a:r>
              <a:rPr lang="en-AU" baseline="0" dirty="0" smtClean="0"/>
              <a:t> and how to configure their </a:t>
            </a:r>
            <a:r>
              <a:rPr lang="en-AU" baseline="0" dirty="0" err="1" smtClean="0"/>
              <a:t>dns</a:t>
            </a:r>
            <a:endParaRPr lang="en-AU" baseline="0" dirty="0" smtClean="0"/>
          </a:p>
          <a:p>
            <a:pPr>
              <a:buFontTx/>
              <a:buChar char="-"/>
            </a:pPr>
            <a:r>
              <a:rPr lang="en-AU" baseline="0" dirty="0" smtClean="0"/>
              <a:t>How to make assignment records: usually happens when they need more resources but was turned down because they haven’t registered their assignments in </a:t>
            </a:r>
            <a:r>
              <a:rPr lang="en-AU" baseline="0" dirty="0" err="1" smtClean="0"/>
              <a:t>whois</a:t>
            </a:r>
            <a:r>
              <a:rPr lang="en-AU" baseline="0" dirty="0" smtClean="0"/>
              <a:t> (can’t check if they have reached 80% utilization)</a:t>
            </a:r>
          </a:p>
          <a:p>
            <a:pPr>
              <a:buFontTx/>
              <a:buChar char="-"/>
            </a:pPr>
            <a:r>
              <a:rPr lang="en-AU" baseline="0" dirty="0" smtClean="0"/>
              <a:t>Whois record updates: usually related to not knowing their maintainer password, and hasn’t registered their maintainer in MyAPNIC</a:t>
            </a:r>
          </a:p>
          <a:p>
            <a:pPr>
              <a:buFontTx/>
              <a:buChar char="-"/>
            </a:pPr>
            <a:r>
              <a:rPr lang="en-AU" baseline="0" dirty="0" smtClean="0"/>
              <a:t>MyAPNIC access: usually caused by not having appointed a corporate contact, or the corporate contact is too high up in the organization that he/she are not involved with day to day </a:t>
            </a:r>
            <a:r>
              <a:rPr lang="en-AU" baseline="0" dirty="0" err="1" smtClean="0"/>
              <a:t>ip</a:t>
            </a:r>
            <a:r>
              <a:rPr lang="en-AU" baseline="0" dirty="0" smtClean="0"/>
              <a:t> address management</a:t>
            </a:r>
          </a:p>
          <a:p>
            <a:pPr>
              <a:buFontTx/>
              <a:buChar char="-"/>
            </a:pPr>
            <a:r>
              <a:rPr lang="en-AU" baseline="0" dirty="0" smtClean="0"/>
              <a:t>Contact person changes: usually caused by the primary contact moving to a different part of the organization, or leaving the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C9EB0-8969-4BE8-B519-9B46C6FCACE2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APNIC has been participating actively in the Asia Pacific Economic Cooperation Telecommunications and Information Working </a:t>
            </a:r>
            <a:r>
              <a:rPr lang="en-US" dirty="0" err="1" smtClean="0"/>
              <a:t>Group.APECTEL</a:t>
            </a:r>
            <a:r>
              <a:rPr lang="en-US" dirty="0" smtClean="0"/>
              <a:t>  aims to improve telecommunications and information infrastructure in the Asia-Pacific region by developing and implementing appropriate telecommunications and information policies APEC is made of 21 economies from the pacific rim. APNIC is part of APEC as Member Guest.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Workshop on IPv6: Transforming the Internet APEC Tel 41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Building upon knowledge gained at the </a:t>
            </a:r>
            <a:r>
              <a:rPr lang="en-US" dirty="0" smtClean="0">
                <a:hlinkClick r:id="rId3"/>
              </a:rPr>
              <a:t>APEC TEL 40 workshop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Learning about current best practices of IPv6 deployment for governments</a:t>
            </a:r>
          </a:p>
          <a:p>
            <a:pPr>
              <a:defRPr/>
            </a:pPr>
            <a:r>
              <a:rPr lang="en-US" dirty="0" smtClean="0"/>
              <a:t>Observing demonstrations of IPv6 implementation</a:t>
            </a:r>
          </a:p>
          <a:p>
            <a:pPr>
              <a:defRPr/>
            </a:pPr>
            <a:r>
              <a:rPr lang="en-US" dirty="0" smtClean="0"/>
              <a:t>Gaining additional technical information</a:t>
            </a:r>
          </a:p>
          <a:p>
            <a:pPr>
              <a:defRPr/>
            </a:pPr>
            <a:r>
              <a:rPr lang="en-US" dirty="0" smtClean="0"/>
              <a:t>Examining case studies of successful IPv6 implementation</a:t>
            </a:r>
          </a:p>
          <a:p>
            <a:pPr>
              <a:defRPr/>
            </a:pPr>
            <a:r>
              <a:rPr lang="en-US" dirty="0" smtClean="0"/>
              <a:t>Discussing the possibility of a TEL IPv6 action plan for APEC TELMIN 8 in October 2010 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Workshop on IPv6: Securing sustainable growth of the Internet APEC TEL</a:t>
            </a:r>
            <a:r>
              <a:rPr lang="en-US" baseline="0" dirty="0" smtClean="0"/>
              <a:t> 42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Build upon knowledge gained at the APEC TEL 40 and TEL 41 IPv6 workshops</a:t>
            </a:r>
          </a:p>
          <a:p>
            <a:pPr>
              <a:defRPr/>
            </a:pPr>
            <a:r>
              <a:rPr lang="en-US" dirty="0" smtClean="0"/>
              <a:t>Learn about global IPv6 deployment status, as well as deployment among APEC TEL member economies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Understand the meaning of a "dual-stack" Internet</a:t>
            </a:r>
          </a:p>
          <a:p>
            <a:pPr>
              <a:defRPr/>
            </a:pPr>
            <a:r>
              <a:rPr lang="en-US" dirty="0" smtClean="0"/>
              <a:t>Exchange information about IPv6 deployment successes</a:t>
            </a:r>
          </a:p>
          <a:p>
            <a:pPr>
              <a:defRPr/>
            </a:pPr>
            <a:r>
              <a:rPr lang="en-US" dirty="0" smtClean="0"/>
              <a:t>Learn and understand critical technical information related to IPv6</a:t>
            </a:r>
          </a:p>
          <a:p>
            <a:pPr>
              <a:defRPr/>
            </a:pPr>
            <a:r>
              <a:rPr lang="en-US" dirty="0" smtClean="0"/>
              <a:t>Learn more about human capacity building opportunities</a:t>
            </a:r>
          </a:p>
          <a:p>
            <a:pPr>
              <a:defRPr/>
            </a:pPr>
            <a:r>
              <a:rPr lang="en-US" dirty="0" smtClean="0"/>
              <a:t>Encourage cross-</a:t>
            </a:r>
            <a:r>
              <a:rPr lang="en-US" dirty="0" err="1" smtClean="0"/>
              <a:t>fora</a:t>
            </a:r>
            <a:r>
              <a:rPr lang="en-US" dirty="0" smtClean="0"/>
              <a:t> activities among Infrastructure Development Steering Group (DSG), Security and Prosperity Steering Group (SPSG), and Liberalization Steering Group (LSG) if possible (e.g. inviting speakers and moderators from these </a:t>
            </a:r>
            <a:r>
              <a:rPr lang="en-US" dirty="0" err="1" smtClean="0"/>
              <a:t>fora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major outcome of the APEC TEL 41 IPv6 workshop in May 2010 was an agreement among participants that the APEC TELMIN8 Declaration should include a call to action and the recognition of the need for IPv6 adoption. This declaration will be announced in October 2010. </a:t>
            </a:r>
          </a:p>
          <a:p>
            <a:pPr>
              <a:defRPr/>
            </a:pPr>
            <a:r>
              <a:rPr lang="en-US" dirty="0" smtClean="0"/>
              <a:t>Participants also agreed that the TELMIN8 statement should consider tying the 2015 broadband penetration goal to IPv6 uptake. For more information, please refer to the </a:t>
            </a:r>
            <a:r>
              <a:rPr lang="en-US" dirty="0" smtClean="0">
                <a:hlinkClick r:id="rId4"/>
              </a:rPr>
              <a:t>Report on the APEC TEL 41 IPv6 Workshop - IPv6: Transforming the Internet.</a:t>
            </a:r>
            <a:r>
              <a:rPr lang="en-US" dirty="0" smtClean="0"/>
              <a:t> The TEL 42 IPv6 workshop will build upon these positive outcomes by focusing on more detailed actions to be taken by the APEC TEL member economies.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47D0F-FEC7-5B49-9B97-928C665FF79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First elearning class of the month is IRME, second is about a specific course, DNS, routing, IPv6, IRR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0D6F4B-AD66-4245-AE2C-C800A467A563}" type="slidenum">
              <a:rPr lang="en-AU" smtClean="0"/>
              <a:pPr/>
              <a:t>16</a:t>
            </a:fld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47D0F-FEC7-5B49-9B97-928C665FF79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47D0F-FEC7-5B49-9B97-928C665FF79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0425"/>
            <a:ext cx="80010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81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38350" cy="61722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62650" cy="61722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001000" cy="48006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7724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AU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63714"/>
            <a:ext cx="38100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403475"/>
            <a:ext cx="38100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763714"/>
            <a:ext cx="39624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403475"/>
            <a:ext cx="39624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703513" cy="1162050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273050"/>
            <a:ext cx="5111750" cy="6280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703513" cy="51181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800600"/>
            <a:ext cx="5486400" cy="566738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367338"/>
            <a:ext cx="5486400" cy="80486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df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df"/><Relationship Id="rId3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35913"/>
            <a:ext cx="8001000" cy="1470025"/>
          </a:xfrm>
        </p:spPr>
        <p:txBody>
          <a:bodyPr/>
          <a:lstStyle/>
          <a:p>
            <a:r>
              <a:rPr lang="en-AU" dirty="0" smtClean="0"/>
              <a:t>APNIC Update	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89599"/>
            <a:ext cx="6781800" cy="1752600"/>
          </a:xfrm>
        </p:spPr>
        <p:txBody>
          <a:bodyPr/>
          <a:lstStyle/>
          <a:p>
            <a:r>
              <a:rPr lang="en-AU" dirty="0" smtClean="0"/>
              <a:t>RIPE 61</a:t>
            </a:r>
          </a:p>
          <a:p>
            <a:r>
              <a:rPr lang="en-AU" dirty="0" smtClean="0"/>
              <a:t>15-19 November 2010</a:t>
            </a:r>
          </a:p>
          <a:p>
            <a:r>
              <a:rPr lang="en-AU" dirty="0" smtClean="0"/>
              <a:t>Rome, Italy</a:t>
            </a:r>
          </a:p>
          <a:p>
            <a:endParaRPr lang="en-AU" dirty="0" smtClean="0"/>
          </a:p>
          <a:p>
            <a:r>
              <a:rPr lang="en-AU" sz="2800" dirty="0" smtClean="0"/>
              <a:t>Geoff Huston</a:t>
            </a:r>
          </a:p>
          <a:p>
            <a:r>
              <a:rPr lang="en-AU" sz="2800" dirty="0" smtClean="0"/>
              <a:t>Chief Scientist, APNIC</a:t>
            </a:r>
            <a:endParaRPr lang="en-AU" sz="2800" dirty="0"/>
          </a:p>
        </p:txBody>
      </p:sp>
      <p:pic>
        <p:nvPicPr>
          <p:cNvPr id="4" name="Picture 3" descr="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871" y="6011332"/>
            <a:ext cx="861450" cy="8466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Member Services</a:t>
            </a:r>
            <a:endParaRPr kumimoji="0" lang="en-US" altLang="ja-JP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Membership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total: 2,432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ja-JP" sz="3000" kern="0" dirty="0" smtClean="0"/>
              <a:t>New Members in 2010: 336</a:t>
            </a:r>
            <a:endParaRPr kumimoji="0" lang="en-US" altLang="ja-JP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MyAPNIC users: 3,180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ja-JP" sz="3000" kern="0" dirty="0" smtClean="0"/>
              <a:t>Top 5 helpdesk service requests in the last 6 months: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altLang="ja-JP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Revers</a:t>
            </a:r>
            <a:r>
              <a:rPr lang="en-US" altLang="ja-JP" sz="3000" kern="0" dirty="0" smtClean="0"/>
              <a:t>e DNS registration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make</a:t>
            </a:r>
            <a:r>
              <a:rPr kumimoji="0" lang="en-US" altLang="ja-JP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assignment records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altLang="ja-JP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Whois record updates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altLang="ja-JP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MyAPNIC access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3000" kern="0" dirty="0" smtClean="0"/>
              <a:t>Contact person changes</a:t>
            </a:r>
            <a:endParaRPr kumimoji="0" lang="en-US" altLang="ja-JP" sz="3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0" lang="en-US" altLang="ja-JP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APNIC Policy Updates</a:t>
            </a:r>
            <a:endParaRPr kumimoji="0" lang="en-US" altLang="ja-JP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oup 24"/>
          <p:cNvGraphicFramePr>
            <a:graphicFrameLocks noGrp="1"/>
          </p:cNvGraphicFramePr>
          <p:nvPr/>
        </p:nvGraphicFramePr>
        <p:xfrm>
          <a:off x="838200" y="1219200"/>
          <a:ext cx="7924800" cy="3811333"/>
        </p:xfrm>
        <a:graphic>
          <a:graphicData uri="http://schemas.openxmlformats.org/drawingml/2006/table">
            <a:tbl>
              <a:tblPr/>
              <a:tblGrid>
                <a:gridCol w="1371600"/>
                <a:gridCol w="2209800"/>
                <a:gridCol w="43434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Proposal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Title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Overview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Prop-079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Implemented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 Nov 2010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Abuse contact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introduce a mandatory abuse contact field for objects in the APNIC Whois Database to provide a more efficient way for abuse reports to reach the correct network contact.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Prop-080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Implemented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5 July 2010</a:t>
                      </a:r>
                      <a:endParaRPr kumimoji="0" lang="en-AU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Removal of IPv4 prefix exchange policy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remove the policy that currently permits resource holders to return three or more noncontiguous IPv4 address blocks and have the prefixes replaced with a single, larger, contiguous block.</a:t>
                      </a: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Prop-082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Implemented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5 July 2010</a:t>
                      </a:r>
                      <a:endParaRPr kumimoji="0" lang="en-AU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Removing aggregation criteria for IPv6 initial allocations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remove the aggregation requirement from the IPv6 initial allocation policy.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65"/>
          <p:cNvSpPr>
            <a:spLocks noChangeArrowheads="1"/>
          </p:cNvSpPr>
          <p:nvPr/>
        </p:nvSpPr>
        <p:spPr bwMode="auto">
          <a:xfrm>
            <a:off x="4724400" y="63246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altLang="ja-JP" sz="1800" dirty="0"/>
              <a:t>http://</a:t>
            </a:r>
            <a:r>
              <a:rPr lang="en-US" altLang="ja-JP" sz="1800" dirty="0" err="1"/>
              <a:t>www.apnic.net</a:t>
            </a:r>
            <a:r>
              <a:rPr lang="en-US" altLang="ja-JP" sz="1800" dirty="0"/>
              <a:t>/policy/proposals </a:t>
            </a:r>
          </a:p>
        </p:txBody>
      </p:sp>
      <p:sp>
        <p:nvSpPr>
          <p:cNvPr id="5" name="Rectangle 332"/>
          <p:cNvSpPr>
            <a:spLocks noChangeArrowheads="1"/>
          </p:cNvSpPr>
          <p:nvPr/>
        </p:nvSpPr>
        <p:spPr bwMode="auto">
          <a:xfrm>
            <a:off x="5775325" y="-16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336"/>
          <p:cNvSpPr>
            <a:spLocks noChangeArrowheads="1"/>
          </p:cNvSpPr>
          <p:nvPr/>
        </p:nvSpPr>
        <p:spPr bwMode="auto">
          <a:xfrm>
            <a:off x="7666038" y="6251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801612" y="5456858"/>
            <a:ext cx="604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policy proposals reached consensus during APNIC 30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Research and Development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38200" y="13716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Routing research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RPKI (joint with other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RIRs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/NRO)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 service dynamics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DNSSEC implementation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Expanded network measurement/monitoring</a:t>
            </a:r>
          </a:p>
          <a:p>
            <a:pPr marL="80010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Test Traffic Measurement (TTM)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lvl="1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‘Day In the Life of the Internet’ (DITL)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3.4Tb of data collected over 3 days in 2010</a:t>
            </a:r>
          </a:p>
          <a:p>
            <a:pPr marL="685800" lvl="1" indent="-2286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kern="0" dirty="0" smtClean="0"/>
              <a:t>IPv6 deployment measurement activities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Technical Developments</a:t>
            </a:r>
            <a:endParaRPr kumimoji="0" lang="en-US" altLang="ja-JP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3200" kern="0" dirty="0" smtClean="0"/>
              <a:t>New co-location facility in ‘triangle architecture’ for reliability and DRP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DNSSEC running smoothly since April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Implementing</a:t>
            </a:r>
            <a:r>
              <a:rPr kumimoji="0" lang="en-US" altLang="ja-JP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Agile software development methodologies</a:t>
            </a:r>
            <a:endParaRPr kumimoji="0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IPv6 Program Update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dirty="0" smtClean="0"/>
              <a:t>APNIC is the new Secretariat for the Asia Pacific IPv6 Task Force (APIPv6TF)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dirty="0" smtClean="0"/>
              <a:t>APNIC worked closely with APEC TEL WG on two IPv6 workshops this year: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200" dirty="0" smtClean="0"/>
          </a:p>
          <a:p>
            <a:pPr marL="742950" lvl="1" indent="-285750" defTabSz="9144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kern="0" dirty="0" smtClean="0"/>
              <a:t>Workshop on IPv6: Transforming the Internet, APEC TEL 41, Taipei, Taiwan</a:t>
            </a:r>
          </a:p>
          <a:p>
            <a:pPr marL="742950" lvl="1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kern="0" dirty="0" smtClean="0"/>
              <a:t>Workshop on IPv6: Securing sustainable growth of the Internet, APEC TEL 42, Bandar Seri Begawan, Brunei Darussalam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APEC TELMIN8</a:t>
            </a:r>
            <a:br>
              <a:rPr lang="en-US" smtClean="0"/>
            </a:br>
            <a:r>
              <a:rPr lang="en-US" smtClean="0"/>
              <a:t>Ministerial Statement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en-AU" dirty="0" smtClean="0"/>
              <a:t>APEC TELMIN8 held in Okinawa, Japan</a:t>
            </a:r>
          </a:p>
          <a:p>
            <a:pPr lvl="1">
              <a:buFont typeface="Arial"/>
              <a:buChar char="•"/>
              <a:defRPr/>
            </a:pPr>
            <a:r>
              <a:rPr lang="en-AU" dirty="0" smtClean="0"/>
              <a:t>30 – 31 Oct 2010</a:t>
            </a:r>
          </a:p>
          <a:p>
            <a:pPr lvl="1">
              <a:spcAft>
                <a:spcPts val="600"/>
              </a:spcAft>
              <a:buFont typeface="Arial"/>
              <a:buChar char="•"/>
              <a:defRPr/>
            </a:pPr>
            <a:r>
              <a:rPr lang="en-AU" dirty="0" smtClean="0"/>
              <a:t>Heads of the Ministries of information and communications</a:t>
            </a:r>
          </a:p>
          <a:p>
            <a:pPr marL="0">
              <a:spcAft>
                <a:spcPts val="700"/>
              </a:spcAft>
              <a:buNone/>
              <a:defRPr/>
            </a:pPr>
            <a:r>
              <a:rPr lang="en-AU" dirty="0" smtClean="0"/>
              <a:t>APEC TELMIN8 reiterates importance of IPv6 deployment in the Asia Pacific</a:t>
            </a:r>
          </a:p>
          <a:p>
            <a:pPr lvl="1">
              <a:buFont typeface="Arial"/>
              <a:buChar char="•"/>
              <a:defRPr/>
            </a:pPr>
            <a:r>
              <a:rPr lang="en-AU" sz="2811" dirty="0" smtClean="0"/>
              <a:t>“</a:t>
            </a:r>
            <a:r>
              <a:rPr lang="en-AU" sz="2811" i="1" dirty="0" smtClean="0"/>
              <a:t>We recognize that the free pool of IPv4 addresses is expected to be exhausted around 2012, and </a:t>
            </a:r>
            <a:r>
              <a:rPr lang="en-AU" sz="2811" b="1" i="1" dirty="0" smtClean="0"/>
              <a:t>the transition to IPv6 </a:t>
            </a:r>
            <a:r>
              <a:rPr lang="en-AU" sz="2811" i="1" dirty="0" smtClean="0"/>
              <a:t>will facilitate the achievement of </a:t>
            </a:r>
            <a:r>
              <a:rPr lang="en-AU" sz="2811" b="1" i="1" dirty="0" smtClean="0"/>
              <a:t>universal broadband access </a:t>
            </a:r>
            <a:r>
              <a:rPr lang="en-AU" sz="2811" i="1" dirty="0" smtClean="0"/>
              <a:t>in the APEC region. We support the </a:t>
            </a:r>
            <a:r>
              <a:rPr lang="en-AU" sz="2811" b="1" i="1" dirty="0" smtClean="0"/>
              <a:t>IPv6 Guidelines developed by TEL</a:t>
            </a:r>
            <a:r>
              <a:rPr lang="en-AU" sz="2811" i="1" dirty="0" smtClean="0"/>
              <a:t>.</a:t>
            </a:r>
            <a:r>
              <a:rPr lang="en-AU" sz="2811" dirty="0" smtClean="0"/>
              <a:t>” </a:t>
            </a:r>
          </a:p>
          <a:p>
            <a:pPr lvl="1">
              <a:defRPr/>
            </a:pPr>
            <a:endParaRPr lang="en-AU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1F3951-BF00-BD4A-8374-E85CCEA1042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Training and Education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dirty="0" smtClean="0"/>
              <a:t>eLearning Interactive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Successfully offering two sub-regional training courses per month: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20 eLearning web classes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271 attendees</a:t>
            </a:r>
          </a:p>
          <a:p>
            <a:pPr lvl="2" eaLnBrk="1" hangingPunct="1">
              <a:buFontTx/>
              <a:buChar char="•"/>
            </a:pPr>
            <a:endParaRPr lang="en-US" dirty="0" smtClean="0"/>
          </a:p>
        </p:txBody>
      </p:sp>
      <p:pic>
        <p:nvPicPr>
          <p:cNvPr id="21508" name="Picture 3" descr="eLearning_banner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888" y="4410094"/>
            <a:ext cx="839311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Internet Governance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dirty="0" smtClean="0"/>
              <a:t>APNIC was one of the main organizers and sponsors of the first Asia Pacific IGF in Hong Kong.</a:t>
            </a:r>
          </a:p>
          <a:p>
            <a:pPr marL="285750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800" kern="0" dirty="0" smtClean="0"/>
              <a:t>Co-hosted remote hubs in the Asia Pacific region in support of the IGF in Lithuania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800" kern="0" dirty="0" smtClean="0"/>
              <a:t>Dhaka, Bangladesh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800" kern="0" dirty="0" smtClean="0"/>
              <a:t>Manila, Philippines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800" kern="0" dirty="0" smtClean="0"/>
              <a:t>Hong Kong SAR, China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800" kern="0" dirty="0" smtClean="0"/>
              <a:t>Jakarta, Indonesia</a:t>
            </a: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Building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792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operating costs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 and location suits APNIC’s future needs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074" y="3409462"/>
            <a:ext cx="4158867" cy="31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NIC 31_FINAL_s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0404" y="-296628"/>
            <a:ext cx="9144000" cy="646161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838200" y="381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184E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APNIC Meeting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184E8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38200" y="17526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31 </a:t>
            </a:r>
            <a:r>
              <a:rPr lang="en-US" altLang="ja-JP" sz="2800" kern="0" noProof="0" dirty="0" smtClean="0"/>
              <a:t>/ APRICOT 2011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ja-JP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February 21 – 25</a:t>
            </a:r>
            <a:endParaRPr lang="en-US" altLang="ja-JP" sz="2800" kern="0" dirty="0" smtClean="0"/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Hong</a:t>
            </a:r>
            <a:r>
              <a:rPr kumimoji="0" lang="en-US" altLang="ja-JP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Kong SAR, China </a:t>
            </a:r>
            <a:endParaRPr kumimoji="0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http://meetings.apnic.net/31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Topics at APNIC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IPv4 Allocations</a:t>
            </a:r>
            <a:endParaRPr lang="en-US" dirty="0"/>
          </a:p>
        </p:txBody>
      </p:sp>
      <p:pic>
        <p:nvPicPr>
          <p:cNvPr id="4" name="Picture 3" descr="ipv4_assigned_November 2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59141"/>
            <a:ext cx="3841784" cy="276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679984" y="3125203"/>
            <a:ext cx="3837532" cy="26944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APNIC Meetings..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32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smtClean="0"/>
              <a:t>29 August – 2 September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Busan</a:t>
            </a:r>
            <a:r>
              <a:rPr kumimoji="0" lang="en-A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,</a:t>
            </a:r>
            <a:r>
              <a:rPr kumimoji="0" lang="en-AU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South Korea</a:t>
            </a:r>
            <a:endParaRPr kumimoji="0" lang="en-A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33 and APRICOT 2012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22 February – 3 March 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Delhi, India</a:t>
            </a:r>
            <a:endParaRPr kumimoji="0" lang="en-A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A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 bwMode="auto">
          <a:xfrm>
            <a:off x="1371600" y="3900311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err="1" smtClean="0"/>
              <a:t>gih@apnic.net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Topics at APNIC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Resource “Quality” Testing</a:t>
            </a:r>
            <a:endParaRPr lang="en-US" dirty="0"/>
          </a:p>
        </p:txBody>
      </p:sp>
      <p:pic>
        <p:nvPicPr>
          <p:cNvPr id="6" name="Picture 5" descr="splits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87" y="2939142"/>
            <a:ext cx="6495142" cy="32475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Topics at APNIC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RPKI</a:t>
            </a:r>
          </a:p>
          <a:p>
            <a:pPr>
              <a:buNone/>
            </a:pPr>
            <a:r>
              <a:rPr lang="en-US" dirty="0" smtClean="0"/>
              <a:t>	production service to allow My APNIC clients to generate resource certificates and </a:t>
            </a:r>
            <a:r>
              <a:rPr lang="en-US" dirty="0" err="1" smtClean="0"/>
              <a:t>ROAs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Topics at APNIC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“Easier” IPv6</a:t>
            </a:r>
          </a:p>
          <a:p>
            <a:pPr>
              <a:buNone/>
            </a:pPr>
            <a:r>
              <a:rPr lang="en-US" dirty="0" smtClean="0"/>
              <a:t>	Responding to membership request with simplified process for IPv6 address allocations for APNIC members: “one-click” IPv6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NIC 31_FINAL_sam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0404" y="-296628"/>
            <a:ext cx="9144000" cy="646161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838200" y="381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184E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APNIC Meeting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184E8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38200" y="17526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31 </a:t>
            </a:r>
            <a:r>
              <a:rPr lang="en-US" altLang="ja-JP" sz="2800" kern="0" noProof="0" dirty="0" smtClean="0"/>
              <a:t>/ APRICOT 2011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ja-JP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February 21 – 25</a:t>
            </a:r>
            <a:endParaRPr lang="en-US" altLang="ja-JP" sz="2800" kern="0" dirty="0" smtClean="0"/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Hong</a:t>
            </a:r>
            <a:r>
              <a:rPr kumimoji="0" lang="en-US" altLang="ja-JP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Kong SAR, China </a:t>
            </a:r>
            <a:endParaRPr kumimoji="0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http://meetings.apnic.net/31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Details….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21684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Resource Delegations</a:t>
            </a:r>
            <a:endParaRPr kumimoji="0" lang="en-AU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pv4_assigned_November 2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53" y="1196474"/>
            <a:ext cx="3841784" cy="2760500"/>
          </a:xfrm>
          <a:prstGeom prst="rect">
            <a:avLst/>
          </a:prstGeom>
        </p:spPr>
      </p:pic>
      <p:pic>
        <p:nvPicPr>
          <p:cNvPr id="9" name="Picture 8" descr="ipv6_assigned_November 20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422" y="1117643"/>
            <a:ext cx="3440887" cy="2926804"/>
          </a:xfrm>
          <a:prstGeom prst="rect">
            <a:avLst/>
          </a:prstGeom>
        </p:spPr>
      </p:pic>
      <p:pic>
        <p:nvPicPr>
          <p:cNvPr id="11" name="Picture 10" descr="asn_assigned_November 20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060" y="3986353"/>
            <a:ext cx="3983934" cy="2832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89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Resource Services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052286"/>
            <a:ext cx="8153400" cy="550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IPv4 requests</a:t>
            </a:r>
            <a:r>
              <a:rPr kumimoji="0" lang="en-US" altLang="ja-JP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still strong (5.94 x /8)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2800" kern="0" baseline="0" dirty="0" smtClean="0"/>
              <a:t>Mobile</a:t>
            </a:r>
            <a:r>
              <a:rPr lang="en-US" altLang="ja-JP" sz="2800" kern="0" dirty="0" smtClean="0"/>
              <a:t>, wireless, ADSL networks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Growth</a:t>
            </a:r>
            <a:r>
              <a:rPr kumimoji="0" lang="en-US" altLang="ja-JP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economies: CN, KR, JP, IN, VN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ja-JP" sz="3200" kern="0" dirty="0" smtClean="0"/>
              <a:t>Very high IPv6 take up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2800" kern="0" dirty="0" smtClean="0"/>
              <a:t>584 delegations in 2010 so far (188 in 2009)</a:t>
            </a: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 Quality Assurance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APNIC tests all IANA allocations prior to distribution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ja-JP" sz="2800" kern="0" dirty="0" smtClean="0"/>
              <a:t>Outreach to network operators to remove outdated filters</a:t>
            </a: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ja-JP" sz="2800" kern="0" noProof="0" dirty="0" smtClean="0"/>
              <a:t>36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.0.0.0/8 and </a:t>
            </a:r>
            <a:r>
              <a:rPr lang="en-US" altLang="ja-JP" sz="2800" kern="0" dirty="0" smtClean="0"/>
              <a:t>42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.0.0.0/8 being tested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NIC_template_2010">
  <a:themeElements>
    <a:clrScheme name="APNIC Standard 1">
      <a:dk1>
        <a:srgbClr val="141313"/>
      </a:dk1>
      <a:lt1>
        <a:srgbClr val="FFFFFE"/>
      </a:lt1>
      <a:dk2>
        <a:srgbClr val="184E86"/>
      </a:dk2>
      <a:lt2>
        <a:srgbClr val="FFFFFE"/>
      </a:lt2>
      <a:accent1>
        <a:srgbClr val="184E86"/>
      </a:accent1>
      <a:accent2>
        <a:srgbClr val="208C97"/>
      </a:accent2>
      <a:accent3>
        <a:srgbClr val="B56825"/>
      </a:accent3>
      <a:accent4>
        <a:srgbClr val="609B6A"/>
      </a:accent4>
      <a:accent5>
        <a:srgbClr val="4D2A59"/>
      </a:accent5>
      <a:accent6>
        <a:srgbClr val="2A8B78"/>
      </a:accent6>
      <a:hlink>
        <a:srgbClr val="184E86"/>
      </a:hlink>
      <a:folHlink>
        <a:srgbClr val="A7CBDA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APNIC_template_2010.pot</Template>
  <TotalTime>506</TotalTime>
  <Words>1281</Words>
  <Application>Microsoft Macintosh PowerPoint</Application>
  <PresentationFormat>On-screen Show (4:3)</PresentationFormat>
  <Paragraphs>170</Paragraphs>
  <Slides>21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APNIC_template_2010</vt:lpstr>
      <vt:lpstr>APNIC Update </vt:lpstr>
      <vt:lpstr>Hot Topics at APNIC</vt:lpstr>
      <vt:lpstr>Hot Topics at APNIC</vt:lpstr>
      <vt:lpstr>Hot Topics at APNIC</vt:lpstr>
      <vt:lpstr>Hot Topics at APNIC</vt:lpstr>
      <vt:lpstr>Slide 6</vt:lpstr>
      <vt:lpstr>Details….</vt:lpstr>
      <vt:lpstr>Slide 8</vt:lpstr>
      <vt:lpstr>Slide 9</vt:lpstr>
      <vt:lpstr>Slide 10</vt:lpstr>
      <vt:lpstr>Slide 11</vt:lpstr>
      <vt:lpstr>Slide 12</vt:lpstr>
      <vt:lpstr>Slide 13</vt:lpstr>
      <vt:lpstr>Slide 14</vt:lpstr>
      <vt:lpstr>APEC TELMIN8 Ministerial Statement </vt:lpstr>
      <vt:lpstr>Training and Education</vt:lpstr>
      <vt:lpstr>Slide 17</vt:lpstr>
      <vt:lpstr>Slide 18</vt:lpstr>
      <vt:lpstr>Slide 19</vt:lpstr>
      <vt:lpstr>Slide 20</vt:lpstr>
      <vt:lpstr>Thank You</vt:lpstr>
    </vt:vector>
  </TitlesOfParts>
  <Manager/>
  <Company>APNIC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Update </dc:title>
  <dc:subject/>
  <dc:creator>Samantha Marks</dc:creator>
  <cp:keywords/>
  <dc:description/>
  <cp:lastModifiedBy>Samantha Marks</cp:lastModifiedBy>
  <cp:revision>35</cp:revision>
  <cp:lastPrinted>2010-11-16T05:40:21Z</cp:lastPrinted>
  <dcterms:created xsi:type="dcterms:W3CDTF">2010-11-16T05:33:39Z</dcterms:created>
  <dcterms:modified xsi:type="dcterms:W3CDTF">2010-11-16T05:40:48Z</dcterms:modified>
  <cp:category/>
</cp:coreProperties>
</file>