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26"/>
  </p:notesMasterIdLst>
  <p:handoutMasterIdLst>
    <p:handoutMasterId r:id="rId27"/>
  </p:handoutMasterIdLst>
  <p:sldIdLst>
    <p:sldId id="286" r:id="rId9"/>
    <p:sldId id="336" r:id="rId10"/>
    <p:sldId id="337" r:id="rId11"/>
    <p:sldId id="338" r:id="rId12"/>
    <p:sldId id="299" r:id="rId13"/>
    <p:sldId id="334" r:id="rId14"/>
    <p:sldId id="301" r:id="rId15"/>
    <p:sldId id="306" r:id="rId16"/>
    <p:sldId id="308" r:id="rId17"/>
    <p:sldId id="315" r:id="rId18"/>
    <p:sldId id="311" r:id="rId19"/>
    <p:sldId id="277" r:id="rId20"/>
    <p:sldId id="290" r:id="rId21"/>
    <p:sldId id="316" r:id="rId22"/>
    <p:sldId id="320" r:id="rId23"/>
    <p:sldId id="319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5C5C5C"/>
    <a:srgbClr val="383838"/>
    <a:srgbClr val="C40836"/>
    <a:srgbClr val="C01B1C"/>
    <a:srgbClr val="00A2D7"/>
    <a:srgbClr val="FFCF00"/>
    <a:srgbClr val="166813"/>
    <a:srgbClr val="590F4A"/>
    <a:srgbClr val="F27D0A"/>
    <a:srgbClr val="004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2E28-3085-874C-81BE-D10A6A047D4F}" type="datetimeFigureOut">
              <a:rPr lang="en-US" smtClean="0"/>
              <a:t>20/04/12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92956-CF57-C84F-96D6-F95E301AE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A2937-AA6F-7643-8CC5-D1F0D93130A7}" type="datetimeFigureOut">
              <a:rPr lang="en-US" smtClean="0"/>
              <a:t>20/04/12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1C3F-74DF-8946-86B8-BBC6F70B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0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0770C1-A1BF-4085-9D92-0AC49206281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biggest events and add context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biggest events and add context notes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ISIF is a grants program aimed at stimulating creative solutions to ICT development needs in the Asia Pacific region</a:t>
            </a:r>
          </a:p>
          <a:p>
            <a:r>
              <a:rPr lang="en-US" dirty="0" smtClean="0"/>
              <a:t>Since 2009, ISIF has supported 23 initiatives in 12 AP economies through grants and awards</a:t>
            </a:r>
          </a:p>
          <a:p>
            <a:r>
              <a:rPr lang="en-US" dirty="0" smtClean="0"/>
              <a:t>In 2011:</a:t>
            </a:r>
          </a:p>
          <a:p>
            <a:pPr lvl="1"/>
            <a:r>
              <a:rPr lang="en-US" dirty="0" smtClean="0"/>
              <a:t>47 nominations from across the region</a:t>
            </a:r>
          </a:p>
          <a:p>
            <a:pPr lvl="1"/>
            <a:r>
              <a:rPr lang="en-US" dirty="0" smtClean="0"/>
              <a:t>4 winning projects presented during Nairobi IGF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Cambodia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Relationship Id="rId3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4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10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008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21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89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767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852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5528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3912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00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741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247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4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66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80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85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1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147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160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556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62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71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842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5"/>
            <a:ext cx="8352928" cy="3685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40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1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844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493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111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99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05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146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739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2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8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063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40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2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0450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5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544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C408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338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248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402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594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7528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4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69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4853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4272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74865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5055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791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8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2032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81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151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641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897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800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9932"/>
            <a:ext cx="9144000" cy="618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466"/>
            <a:ext cx="9144000" cy="499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57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509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7938"/>
            <a:ext cx="9144000" cy="5000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66813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7463"/>
            <a:ext cx="9144000" cy="490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904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987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01B1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784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abs.apnic.net" TargetMode="External"/><Relationship Id="rId3" Type="http://schemas.openxmlformats.org/officeDocument/2006/relationships/hyperlink" Target="http://www.blabs.apnic.ne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f.asia" TargetMode="External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meetings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eetings.apnic.net/33/program/bo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April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APNIC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Capability measurement</a:t>
            </a:r>
            <a:endParaRPr lang="en-US" dirty="0" smtClean="0"/>
          </a:p>
          <a:p>
            <a:pPr lvl="1"/>
            <a:r>
              <a:rPr lang="en-US" dirty="0"/>
              <a:t>Google ad </a:t>
            </a:r>
            <a:r>
              <a:rPr lang="en-US" dirty="0" smtClean="0"/>
              <a:t>data collection (</a:t>
            </a:r>
            <a:r>
              <a:rPr lang="en-US" dirty="0"/>
              <a:t>thanks to Google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Code snippet enables website-specific measurements</a:t>
            </a:r>
          </a:p>
          <a:p>
            <a:pPr lvl="1"/>
            <a:r>
              <a:rPr lang="en-US" dirty="0" smtClean="0"/>
              <a:t>600,000+ measurements per day</a:t>
            </a:r>
            <a:endParaRPr lang="en-US" dirty="0" smtClean="0"/>
          </a:p>
          <a:p>
            <a:pPr lvl="1"/>
            <a:r>
              <a:rPr lang="en-US" dirty="0" smtClean="0"/>
              <a:t>Analysis</a:t>
            </a:r>
            <a:r>
              <a:rPr lang="en-US" dirty="0" smtClean="0"/>
              <a:t> by source economy, ASN, and more</a:t>
            </a:r>
          </a:p>
          <a:p>
            <a:r>
              <a:rPr lang="en-US" dirty="0" smtClean="0"/>
              <a:t>IPv4 </a:t>
            </a:r>
            <a:r>
              <a:rPr lang="en-US" dirty="0" smtClean="0"/>
              <a:t>address report</a:t>
            </a:r>
          </a:p>
          <a:p>
            <a:pPr lvl="1"/>
            <a:r>
              <a:rPr lang="en-US" dirty="0" smtClean="0"/>
              <a:t>IPv4 </a:t>
            </a:r>
            <a:r>
              <a:rPr lang="en-US" dirty="0" smtClean="0"/>
              <a:t>free pool address exhaustion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http://labs.apnic.net</a:t>
            </a:r>
            <a:endParaRPr lang="en-US" dirty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blabs.apnic.net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6659C3D-E5F1-A14B-A733-9FD04C5ED5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Regional events and activities</a:t>
            </a:r>
            <a:endParaRPr lang="en-US" dirty="0" smtClean="0"/>
          </a:p>
          <a:p>
            <a:pPr lvl="1"/>
            <a:r>
              <a:rPr lang="en-US" dirty="0" smtClean="0"/>
              <a:t>Pacific </a:t>
            </a:r>
            <a:r>
              <a:rPr lang="en-US" dirty="0" smtClean="0"/>
              <a:t>Telecommunications Council (PTC), Hawaii, January 2011</a:t>
            </a:r>
          </a:p>
          <a:p>
            <a:pPr lvl="1"/>
            <a:r>
              <a:rPr lang="en-US" dirty="0" smtClean="0"/>
              <a:t>Philippines IPv6 Conference, Manila, January 2011</a:t>
            </a:r>
          </a:p>
          <a:p>
            <a:pPr lvl="1"/>
            <a:r>
              <a:rPr lang="en-AU" dirty="0"/>
              <a:t>IPv6 Transition conference, APRICOT 2011, Hong Kong</a:t>
            </a:r>
          </a:p>
          <a:p>
            <a:pPr lvl="1"/>
            <a:r>
              <a:rPr lang="en-AU" dirty="0"/>
              <a:t>Seminar for DNS community, ICANN 41, Singapore </a:t>
            </a:r>
          </a:p>
          <a:p>
            <a:pPr lvl="1"/>
            <a:r>
              <a:rPr lang="en-US" dirty="0" smtClean="0"/>
              <a:t>China </a:t>
            </a:r>
            <a:r>
              <a:rPr lang="en-US" dirty="0" smtClean="0"/>
              <a:t>IPv6 Summit, Beijing, April 2011</a:t>
            </a:r>
          </a:p>
          <a:p>
            <a:pPr lvl="1"/>
            <a:r>
              <a:rPr lang="en-US" dirty="0" smtClean="0"/>
              <a:t>ITU/APNIC IPv6 </a:t>
            </a:r>
            <a:r>
              <a:rPr lang="en-US" dirty="0" smtClean="0"/>
              <a:t>Workshop, Bangkok, July 2011</a:t>
            </a:r>
          </a:p>
          <a:p>
            <a:pPr lvl="1"/>
            <a:r>
              <a:rPr lang="en-AU" dirty="0"/>
              <a:t>World IPv6 Day, 8 June 2011</a:t>
            </a:r>
          </a:p>
          <a:p>
            <a:pPr lvl="1"/>
            <a:r>
              <a:rPr lang="en-AU" dirty="0" smtClean="0"/>
              <a:t>IPv6 </a:t>
            </a:r>
            <a:r>
              <a:rPr lang="en-AU" dirty="0"/>
              <a:t>Transition Plenary, APNIC 32, </a:t>
            </a:r>
            <a:r>
              <a:rPr lang="en-AU" dirty="0" err="1"/>
              <a:t>Busan</a:t>
            </a:r>
            <a:endParaRPr lang="en-AU" dirty="0"/>
          </a:p>
          <a:p>
            <a:pPr lvl="1"/>
            <a:r>
              <a:rPr lang="en-US" dirty="0" smtClean="0"/>
              <a:t>Asia </a:t>
            </a:r>
            <a:r>
              <a:rPr lang="en-US" dirty="0" smtClean="0"/>
              <a:t>Pacific Top Level Domain (APTLD), Busan, September 2011</a:t>
            </a:r>
          </a:p>
          <a:p>
            <a:pPr lvl="1"/>
            <a:r>
              <a:rPr lang="en-US" dirty="0" smtClean="0"/>
              <a:t>Australia IPv6 Summit, Melbourne, </a:t>
            </a:r>
            <a:r>
              <a:rPr lang="en-US" dirty="0" err="1" smtClean="0"/>
              <a:t>Octber</a:t>
            </a:r>
            <a:r>
              <a:rPr lang="en-US" dirty="0" smtClean="0"/>
              <a:t>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China Mobile MIRACLE 2011, Beijing, November 2011</a:t>
            </a:r>
          </a:p>
          <a:p>
            <a:pPr lvl="1"/>
            <a:r>
              <a:rPr lang="en-US" dirty="0" smtClean="0"/>
              <a:t>Singapore </a:t>
            </a:r>
            <a:r>
              <a:rPr lang="en-US" dirty="0" err="1" smtClean="0"/>
              <a:t>iDA</a:t>
            </a:r>
            <a:r>
              <a:rPr lang="en-US" dirty="0" smtClean="0"/>
              <a:t> IPv6 Executive Briefing, Singapore, November 2011</a:t>
            </a:r>
          </a:p>
          <a:p>
            <a:pPr lvl="1"/>
            <a:r>
              <a:rPr lang="en-US" dirty="0" smtClean="0"/>
              <a:t>Taiwan IPv6 Summit, Taipei, November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APIPv6 Task Force</a:t>
            </a:r>
          </a:p>
          <a:p>
            <a:pPr lvl="1"/>
            <a:r>
              <a:rPr lang="en-US" dirty="0" smtClean="0"/>
              <a:t>APNIC providing Secretariat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60F3BF2-903F-C941-9740-2D569F12C1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and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 </a:t>
            </a:r>
            <a:r>
              <a:rPr lang="en-US" dirty="0" smtClean="0"/>
              <a:t>regulators, policymakers, and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IPv6 technical and policy issues</a:t>
            </a:r>
          </a:p>
          <a:p>
            <a:pPr lvl="1"/>
            <a:r>
              <a:rPr lang="en-US" dirty="0" smtClean="0"/>
              <a:t>IPv6 </a:t>
            </a:r>
            <a:r>
              <a:rPr lang="en-US" dirty="0" smtClean="0"/>
              <a:t>deployment capacity building in </a:t>
            </a:r>
            <a:r>
              <a:rPr lang="en-US" dirty="0" err="1" smtClean="0"/>
              <a:t>dev</a:t>
            </a:r>
            <a:r>
              <a:rPr lang="en-US" dirty="0" smtClean="0"/>
              <a:t> economies</a:t>
            </a:r>
          </a:p>
          <a:p>
            <a:r>
              <a:rPr lang="en-US" dirty="0" smtClean="0"/>
              <a:t>Events</a:t>
            </a:r>
            <a:endParaRPr lang="en-US" dirty="0" smtClean="0"/>
          </a:p>
          <a:p>
            <a:pPr lvl="1"/>
            <a:r>
              <a:rPr lang="en-US" dirty="0" smtClean="0"/>
              <a:t>11th APT Policy and Regulators Forum</a:t>
            </a:r>
          </a:p>
          <a:p>
            <a:pPr lvl="1"/>
            <a:r>
              <a:rPr lang="en-US" dirty="0" smtClean="0"/>
              <a:t>APEC TEL </a:t>
            </a:r>
            <a:r>
              <a:rPr lang="en-US" dirty="0" smtClean="0"/>
              <a:t>43 and </a:t>
            </a:r>
            <a:r>
              <a:rPr lang="en-US" dirty="0" smtClean="0"/>
              <a:t>44</a:t>
            </a:r>
          </a:p>
          <a:p>
            <a:pPr lvl="1"/>
            <a:r>
              <a:rPr lang="en-US" dirty="0" smtClean="0"/>
              <a:t>Policy and Regulations Forum for the Pacific</a:t>
            </a:r>
          </a:p>
          <a:p>
            <a:pPr lvl="1"/>
            <a:r>
              <a:rPr lang="en-US" dirty="0" smtClean="0"/>
              <a:t>Pacific Telecommunications Council (PTC)</a:t>
            </a:r>
          </a:p>
          <a:p>
            <a:pPr lvl="1"/>
            <a:r>
              <a:rPr lang="en-US" dirty="0" smtClean="0"/>
              <a:t>Pacific Islands ICT Ministerial Meeting</a:t>
            </a:r>
          </a:p>
          <a:p>
            <a:pPr lvl="1"/>
            <a:r>
              <a:rPr lang="en-US" dirty="0" smtClean="0"/>
              <a:t>Hong Kong Office of the Government </a:t>
            </a:r>
            <a:r>
              <a:rPr lang="en-US" dirty="0" smtClean="0"/>
              <a:t>CIO</a:t>
            </a:r>
            <a:endParaRPr lang="en-US" dirty="0" smtClean="0"/>
          </a:p>
          <a:p>
            <a:pPr lvl="1"/>
            <a:r>
              <a:rPr lang="en-US" dirty="0" smtClean="0"/>
              <a:t>China Ministry of Industry and Information Technology </a:t>
            </a:r>
            <a:r>
              <a:rPr lang="en-US" dirty="0" smtClean="0"/>
              <a:t>(</a:t>
            </a:r>
            <a:r>
              <a:rPr lang="en-US" dirty="0" smtClean="0"/>
              <a:t>MIIT)</a:t>
            </a:r>
          </a:p>
          <a:p>
            <a:pPr lvl="1"/>
            <a:r>
              <a:rPr lang="en-US" dirty="0" smtClean="0"/>
              <a:t>Singapore </a:t>
            </a:r>
            <a:r>
              <a:rPr lang="en-US" dirty="0" err="1" smtClean="0"/>
              <a:t>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7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Governance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IGF 7</a:t>
            </a:r>
          </a:p>
          <a:p>
            <a:pPr lvl="1"/>
            <a:r>
              <a:rPr lang="en-US" dirty="0" smtClean="0"/>
              <a:t>2011</a:t>
            </a:r>
            <a:r>
              <a:rPr lang="en-US" dirty="0" smtClean="0"/>
              <a:t> </a:t>
            </a:r>
            <a:r>
              <a:rPr lang="en-US" dirty="0" smtClean="0"/>
              <a:t>in Nairobi, Kenya</a:t>
            </a:r>
          </a:p>
          <a:p>
            <a:pPr lvl="1"/>
            <a:r>
              <a:rPr lang="en-US" dirty="0" smtClean="0"/>
              <a:t>Sponsored </a:t>
            </a:r>
            <a:r>
              <a:rPr lang="en-US" dirty="0" smtClean="0"/>
              <a:t>one </a:t>
            </a:r>
            <a:r>
              <a:rPr lang="en-US" dirty="0" smtClean="0"/>
              <a:t>remote </a:t>
            </a:r>
            <a:r>
              <a:rPr lang="en-US" dirty="0" smtClean="0"/>
              <a:t>hub </a:t>
            </a:r>
            <a:r>
              <a:rPr lang="en-US" dirty="0" smtClean="0"/>
              <a:t>- </a:t>
            </a:r>
            <a:r>
              <a:rPr lang="en-US" dirty="0" smtClean="0"/>
              <a:t>University of the South Pacific, Fiji</a:t>
            </a:r>
          </a:p>
          <a:p>
            <a:pPr lvl="1"/>
            <a:r>
              <a:rPr lang="en-US" dirty="0" smtClean="0"/>
              <a:t>Total of 18 participants</a:t>
            </a:r>
          </a:p>
          <a:p>
            <a:r>
              <a:rPr lang="en-US" dirty="0" smtClean="0"/>
              <a:t>Regional IGF events</a:t>
            </a:r>
            <a:endParaRPr lang="en-US" dirty="0" smtClean="0"/>
          </a:p>
          <a:p>
            <a:pPr lvl="1"/>
            <a:r>
              <a:rPr lang="en-US" dirty="0" smtClean="0"/>
              <a:t>Inaugural Pacific IGF (</a:t>
            </a:r>
            <a:r>
              <a:rPr lang="en-US" dirty="0" err="1" smtClean="0"/>
              <a:t>PacIGF</a:t>
            </a:r>
            <a:r>
              <a:rPr lang="en-US" dirty="0" smtClean="0"/>
              <a:t>), New Caledonia</a:t>
            </a:r>
          </a:p>
          <a:p>
            <a:pPr lvl="1"/>
            <a:r>
              <a:rPr lang="en-US" dirty="0" smtClean="0"/>
              <a:t>Asia Pacific Regional IGF (</a:t>
            </a:r>
            <a:r>
              <a:rPr lang="en-US" dirty="0" err="1" smtClean="0"/>
              <a:t>APrIGF</a:t>
            </a:r>
            <a:r>
              <a:rPr lang="en-US" dirty="0" smtClean="0"/>
              <a:t>), </a:t>
            </a:r>
            <a:r>
              <a:rPr lang="en-US" dirty="0" smtClean="0"/>
              <a:t>Singapore</a:t>
            </a:r>
          </a:p>
          <a:p>
            <a:pPr lvl="1"/>
            <a:r>
              <a:rPr lang="en-US" dirty="0" err="1" smtClean="0"/>
              <a:t>APrIGF</a:t>
            </a:r>
            <a:r>
              <a:rPr lang="en-US" dirty="0" smtClean="0"/>
              <a:t> 2012, Japan, July 2012</a:t>
            </a:r>
            <a:endParaRPr lang="en-US" dirty="0" smtClean="0"/>
          </a:p>
          <a:p>
            <a:r>
              <a:rPr lang="en-US" dirty="0" smtClean="0"/>
              <a:t>Multi</a:t>
            </a:r>
            <a:r>
              <a:rPr lang="en-US" dirty="0" smtClean="0"/>
              <a:t>-stakeholder Advisory Group (MAG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Paul Wilson serving from May </a:t>
            </a:r>
            <a:r>
              <a:rPr lang="en-US" dirty="0" smtClean="0"/>
              <a:t>2012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ith Paul </a:t>
            </a:r>
            <a:r>
              <a:rPr lang="en-US" dirty="0" err="1" smtClean="0"/>
              <a:t>Rendek</a:t>
            </a:r>
            <a:r>
              <a:rPr lang="en-US" dirty="0" smtClean="0"/>
              <a:t> (RIPE NCC) and Raul </a:t>
            </a:r>
            <a:r>
              <a:rPr lang="en-US" dirty="0" err="1" smtClean="0"/>
              <a:t>Echeberria</a:t>
            </a:r>
            <a:r>
              <a:rPr lang="en-US" dirty="0" smtClean="0"/>
              <a:t> (LACNIC)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7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Society Innovation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3196952"/>
          </a:xfrm>
        </p:spPr>
        <p:txBody>
          <a:bodyPr>
            <a:normAutofit/>
          </a:bodyPr>
          <a:lstStyle/>
          <a:p>
            <a:r>
              <a:rPr lang="en-US" dirty="0"/>
              <a:t>ISIF is now part of the Seed Alliance</a:t>
            </a:r>
          </a:p>
          <a:p>
            <a:pPr lvl="1"/>
            <a:r>
              <a:rPr lang="en-US" dirty="0"/>
              <a:t>Alliance for Internet development and digital innovation</a:t>
            </a:r>
          </a:p>
          <a:p>
            <a:pPr lvl="1"/>
            <a:r>
              <a:rPr lang="en-US" dirty="0"/>
              <a:t>Joint effort with LACNIC and </a:t>
            </a:r>
            <a:r>
              <a:rPr lang="en-US" dirty="0" err="1" smtClean="0"/>
              <a:t>AfriNIC</a:t>
            </a:r>
            <a:endParaRPr lang="en-US" dirty="0"/>
          </a:p>
          <a:p>
            <a:pPr lvl="1"/>
            <a:r>
              <a:rPr lang="en-US" dirty="0" smtClean="0"/>
              <a:t>Ongoing support by IDRC (CAD $1.3m)</a:t>
            </a:r>
            <a:endParaRPr lang="en-US" dirty="0"/>
          </a:p>
          <a:p>
            <a:r>
              <a:rPr lang="en-US" dirty="0"/>
              <a:t>New </a:t>
            </a:r>
            <a:r>
              <a:rPr lang="en-US" dirty="0" smtClean="0"/>
              <a:t>round launching soon</a:t>
            </a:r>
            <a:endParaRPr lang="en-US" dirty="0"/>
          </a:p>
          <a:p>
            <a:r>
              <a:rPr lang="en-US" dirty="0" smtClean="0">
                <a:hlinkClick r:id="rId3"/>
              </a:rPr>
              <a:t>http://www.isif.asia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6659C3D-E5F1-A14B-A733-9FD04C5ED5A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ISIF_light_blu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5464816" cy="10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2012 </a:t>
            </a:r>
            <a:r>
              <a:rPr lang="en-AU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Focus </a:t>
            </a:r>
            <a:r>
              <a:rPr lang="en-AU" dirty="0" smtClean="0"/>
              <a:t>groups</a:t>
            </a:r>
            <a:endParaRPr lang="en-AU" dirty="0" smtClean="0"/>
          </a:p>
          <a:p>
            <a:pPr lvl="1"/>
            <a:r>
              <a:rPr lang="en-AU" dirty="0" smtClean="0"/>
              <a:t>Held during April 2012</a:t>
            </a:r>
          </a:p>
          <a:p>
            <a:pPr lvl="1"/>
            <a:r>
              <a:rPr lang="en-AU" dirty="0" smtClean="0"/>
              <a:t>17 face-to-face meetings in 13 </a:t>
            </a:r>
            <a:r>
              <a:rPr lang="en-AU" dirty="0"/>
              <a:t>e</a:t>
            </a:r>
            <a:r>
              <a:rPr lang="en-AU" dirty="0" smtClean="0"/>
              <a:t>conomies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ontent to be reflected in the final survey report</a:t>
            </a:r>
          </a:p>
          <a:p>
            <a:r>
              <a:rPr lang="en-AU" dirty="0" smtClean="0"/>
              <a:t>Online </a:t>
            </a:r>
            <a:r>
              <a:rPr lang="en-AU" dirty="0"/>
              <a:t>s</a:t>
            </a:r>
            <a:r>
              <a:rPr lang="en-AU" dirty="0" smtClean="0"/>
              <a:t>urvey form</a:t>
            </a:r>
            <a:endParaRPr lang="en-AU" dirty="0" smtClean="0"/>
          </a:p>
          <a:p>
            <a:pPr lvl="1"/>
            <a:r>
              <a:rPr lang="en-AU" dirty="0"/>
              <a:t>APNIC Members, regional, and global stakeholders</a:t>
            </a:r>
          </a:p>
          <a:p>
            <a:pPr lvl="1"/>
            <a:r>
              <a:rPr lang="en-AU" dirty="0"/>
              <a:t>Questions specific to stakeholder groups</a:t>
            </a:r>
          </a:p>
          <a:p>
            <a:pPr lvl="1"/>
            <a:r>
              <a:rPr lang="en-AU" dirty="0" smtClean="0"/>
              <a:t>Launch</a:t>
            </a:r>
            <a:r>
              <a:rPr lang="en-AU" dirty="0" smtClean="0"/>
              <a:t>: May 2012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pPr lvl="1"/>
            <a:r>
              <a:rPr lang="en-US" dirty="0" smtClean="0"/>
              <a:t>Due in </a:t>
            </a:r>
            <a:r>
              <a:rPr lang="en-US" dirty="0" smtClean="0"/>
              <a:t>August 2012 (APNIC 34, Phnom Penh)</a:t>
            </a:r>
          </a:p>
          <a:p>
            <a:pPr lvl="1"/>
            <a:r>
              <a:rPr lang="en-US" dirty="0" smtClean="0"/>
              <a:t>Feeding directly into planning for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56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APNIC 34, Phnom Penh, Cambodia</a:t>
            </a:r>
          </a:p>
          <a:p>
            <a:pPr lvl="1"/>
            <a:r>
              <a:rPr lang="en-US" dirty="0" smtClean="0"/>
              <a:t>21-31 August 2012</a:t>
            </a:r>
          </a:p>
          <a:p>
            <a:pPr lvl="1"/>
            <a:r>
              <a:rPr lang="en-US" dirty="0" smtClean="0"/>
              <a:t>New: Workshop week!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0362" lvl="1" indent="0">
              <a:buNone/>
            </a:pPr>
            <a:endParaRPr lang="en-US" dirty="0" smtClean="0"/>
          </a:p>
          <a:p>
            <a:r>
              <a:rPr lang="en-US" dirty="0" smtClean="0"/>
              <a:t>APNIC 35, Singapore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February </a:t>
            </a:r>
            <a:r>
              <a:rPr lang="en-US" dirty="0" smtClean="0"/>
              <a:t>- </a:t>
            </a:r>
            <a:r>
              <a:rPr lang="en-US" dirty="0"/>
              <a:t>1 March 2013 (with </a:t>
            </a:r>
            <a:r>
              <a:rPr lang="en-US" dirty="0" smtClean="0"/>
              <a:t>APRICOT 2013)</a:t>
            </a:r>
            <a:endParaRPr lang="en-US" dirty="0"/>
          </a:p>
          <a:p>
            <a:r>
              <a:rPr lang="en-US" dirty="0" smtClean="0">
                <a:hlinkClick r:id="rId3"/>
              </a:rPr>
              <a:t>http://www.apnic.net/meetings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APNIC 34 banner_FIN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5832648" cy="12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Wilson</a:t>
            </a:r>
          </a:p>
          <a:p>
            <a:r>
              <a:rPr lang="en-US" dirty="0" err="1" smtClean="0"/>
              <a:t>dg@apnic.net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</a:t>
            </a:r>
            <a:r>
              <a:rPr lang="en-US" dirty="0" smtClean="0"/>
              <a:t>Exhaustion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Defined 3-stage process</a:t>
            </a:r>
          </a:p>
          <a:p>
            <a:pPr lvl="1"/>
            <a:r>
              <a:rPr lang="en-US" dirty="0" smtClean="0"/>
              <a:t>Stage 1: normal allocations</a:t>
            </a:r>
          </a:p>
          <a:p>
            <a:pPr lvl="1"/>
            <a:r>
              <a:rPr lang="en-US" dirty="0" smtClean="0"/>
              <a:t>Stage 2: modified evaluation process</a:t>
            </a:r>
          </a:p>
          <a:p>
            <a:pPr lvl="1"/>
            <a:r>
              <a:rPr lang="en-US" dirty="0" smtClean="0"/>
              <a:t>Stage 3: “Final /8” policy (rationing) </a:t>
            </a:r>
          </a:p>
          <a:p>
            <a:r>
              <a:rPr lang="en-US" dirty="0" smtClean="0"/>
              <a:t>Stage 2</a:t>
            </a:r>
          </a:p>
          <a:p>
            <a:pPr lvl="1"/>
            <a:r>
              <a:rPr lang="en-US" dirty="0" smtClean="0"/>
              <a:t>Strict </a:t>
            </a:r>
            <a:r>
              <a:rPr lang="en-US" dirty="0" err="1" smtClean="0"/>
              <a:t>serialisation</a:t>
            </a:r>
            <a:r>
              <a:rPr lang="en-US" dirty="0" smtClean="0"/>
              <a:t> of requests and responses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ollective evaluation by </a:t>
            </a:r>
            <a:r>
              <a:rPr lang="en-US" dirty="0" err="1" smtClean="0"/>
              <a:t>Hostmaster</a:t>
            </a:r>
            <a:r>
              <a:rPr lang="en-US" dirty="0" smtClean="0"/>
              <a:t> team</a:t>
            </a:r>
          </a:p>
          <a:p>
            <a:pPr lvl="1"/>
            <a:r>
              <a:rPr lang="en-US" dirty="0"/>
              <a:t>Ended on 15 April 2011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180 unfulfilled requests, no ongoing disputes</a:t>
            </a:r>
          </a:p>
          <a:p>
            <a:r>
              <a:rPr lang="en-US" dirty="0" smtClean="0"/>
              <a:t>Stage 3</a:t>
            </a:r>
            <a:endParaRPr lang="en-US" dirty="0" smtClean="0"/>
          </a:p>
          <a:p>
            <a:pPr lvl="1"/>
            <a:r>
              <a:rPr lang="en-US" dirty="0" smtClean="0"/>
              <a:t>Maximum allocation now /</a:t>
            </a:r>
            <a:r>
              <a:rPr lang="en-US" dirty="0" smtClean="0"/>
              <a:t>22 per </a:t>
            </a:r>
            <a:r>
              <a:rPr lang="en-US" dirty="0" err="1" smtClean="0"/>
              <a:t>organisation</a:t>
            </a:r>
            <a:r>
              <a:rPr lang="en-US" dirty="0" smtClean="0"/>
              <a:t> (from 103/8)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Delegations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91874"/>
            <a:ext cx="8351838" cy="3982301"/>
          </a:xfrm>
        </p:spPr>
      </p:pic>
    </p:spTree>
    <p:extLst>
      <p:ext uri="{BB962C8B-B14F-4D97-AF65-F5344CB8AC3E}">
        <p14:creationId xmlns:p14="http://schemas.microsoft.com/office/powerpoint/2010/main" val="319361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/8 Delegations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86" y="1340768"/>
            <a:ext cx="5454266" cy="4565650"/>
          </a:xfrm>
        </p:spPr>
      </p:pic>
      <p:sp>
        <p:nvSpPr>
          <p:cNvPr id="7" name="Rectangle 6"/>
          <p:cNvSpPr/>
          <p:nvPr/>
        </p:nvSpPr>
        <p:spPr>
          <a:xfrm>
            <a:off x="4067944" y="1268760"/>
            <a:ext cx="1584176" cy="2880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Demonstrated need now required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rop-096 implemented November 2011</a:t>
            </a:r>
          </a:p>
          <a:p>
            <a:pPr lvl="1"/>
            <a:r>
              <a:rPr lang="en-US" dirty="0" smtClean="0"/>
              <a:t>Except routine M&amp;A transfers</a:t>
            </a:r>
          </a:p>
          <a:p>
            <a:r>
              <a:rPr lang="en-US" dirty="0" smtClean="0"/>
              <a:t>Pre</a:t>
            </a:r>
            <a:r>
              <a:rPr lang="en-US" dirty="0" smtClean="0"/>
              <a:t>-</a:t>
            </a:r>
            <a:r>
              <a:rPr lang="en-US" dirty="0" smtClean="0"/>
              <a:t>approval requests</a:t>
            </a:r>
          </a:p>
          <a:p>
            <a:pPr lvl="1"/>
            <a:r>
              <a:rPr lang="en-US" dirty="0" smtClean="0"/>
              <a:t>Can be sought prior to transfer</a:t>
            </a:r>
            <a:endParaRPr lang="en-US" dirty="0" smtClean="0"/>
          </a:p>
          <a:p>
            <a:pPr lvl="1"/>
            <a:r>
              <a:rPr lang="en-US" dirty="0" smtClean="0"/>
              <a:t>Request process identical to traditional IPv4 address request</a:t>
            </a:r>
          </a:p>
          <a:p>
            <a:pPr lvl="1"/>
            <a:r>
              <a:rPr lang="en-US" dirty="0" smtClean="0"/>
              <a:t>Pre-approval when granted is valid for 1 year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AU" dirty="0" smtClean="0"/>
              <a:t>B</a:t>
            </a:r>
            <a:r>
              <a:rPr lang="en-AU" dirty="0"/>
              <a:t>r</a:t>
            </a:r>
            <a:r>
              <a:rPr lang="en-AU" dirty="0" smtClean="0"/>
              <a:t>oker contract/agreement</a:t>
            </a:r>
            <a:endParaRPr lang="en-AU" dirty="0" smtClean="0"/>
          </a:p>
          <a:p>
            <a:pPr lvl="1"/>
            <a:r>
              <a:rPr lang="en-AU" dirty="0" smtClean="0"/>
              <a:t>Requires commitment to APNIC policies in all transactions</a:t>
            </a:r>
          </a:p>
          <a:p>
            <a:pPr lvl="1"/>
            <a:r>
              <a:rPr lang="en-AU" dirty="0" smtClean="0"/>
              <a:t>Contracted brokers will be listed and “recognised”</a:t>
            </a:r>
          </a:p>
          <a:p>
            <a:r>
              <a:rPr lang="en-US" dirty="0" smtClean="0"/>
              <a:t>Inter-regional transfers </a:t>
            </a:r>
          </a:p>
          <a:p>
            <a:pPr lvl="1"/>
            <a:r>
              <a:rPr lang="en-US" dirty="0" smtClean="0"/>
              <a:t>prop</a:t>
            </a:r>
            <a:r>
              <a:rPr lang="en-US" dirty="0"/>
              <a:t>-</a:t>
            </a:r>
            <a:r>
              <a:rPr lang="en-US" dirty="0" smtClean="0"/>
              <a:t>095 implemented August 2011</a:t>
            </a:r>
            <a:endParaRPr lang="en-US" dirty="0"/>
          </a:p>
          <a:p>
            <a:pPr lvl="1"/>
            <a:r>
              <a:rPr lang="en-US" dirty="0"/>
              <a:t>Requires counterpart RIR with compatible </a:t>
            </a:r>
            <a:r>
              <a:rPr lang="en-US" dirty="0" smtClean="0"/>
              <a:t>policy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51838" cy="3883025"/>
          </a:xfrm>
        </p:spPr>
      </p:pic>
      <p:sp>
        <p:nvSpPr>
          <p:cNvPr id="7" name="Rectangle 6"/>
          <p:cNvSpPr/>
          <p:nvPr/>
        </p:nvSpPr>
        <p:spPr>
          <a:xfrm>
            <a:off x="3491880" y="1412776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Quality Assurance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Reachability testing </a:t>
            </a:r>
          </a:p>
          <a:p>
            <a:pPr lvl="1"/>
            <a:r>
              <a:rPr lang="en-AU" dirty="0" smtClean="0"/>
              <a:t>Applied to /</a:t>
            </a:r>
            <a:r>
              <a:rPr lang="en-AU" dirty="0"/>
              <a:t>8s received from </a:t>
            </a:r>
            <a:r>
              <a:rPr lang="en-AU" dirty="0" smtClean="0"/>
              <a:t>IANA</a:t>
            </a:r>
          </a:p>
          <a:p>
            <a:pPr lvl="1"/>
            <a:r>
              <a:rPr lang="en-AU" dirty="0" smtClean="0"/>
              <a:t>E.g. 1/8</a:t>
            </a:r>
            <a:endParaRPr lang="en-AU" dirty="0"/>
          </a:p>
          <a:p>
            <a:r>
              <a:rPr lang="en-US" dirty="0" err="1" smtClean="0"/>
              <a:t>Whois</a:t>
            </a:r>
            <a:r>
              <a:rPr lang="en-US" dirty="0" smtClean="0"/>
              <a:t> </a:t>
            </a:r>
            <a:r>
              <a:rPr lang="en-US" dirty="0"/>
              <a:t>cleanup project</a:t>
            </a:r>
          </a:p>
          <a:p>
            <a:pPr lvl="1"/>
            <a:r>
              <a:rPr lang="en-US" dirty="0"/>
              <a:t>155,618 unreferenced objects removed</a:t>
            </a:r>
          </a:p>
          <a:p>
            <a:pPr lvl="1"/>
            <a:r>
              <a:rPr lang="en-US" dirty="0"/>
              <a:t>49,542 errors </a:t>
            </a:r>
            <a:r>
              <a:rPr lang="en-US" dirty="0" smtClean="0"/>
              <a:t>fixed</a:t>
            </a:r>
            <a:endParaRPr lang="en-US" dirty="0"/>
          </a:p>
          <a:p>
            <a:pPr lvl="1"/>
            <a:r>
              <a:rPr lang="en-US" dirty="0" smtClean="0"/>
              <a:t>Campaign to u</a:t>
            </a:r>
            <a:r>
              <a:rPr lang="en-US" dirty="0" smtClean="0"/>
              <a:t>pdate </a:t>
            </a:r>
            <a:r>
              <a:rPr lang="en-US" dirty="0" err="1" smtClean="0"/>
              <a:t>mnt</a:t>
            </a:r>
            <a:r>
              <a:rPr lang="en-US" dirty="0" err="1"/>
              <a:t>-irt</a:t>
            </a:r>
            <a:r>
              <a:rPr lang="en-US" dirty="0"/>
              <a:t> object attributes</a:t>
            </a:r>
          </a:p>
          <a:p>
            <a:r>
              <a:rPr lang="en-US" dirty="0" smtClean="0"/>
              <a:t>Outreach activities</a:t>
            </a:r>
          </a:p>
          <a:p>
            <a:pPr lvl="1"/>
            <a:r>
              <a:rPr lang="en-US" dirty="0" smtClean="0"/>
              <a:t>APNIC meetings and NOGs</a:t>
            </a:r>
          </a:p>
          <a:p>
            <a:pPr lvl="1"/>
            <a:r>
              <a:rPr lang="en-AU" dirty="0" smtClean="0">
                <a:hlinkClick r:id="rId2"/>
              </a:rPr>
              <a:t>http://meetings.apnic.net</a:t>
            </a:r>
            <a:r>
              <a:rPr lang="en-AU" dirty="0" smtClean="0">
                <a:hlinkClick r:id="rId2"/>
              </a:rPr>
              <a:t>/33/program/bof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50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Development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Area established 2011</a:t>
            </a:r>
          </a:p>
          <a:p>
            <a:pPr lvl="1"/>
            <a:r>
              <a:rPr lang="en-US" dirty="0" smtClean="0"/>
              <a:t>Directed by </a:t>
            </a:r>
            <a:r>
              <a:rPr lang="en-US" dirty="0" err="1" smtClean="0"/>
              <a:t>Dr</a:t>
            </a:r>
            <a:r>
              <a:rPr lang="en-US" dirty="0" smtClean="0"/>
              <a:t> Philip Smith (you know him)</a:t>
            </a:r>
            <a:endParaRPr lang="en-US" dirty="0" smtClean="0"/>
          </a:p>
          <a:p>
            <a:r>
              <a:rPr lang="en-US" dirty="0" smtClean="0"/>
              <a:t>Increased focus on </a:t>
            </a:r>
            <a:r>
              <a:rPr lang="en-US" dirty="0" smtClean="0"/>
              <a:t>IPv6</a:t>
            </a:r>
            <a:endParaRPr lang="en-US" dirty="0" smtClean="0"/>
          </a:p>
          <a:p>
            <a:r>
              <a:rPr lang="en-US" dirty="0" smtClean="0"/>
              <a:t>eLearning </a:t>
            </a:r>
            <a:r>
              <a:rPr lang="en-US" dirty="0" smtClean="0"/>
              <a:t>(</a:t>
            </a:r>
            <a:r>
              <a:rPr lang="en-US" dirty="0" smtClean="0"/>
              <a:t>WebEx)</a:t>
            </a:r>
          </a:p>
          <a:p>
            <a:pPr lvl="1"/>
            <a:r>
              <a:rPr lang="en-US" dirty="0" smtClean="0"/>
              <a:t>One-</a:t>
            </a:r>
            <a:r>
              <a:rPr lang="en-US" dirty="0" smtClean="0"/>
              <a:t>hour “live” training sessions</a:t>
            </a:r>
            <a:endParaRPr lang="en-US" dirty="0" smtClean="0"/>
          </a:p>
          <a:p>
            <a:pPr lvl="1"/>
            <a:r>
              <a:rPr lang="en-US" dirty="0" smtClean="0"/>
              <a:t>Delivered fortnightly to three time zones</a:t>
            </a:r>
          </a:p>
          <a:p>
            <a:r>
              <a:rPr lang="en-US" dirty="0" smtClean="0"/>
              <a:t>Training lab</a:t>
            </a:r>
          </a:p>
          <a:p>
            <a:pPr lvl="1"/>
            <a:r>
              <a:rPr lang="en-US" dirty="0" smtClean="0"/>
              <a:t>For online, remote access during training</a:t>
            </a:r>
            <a:endParaRPr lang="en-US" dirty="0" smtClean="0"/>
          </a:p>
          <a:p>
            <a:pPr lvl="1"/>
            <a:r>
              <a:rPr lang="en-US" dirty="0" smtClean="0"/>
              <a:t>Equipped with IPv6, 4</a:t>
            </a:r>
            <a:r>
              <a:rPr lang="en-US" dirty="0" smtClean="0"/>
              <a:t>-byte AS Numbers</a:t>
            </a:r>
          </a:p>
          <a:p>
            <a:pPr lvl="1"/>
            <a:r>
              <a:rPr lang="en-US" dirty="0" smtClean="0"/>
              <a:t>ISP-like topology with </a:t>
            </a:r>
            <a:r>
              <a:rPr lang="en-US" dirty="0" smtClean="0"/>
              <a:t>multiple operating regions</a:t>
            </a:r>
          </a:p>
          <a:p>
            <a:pPr lvl="1"/>
            <a:r>
              <a:rPr lang="en-US" dirty="0" smtClean="0"/>
              <a:t>Hands-on environment with core, edge, and access networks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B3ED6E7-AE87-41F8-9E0D-1DF05F764E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</a:t>
            </a:r>
            <a:r>
              <a:rPr lang="en-US" dirty="0" smtClean="0"/>
              <a:t>Face “IRM” and other</a:t>
            </a:r>
            <a:endParaRPr lang="en-US" dirty="0" smtClean="0"/>
          </a:p>
          <a:p>
            <a:pPr lvl="1"/>
            <a:r>
              <a:rPr lang="en-US" dirty="0" smtClean="0"/>
              <a:t>67 courses in 36 locations</a:t>
            </a:r>
          </a:p>
          <a:p>
            <a:pPr lvl="1"/>
            <a:r>
              <a:rPr lang="en-US" dirty="0" smtClean="0"/>
              <a:t>1,813 total participants</a:t>
            </a:r>
          </a:p>
          <a:p>
            <a:r>
              <a:rPr lang="en-US" dirty="0" smtClean="0"/>
              <a:t>eLearning </a:t>
            </a:r>
          </a:p>
          <a:p>
            <a:pPr lvl="1"/>
            <a:r>
              <a:rPr lang="en-US" dirty="0" smtClean="0"/>
              <a:t>76 courses</a:t>
            </a:r>
          </a:p>
          <a:p>
            <a:pPr lvl="1"/>
            <a:r>
              <a:rPr lang="en-US" dirty="0" smtClean="0"/>
              <a:t>786 total participants</a:t>
            </a:r>
          </a:p>
          <a:p>
            <a:r>
              <a:rPr lang="en-US" dirty="0" smtClean="0"/>
              <a:t>IPv6 courses</a:t>
            </a:r>
          </a:p>
          <a:p>
            <a:pPr lvl="1"/>
            <a:r>
              <a:rPr lang="en-US" dirty="0" smtClean="0"/>
              <a:t>27 </a:t>
            </a:r>
            <a:r>
              <a:rPr lang="en-US" dirty="0" smtClean="0"/>
              <a:t>locations</a:t>
            </a:r>
            <a:endParaRPr lang="en-US" dirty="0" smtClean="0"/>
          </a:p>
          <a:p>
            <a:pPr lvl="1"/>
            <a:r>
              <a:rPr lang="en-US" dirty="0" smtClean="0"/>
              <a:t>1,147 total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6A965F2-6A16-624D-806F-C9CE716AA39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82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nk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ey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909</Words>
  <Application>Microsoft Macintosh PowerPoint</Application>
  <PresentationFormat>On-screen Show (4:3)</PresentationFormat>
  <Paragraphs>182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Blue APNIC Theme</vt:lpstr>
      <vt:lpstr>Orange APNIC Theme</vt:lpstr>
      <vt:lpstr>Pink APNIC Theme</vt:lpstr>
      <vt:lpstr>Yellow APNIC Theme</vt:lpstr>
      <vt:lpstr>Green APNIC Theme</vt:lpstr>
      <vt:lpstr>Purple APNIC Theme</vt:lpstr>
      <vt:lpstr>Red APNIC Theme</vt:lpstr>
      <vt:lpstr>Grey APNIC Theme</vt:lpstr>
      <vt:lpstr>APNIC Update</vt:lpstr>
      <vt:lpstr>IPv4 Exhaustion</vt:lpstr>
      <vt:lpstr>Resource Delegations</vt:lpstr>
      <vt:lpstr>Final /8 Delegations</vt:lpstr>
      <vt:lpstr>IPv4 Transfers</vt:lpstr>
      <vt:lpstr>IPv4 Transfers</vt:lpstr>
      <vt:lpstr>Resource Quality Assurance</vt:lpstr>
      <vt:lpstr>Learning and Development</vt:lpstr>
      <vt:lpstr>Training in 2011</vt:lpstr>
      <vt:lpstr>APNIC Labs</vt:lpstr>
      <vt:lpstr>IPv6 Programme</vt:lpstr>
      <vt:lpstr>IPv6 and Governments</vt:lpstr>
      <vt:lpstr>Internet Governance Forum</vt:lpstr>
      <vt:lpstr>Information Society Innovation Fund</vt:lpstr>
      <vt:lpstr>2012 Survey</vt:lpstr>
      <vt:lpstr>Coming up …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Paul  Wilson</cp:lastModifiedBy>
  <cp:revision>145</cp:revision>
  <cp:lastPrinted>2012-03-23T04:38:48Z</cp:lastPrinted>
  <dcterms:created xsi:type="dcterms:W3CDTF">2012-02-23T01:07:50Z</dcterms:created>
  <dcterms:modified xsi:type="dcterms:W3CDTF">2012-04-20T06:35:22Z</dcterms:modified>
</cp:coreProperties>
</file>