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2" r:id="rId3"/>
    <p:sldId id="321" r:id="rId4"/>
    <p:sldId id="320" r:id="rId5"/>
    <p:sldId id="323" r:id="rId6"/>
    <p:sldId id="314" r:id="rId7"/>
    <p:sldId id="306" r:id="rId8"/>
    <p:sldId id="291" r:id="rId9"/>
    <p:sldId id="301" r:id="rId10"/>
    <p:sldId id="318" r:id="rId11"/>
    <p:sldId id="319" r:id="rId12"/>
    <p:sldId id="297" r:id="rId13"/>
    <p:sldId id="316" r:id="rId14"/>
    <p:sldId id="274" r:id="rId15"/>
    <p:sldId id="304" r:id="rId16"/>
    <p:sldId id="269" r:id="rId17"/>
    <p:sldId id="305" r:id="rId18"/>
    <p:sldId id="272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68EB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67" autoAdjust="0"/>
    <p:restoredTop sz="94660"/>
  </p:normalViewPr>
  <p:slideViewPr>
    <p:cSldViewPr snapToObjects="1">
      <p:cViewPr varScale="1">
        <p:scale>
          <a:sx n="100" d="100"/>
          <a:sy n="100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30FF-CA8D-2145-B2A9-DED29670EC60}" type="datetimeFigureOut">
              <a:rPr lang="en-US" smtClean="0"/>
              <a:pPr/>
              <a:t>11/6/11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21DEE-8E0D-FC4C-93C9-7DEF4960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4387-9BF5-8148-A487-66D16D6EF3EC}" type="datetimeFigureOut">
              <a:rPr lang="en-US" smtClean="0"/>
              <a:pPr/>
              <a:t>11/6/11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D054-2764-B14B-AA9B-E35C0EB69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Check the actual name of the RIR meeting.</a:t>
            </a:r>
            <a:r>
              <a:rPr lang="en-AU" baseline="0" dirty="0" smtClean="0"/>
              <a:t> Coming meetings</a:t>
            </a:r>
          </a:p>
          <a:p>
            <a:r>
              <a:rPr lang="en-AU" baseline="0" dirty="0" smtClean="0"/>
              <a:t>- LACNIC XVI</a:t>
            </a:r>
          </a:p>
          <a:p>
            <a:r>
              <a:rPr lang="en-AU" baseline="0" dirty="0" smtClean="0"/>
              <a:t>- ARIN XXVIII</a:t>
            </a:r>
          </a:p>
          <a:p>
            <a:pPr>
              <a:buFontTx/>
              <a:buChar char="-"/>
            </a:pPr>
            <a:r>
              <a:rPr lang="en-AU" dirty="0" smtClean="0"/>
              <a:t>RIPE 63</a:t>
            </a:r>
          </a:p>
          <a:p>
            <a:pPr>
              <a:buFontTx/>
              <a:buChar char="-"/>
            </a:pPr>
            <a:r>
              <a:rPr lang="en-AU" dirty="0" smtClean="0"/>
              <a:t>AFRINIC 15</a:t>
            </a:r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Transitioned and successfully</a:t>
            </a:r>
            <a:r>
              <a:rPr lang="en-US" baseline="0" dirty="0" smtClean="0"/>
              <a:t> taken on full load from 8 March 2011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Servers handling about 3,000 queries per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Tracking software development with aim to achieve a 95% target implementation by the end of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</a:t>
            </a:r>
            <a:r>
              <a:rPr lang="en-US" baseline="0" dirty="0" smtClean="0"/>
              <a:t> whether or not you can or can’t use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in the original dates, now starting a day before.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17192-4795-C04C-AE03-5DCA5CC63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17192-4795-C04C-AE03-5DCA5CC63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295401"/>
            <a:ext cx="4043520" cy="483388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295401"/>
            <a:ext cx="4044960" cy="48338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17192-4795-C04C-AE03-5DCA5CC63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17192-4795-C04C-AE03-5DCA5CC63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17192-4795-C04C-AE03-5DCA5CC632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lour flick for PPT templat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84191"/>
            <a:ext cx="9144000" cy="47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152401"/>
            <a:ext cx="8226720" cy="914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219200"/>
            <a:ext cx="8226720" cy="4910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outline text format</a:t>
            </a:r>
          </a:p>
          <a:p>
            <a:pPr lvl="1"/>
            <a:r>
              <a:rPr lang="en-US" dirty="0"/>
              <a:t>Second Outline Level</a:t>
            </a:r>
          </a:p>
          <a:p>
            <a:pPr lvl="2"/>
            <a:r>
              <a:rPr lang="en-US" dirty="0"/>
              <a:t>Third Outline Level</a:t>
            </a:r>
          </a:p>
          <a:p>
            <a:pPr lvl="3"/>
            <a:r>
              <a:rPr lang="en-US" dirty="0"/>
              <a:t>Fourth Outline Level</a:t>
            </a:r>
          </a:p>
          <a:p>
            <a:pPr lvl="4"/>
            <a:r>
              <a:rPr lang="en-US" dirty="0"/>
              <a:t>Fifth Outline Level</a:t>
            </a:r>
          </a:p>
          <a:p>
            <a:pPr lvl="4"/>
            <a:r>
              <a:rPr lang="en-US" dirty="0"/>
              <a:t>Sixth Outline Level</a:t>
            </a:r>
          </a:p>
          <a:p>
            <a:pPr lvl="4"/>
            <a:r>
              <a:rPr lang="en-US" dirty="0"/>
              <a:t>Seventh Outline Level</a:t>
            </a:r>
          </a:p>
          <a:p>
            <a:pPr lvl="4"/>
            <a:r>
              <a:rPr lang="en-US" dirty="0"/>
              <a:t>Eighth Outline Level</a:t>
            </a:r>
          </a:p>
          <a:p>
            <a:pPr lvl="4"/>
            <a:r>
              <a:rPr lang="en-US" dirty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89600" y="6194091"/>
            <a:ext cx="8161920" cy="325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 sz="13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77560" y="6629017"/>
            <a:ext cx="314040" cy="15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>
                <a:solidFill>
                  <a:srgbClr val="000000"/>
                </a:solidFill>
                <a:latin typeface="Arial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Arial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Arial" charset="0"/>
        <a:buChar char="•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Arial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APNIC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IPv6 events in the region </a:t>
            </a:r>
          </a:p>
          <a:p>
            <a:pPr lvl="1"/>
            <a:r>
              <a:rPr lang="en-US" dirty="0" smtClean="0"/>
              <a:t>IPv6 Transition Day at APRICOT 2011 and APNIC 32</a:t>
            </a:r>
          </a:p>
          <a:p>
            <a:pPr lvl="1"/>
            <a:r>
              <a:rPr lang="en-US" dirty="0" smtClean="0"/>
              <a:t>IPv6 Deployment workshop at ICANN 41</a:t>
            </a:r>
          </a:p>
          <a:p>
            <a:r>
              <a:rPr lang="en-US" dirty="0" smtClean="0"/>
              <a:t>Supporting regional IPv6 activities</a:t>
            </a:r>
          </a:p>
          <a:p>
            <a:pPr lvl="1"/>
            <a:r>
              <a:rPr lang="en-US" smtClean="0"/>
              <a:t>Inaugual</a:t>
            </a:r>
            <a:r>
              <a:rPr lang="en-US" dirty="0" smtClean="0"/>
              <a:t> </a:t>
            </a:r>
            <a:r>
              <a:rPr lang="en-US" dirty="0" smtClean="0"/>
              <a:t>SGNOG</a:t>
            </a:r>
          </a:p>
          <a:p>
            <a:pPr lvl="1"/>
            <a:r>
              <a:rPr lang="en-US" dirty="0" smtClean="0"/>
              <a:t>China Global IPv6 Summit 2011</a:t>
            </a:r>
          </a:p>
          <a:p>
            <a:pPr lvl="1"/>
            <a:r>
              <a:rPr lang="en-US" dirty="0" smtClean="0"/>
              <a:t>Pacific IGF (New Caledonia) </a:t>
            </a:r>
          </a:p>
          <a:p>
            <a:pPr lvl="1"/>
            <a:r>
              <a:rPr lang="en-US" dirty="0" smtClean="0"/>
              <a:t>Asia Pacific IGF (Singapore)</a:t>
            </a:r>
          </a:p>
          <a:p>
            <a:pPr lvl="1"/>
            <a:r>
              <a:rPr lang="en-US" dirty="0" smtClean="0"/>
              <a:t>Secretariat for APIPv6TF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Activities with inter-governmental organizations</a:t>
            </a:r>
          </a:p>
          <a:p>
            <a:pPr lvl="1"/>
            <a:r>
              <a:rPr lang="en-US" smtClean="0"/>
              <a:t>Asia Pacific Economic Cooperation (APEC TEL)</a:t>
            </a:r>
          </a:p>
          <a:p>
            <a:pPr lvl="2"/>
            <a:r>
              <a:rPr lang="en-US" smtClean="0"/>
              <a:t>Continuous engagement with IPv6 information</a:t>
            </a:r>
          </a:p>
          <a:p>
            <a:pPr lvl="1"/>
            <a:r>
              <a:rPr lang="en-US" smtClean="0"/>
              <a:t>Asia Pacific Telecommunity (APT) </a:t>
            </a:r>
          </a:p>
          <a:p>
            <a:pPr lvl="2"/>
            <a:r>
              <a:rPr lang="en-US" smtClean="0"/>
              <a:t>APT Policy and Regulatory Forum (PRF) and Pacific PRF</a:t>
            </a:r>
          </a:p>
          <a:p>
            <a:pPr lvl="1"/>
            <a:r>
              <a:rPr lang="en-US" smtClean="0"/>
              <a:t>Secretariat of Pacific Community (SPC) </a:t>
            </a:r>
          </a:p>
          <a:p>
            <a:pPr lvl="2"/>
            <a:r>
              <a:rPr lang="en-US" smtClean="0"/>
              <a:t>MoU on IPv6 deployment in the Pacific</a:t>
            </a:r>
          </a:p>
          <a:p>
            <a:pPr lvl="1"/>
            <a:r>
              <a:rPr lang="en-US" smtClean="0"/>
              <a:t>Pacific ICT Ministers Meeting</a:t>
            </a:r>
          </a:p>
          <a:p>
            <a:pPr lvl="2"/>
            <a:r>
              <a:rPr lang="en-US" smtClean="0"/>
              <a:t>APNIC’s recommendations in the ministerial communiqué </a:t>
            </a:r>
          </a:p>
          <a:p>
            <a:pPr lvl="1"/>
            <a:r>
              <a:rPr lang="en-US" smtClean="0"/>
              <a:t>ITU Asia Pacific collaboration</a:t>
            </a:r>
          </a:p>
          <a:p>
            <a:pPr lvl="2"/>
            <a:r>
              <a:rPr lang="en-US" smtClean="0"/>
              <a:t>IPv6 capacity-building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APNIC now serving e.in-addr-servers.arpa and e.ip6-servers.arpa. labels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36" y="2667000"/>
            <a:ext cx="6601528" cy="360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t="-763" b="-76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APNIC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Supporting R&amp;D with remote measurement techniques</a:t>
            </a:r>
          </a:p>
          <a:p>
            <a:pPr lvl="1"/>
            <a:r>
              <a:rPr lang="en-US" smtClean="0"/>
              <a:t>Software expertise provided for client-side IPv6 capability measurements</a:t>
            </a:r>
          </a:p>
          <a:p>
            <a:r>
              <a:rPr lang="en-US" smtClean="0"/>
              <a:t>Google analytics measurements for IPv6 client capability targeted at website owners</a:t>
            </a:r>
          </a:p>
          <a:p>
            <a:r>
              <a:rPr lang="en-US" smtClean="0"/>
              <a:t>http://labs.apnic.net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DNSSEC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3 May 2011, DS records submitted to IANA</a:t>
            </a:r>
          </a:p>
          <a:p>
            <a:pPr lvl="1"/>
            <a:r>
              <a:rPr lang="en-AU" dirty="0" smtClean="0"/>
              <a:t>Allows validation to occur from root down to </a:t>
            </a:r>
            <a:r>
              <a:rPr lang="en-AU" dirty="0" err="1" smtClean="0"/>
              <a:t>APNIC’s</a:t>
            </a:r>
            <a:r>
              <a:rPr lang="en-AU" dirty="0" smtClean="0"/>
              <a:t> reverse zones</a:t>
            </a:r>
          </a:p>
          <a:p>
            <a:r>
              <a:rPr lang="en-AU" dirty="0" smtClean="0"/>
              <a:t>Users can update reverse DNS DS record through </a:t>
            </a:r>
            <a:r>
              <a:rPr lang="en-AU" dirty="0" err="1" smtClean="0"/>
              <a:t>MyAPNIC</a:t>
            </a:r>
            <a:endParaRPr lang="en-AU" dirty="0" smtClean="0"/>
          </a:p>
          <a:p>
            <a:pPr lvl="1"/>
            <a:r>
              <a:rPr lang="en-AU" dirty="0" smtClean="0"/>
              <a:t>Single zone via </a:t>
            </a:r>
            <a:r>
              <a:rPr lang="en-AU" dirty="0" err="1" smtClean="0"/>
              <a:t>whois</a:t>
            </a:r>
            <a:r>
              <a:rPr lang="en-AU" dirty="0" smtClean="0"/>
              <a:t> domain objects</a:t>
            </a:r>
          </a:p>
          <a:p>
            <a:pPr lvl="1"/>
            <a:r>
              <a:rPr lang="en-AU" dirty="0" smtClean="0"/>
              <a:t>Multiple zones via zone file upload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IGF related events</a:t>
            </a:r>
          </a:p>
          <a:p>
            <a:pPr lvl="1"/>
            <a:r>
              <a:rPr lang="en-US" smtClean="0"/>
              <a:t>Second APrIGF in Singapore</a:t>
            </a:r>
          </a:p>
          <a:p>
            <a:pPr lvl="1"/>
            <a:r>
              <a:rPr lang="en-US" smtClean="0"/>
              <a:t>First PacIGF in New Caledonia</a:t>
            </a:r>
          </a:p>
          <a:p>
            <a:pPr lvl="1"/>
            <a:r>
              <a:rPr lang="en-US" smtClean="0"/>
              <a:t>APIL in China</a:t>
            </a:r>
          </a:p>
          <a:p>
            <a:r>
              <a:rPr lang="en-US" smtClean="0"/>
              <a:t>NRO</a:t>
            </a:r>
          </a:p>
          <a:p>
            <a:pPr lvl="1"/>
            <a:r>
              <a:rPr lang="en-US" smtClean="0"/>
              <a:t>Public affairs coordination</a:t>
            </a:r>
          </a:p>
          <a:p>
            <a:pPr lvl="1"/>
            <a:r>
              <a:rPr lang="en-US" smtClean="0"/>
              <a:t>Renewal of IANA contract (comments FNOI)</a:t>
            </a:r>
          </a:p>
          <a:p>
            <a:r>
              <a:rPr lang="en-US" smtClean="0"/>
              <a:t>OECD</a:t>
            </a:r>
          </a:p>
          <a:p>
            <a:pPr lvl="1"/>
            <a:r>
              <a:rPr lang="en-US" smtClean="0"/>
              <a:t>High-level meeting on Internet Economy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APNIC Identity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6480" y="1216980"/>
            <a:ext cx="4043520" cy="4912305"/>
          </a:xfrm>
        </p:spPr>
        <p:txBody>
          <a:bodyPr/>
          <a:lstStyle/>
          <a:p>
            <a:r>
              <a:rPr lang="en-US" sz="2900" dirty="0" smtClean="0"/>
              <a:t>New image for a new era</a:t>
            </a:r>
          </a:p>
          <a:p>
            <a:r>
              <a:rPr lang="en-US" sz="2900" dirty="0" smtClean="0"/>
              <a:t>:: representing our new IPv6 world</a:t>
            </a:r>
          </a:p>
          <a:p>
            <a:r>
              <a:rPr lang="en-US" sz="2900" dirty="0" smtClean="0"/>
              <a:t>() representing our collaborative community</a:t>
            </a:r>
          </a:p>
          <a:p>
            <a:r>
              <a:rPr lang="en-US" sz="2900" dirty="0" smtClean="0"/>
              <a:t>Changing icon represents our dynamic and diverse community</a:t>
            </a:r>
            <a:endParaRPr lang="en-US" sz="2900" dirty="0"/>
          </a:p>
        </p:txBody>
      </p:sp>
      <p:pic>
        <p:nvPicPr>
          <p:cNvPr id="12" name="Content Placeholder 11" descr="Untitled6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3250" b="-123250"/>
          <a:stretch>
            <a:fillRect/>
          </a:stretch>
        </p:blipFill>
        <p:spPr>
          <a:xfrm>
            <a:off x="4638241" y="609600"/>
            <a:ext cx="4044960" cy="46773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6980"/>
            <a:ext cx="2842260" cy="774700"/>
          </a:xfrm>
          <a:prstGeom prst="rect">
            <a:avLst/>
          </a:prstGeom>
        </p:spPr>
      </p:pic>
      <p:pic>
        <p:nvPicPr>
          <p:cNvPr id="13" name="Picture 12" descr="Untitled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10000"/>
            <a:ext cx="3224569" cy="176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APNIC 34</a:t>
            </a:r>
          </a:p>
          <a:p>
            <a:pPr lvl="1"/>
            <a:r>
              <a:rPr lang="en-US" dirty="0" smtClean="0"/>
              <a:t>Phnom Penh, Cambodia, August 2012</a:t>
            </a:r>
          </a:p>
          <a:p>
            <a:r>
              <a:rPr lang="en-US" dirty="0" smtClean="0"/>
              <a:t>APNIC 35:</a:t>
            </a:r>
          </a:p>
          <a:p>
            <a:pPr lvl="1"/>
            <a:r>
              <a:rPr lang="en-US" dirty="0" smtClean="0"/>
              <a:t>Singapore, Singapore, February 2013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APNIC 33 Theme banner_Red F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6" y="1447800"/>
            <a:ext cx="8375355" cy="182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IP &amp; ASN Delegation_Sept 20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1134" r="-51134"/>
          <a:stretch>
            <a:fillRect/>
          </a:stretch>
        </p:blipFill>
        <p:spPr>
          <a:xfrm>
            <a:off x="0" y="685800"/>
            <a:ext cx="9144000" cy="54575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last -8 Deledations_RIR-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5614" r="-35614"/>
          <a:stretch>
            <a:fillRect/>
          </a:stretch>
        </p:blipFill>
        <p:spPr>
          <a:xfrm>
            <a:off x="-181876" y="563174"/>
            <a:ext cx="9325876" cy="55661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Reached “Final /8” on 15 April 2011</a:t>
            </a:r>
          </a:p>
          <a:p>
            <a:pPr lvl="1"/>
            <a:r>
              <a:rPr lang="en-US" dirty="0" smtClean="0"/>
              <a:t>103.0.0.0/8</a:t>
            </a:r>
          </a:p>
          <a:p>
            <a:r>
              <a:rPr lang="en-US" dirty="0" smtClean="0"/>
              <a:t>New allocation policy activated</a:t>
            </a:r>
          </a:p>
          <a:p>
            <a:pPr lvl="1"/>
            <a:r>
              <a:rPr lang="en-US" dirty="0" smtClean="0"/>
              <a:t>Up to /22 per member</a:t>
            </a:r>
          </a:p>
          <a:p>
            <a:r>
              <a:rPr lang="en-US" dirty="0" smtClean="0"/>
              <a:t>From 15 April to 27 August 2011, made 583 delegations to 30 economies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last -8 Delegation_Sept 20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940" r="-57940"/>
          <a:stretch>
            <a:fillRect/>
          </a:stretch>
        </p:blipFill>
        <p:spPr>
          <a:xfrm>
            <a:off x="-309546" y="350536"/>
            <a:ext cx="9682146" cy="5778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servers</a:t>
            </a:r>
            <a:endParaRPr lang="en-US" dirty="0"/>
          </a:p>
        </p:txBody>
      </p:sp>
      <p:pic>
        <p:nvPicPr>
          <p:cNvPr id="7" name="Content Placeholder 6" descr="root_server_Sept 2011_highlights-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528" r="-1852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Implemented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prop-088: Distribution of IPv4 Addresses Once the Final /8 Period Starts</a:t>
            </a:r>
          </a:p>
          <a:p>
            <a:r>
              <a:rPr lang="en-US" dirty="0" smtClean="0"/>
              <a:t>prop-093: Reducing the Minimum Delegation Size for the Final /8 Policy</a:t>
            </a:r>
          </a:p>
          <a:p>
            <a:r>
              <a:rPr lang="en-US" dirty="0" smtClean="0"/>
              <a:t>prop-094: Removing Renumbering Requirement from Final /8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Policies at APNIC 32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Consensus…</a:t>
            </a:r>
          </a:p>
          <a:p>
            <a:pPr lvl="1"/>
            <a:r>
              <a:rPr lang="en-AU" dirty="0" smtClean="0"/>
              <a:t>prop-096: Maintaining Demonstrated Needs Requirement in Transfer Policy after the Final /8 Phase</a:t>
            </a:r>
          </a:p>
          <a:p>
            <a:pPr lvl="1"/>
            <a:r>
              <a:rPr lang="en-AU" dirty="0" smtClean="0"/>
              <a:t>Endorsed by APNIC EC, 3 Nov 2011</a:t>
            </a:r>
          </a:p>
          <a:p>
            <a:r>
              <a:rPr lang="en-AU" dirty="0" smtClean="0"/>
              <a:t>No consensus – returned to mailing list</a:t>
            </a:r>
          </a:p>
          <a:p>
            <a:pPr lvl="1"/>
            <a:r>
              <a:rPr lang="en-AU" dirty="0" smtClean="0"/>
              <a:t>prop-100: National IP Address Plan – Allocation of Country-wide IP Address Blocks</a:t>
            </a:r>
          </a:p>
          <a:p>
            <a:pPr lvl="1"/>
            <a:r>
              <a:rPr lang="en-AU" dirty="0" smtClean="0"/>
              <a:t>prop-099: IPv6 Reservation for Large Networks</a:t>
            </a:r>
          </a:p>
          <a:p>
            <a:pPr lvl="1"/>
            <a:r>
              <a:rPr lang="en-AU" dirty="0" smtClean="0"/>
              <a:t>prop-098: Optimizing IPv6 Allocation Strategies (simplified)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Area under Philip Smith</a:t>
            </a:r>
          </a:p>
          <a:p>
            <a:r>
              <a:rPr lang="en-US" dirty="0" smtClean="0"/>
              <a:t>Training Lab </a:t>
            </a:r>
          </a:p>
          <a:p>
            <a:pPr lvl="1"/>
            <a:r>
              <a:rPr lang="en-US" dirty="0" smtClean="0"/>
              <a:t>infrastructure upgraded</a:t>
            </a:r>
          </a:p>
          <a:p>
            <a:pPr lvl="1"/>
            <a:r>
              <a:rPr lang="en-US" dirty="0" smtClean="0"/>
              <a:t>Workshops on IPv6, four-byte </a:t>
            </a:r>
            <a:r>
              <a:rPr lang="en-US" dirty="0" err="1" smtClean="0"/>
              <a:t>ASNs</a:t>
            </a:r>
            <a:endParaRPr lang="en-US" dirty="0" smtClean="0"/>
          </a:p>
          <a:p>
            <a:pPr lvl="1"/>
            <a:r>
              <a:rPr lang="en-US" dirty="0" smtClean="0"/>
              <a:t>More hands-on sessions</a:t>
            </a:r>
          </a:p>
          <a:p>
            <a:r>
              <a:rPr lang="en-US" dirty="0" smtClean="0"/>
              <a:t>Collaborations</a:t>
            </a:r>
          </a:p>
          <a:p>
            <a:pPr lvl="1"/>
            <a:r>
              <a:rPr lang="en-US" dirty="0" smtClean="0"/>
              <a:t>6Deploy, </a:t>
            </a:r>
            <a:r>
              <a:rPr lang="en-US" dirty="0" err="1" smtClean="0"/>
              <a:t>intERlab</a:t>
            </a:r>
            <a:r>
              <a:rPr lang="en-US" dirty="0" smtClean="0"/>
              <a:t>, </a:t>
            </a:r>
            <a:r>
              <a:rPr lang="en-US" dirty="0" err="1" smtClean="0"/>
              <a:t>NIRs</a:t>
            </a:r>
            <a:r>
              <a:rPr lang="en-US" dirty="0" smtClean="0"/>
              <a:t> (ID, TW, CN)</a:t>
            </a:r>
          </a:p>
          <a:p>
            <a:r>
              <a:rPr lang="en-US" dirty="0" smtClean="0"/>
              <a:t>APNIC Conference Hubs</a:t>
            </a:r>
          </a:p>
          <a:p>
            <a:pPr lvl="1"/>
            <a:r>
              <a:rPr lang="en-US" dirty="0" smtClean="0"/>
              <a:t>Jakarta and Port Moresby (Feb 2011)</a:t>
            </a:r>
          </a:p>
          <a:p>
            <a:pPr lvl="1"/>
            <a:r>
              <a:rPr lang="en-US" dirty="0" smtClean="0"/>
              <a:t>Phnom Penh (Aug 2011)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PPT template copy 2">
  <a:themeElements>
    <a:clrScheme name="APNIC colours">
      <a:dk1>
        <a:srgbClr val="000000"/>
      </a:dk1>
      <a:lt1>
        <a:srgbClr val="FFFFFF"/>
      </a:lt1>
      <a:dk2>
        <a:srgbClr val="221C4B"/>
      </a:dk2>
      <a:lt2>
        <a:srgbClr val="233D80"/>
      </a:lt2>
      <a:accent1>
        <a:srgbClr val="228FC2"/>
      </a:accent1>
      <a:accent2>
        <a:srgbClr val="FFFFFE"/>
      </a:accent2>
      <a:accent3>
        <a:srgbClr val="FFFFFF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APNIC_PPT template.pot</Template>
  <TotalTime>6476</TotalTime>
  <Words>626</Words>
  <Application>Microsoft Macintosh PowerPoint</Application>
  <PresentationFormat>On-screen Show (4:3)</PresentationFormat>
  <Paragraphs>128</Paragraphs>
  <Slides>19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APNIC_PPT template copy 2</vt:lpstr>
      <vt:lpstr>APNIC Update</vt:lpstr>
      <vt:lpstr>Slide 2</vt:lpstr>
      <vt:lpstr>Slide 3</vt:lpstr>
      <vt:lpstr>IPv4 Exhaustion</vt:lpstr>
      <vt:lpstr>Slide 5</vt:lpstr>
      <vt:lpstr>Root servers</vt:lpstr>
      <vt:lpstr>Policies Implemented 2011</vt:lpstr>
      <vt:lpstr>Policies at APNIC 32</vt:lpstr>
      <vt:lpstr>Learning and Development</vt:lpstr>
      <vt:lpstr>IPv6 Program</vt:lpstr>
      <vt:lpstr>IPv6 Program</vt:lpstr>
      <vt:lpstr>Technical Area</vt:lpstr>
      <vt:lpstr>Agile</vt:lpstr>
      <vt:lpstr>APNIC Labs</vt:lpstr>
      <vt:lpstr>DNSSEC</vt:lpstr>
      <vt:lpstr>Public Affairs</vt:lpstr>
      <vt:lpstr>New APNIC Identity</vt:lpstr>
      <vt:lpstr>Coming up…</vt:lpstr>
      <vt:lpstr>Thanks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</dc:title>
  <dc:creator>Bhadrika Magan</dc:creator>
  <cp:lastModifiedBy>Paul  Wilson</cp:lastModifiedBy>
  <cp:revision>175</cp:revision>
  <cp:lastPrinted>2011-09-27T04:00:46Z</cp:lastPrinted>
  <dcterms:created xsi:type="dcterms:W3CDTF">2011-11-05T20:29:56Z</dcterms:created>
  <dcterms:modified xsi:type="dcterms:W3CDTF">2011-11-07T23:56:46Z</dcterms:modified>
</cp:coreProperties>
</file>