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1"/>
  </p:notesMasterIdLst>
  <p:sldIdLst>
    <p:sldId id="256" r:id="rId2"/>
    <p:sldId id="269" r:id="rId3"/>
    <p:sldId id="270" r:id="rId4"/>
    <p:sldId id="271" r:id="rId5"/>
    <p:sldId id="272" r:id="rId6"/>
    <p:sldId id="257" r:id="rId7"/>
    <p:sldId id="258" r:id="rId8"/>
    <p:sldId id="259" r:id="rId9"/>
    <p:sldId id="260" r:id="rId10"/>
    <p:sldId id="261" r:id="rId11"/>
    <p:sldId id="273" r:id="rId12"/>
    <p:sldId id="262" r:id="rId13"/>
    <p:sldId id="263" r:id="rId14"/>
    <p:sldId id="274" r:id="rId15"/>
    <p:sldId id="264" r:id="rId16"/>
    <p:sldId id="276" r:id="rId17"/>
    <p:sldId id="275" r:id="rId18"/>
    <p:sldId id="277" r:id="rId19"/>
    <p:sldId id="27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3416" autoAdjust="0"/>
  </p:normalViewPr>
  <p:slideViewPr>
    <p:cSldViewPr snapToGrid="0" snapToObjects="1">
      <p:cViewPr>
        <p:scale>
          <a:sx n="100" d="100"/>
          <a:sy n="100" d="100"/>
        </p:scale>
        <p:origin x="-568" y="-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5020D6-5D0D-4142-9DCB-7F2021AB8C43}" type="datetimeFigureOut">
              <a:rPr lang="en-US" smtClean="0"/>
              <a:pPr/>
              <a:t>9/16/10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FD459A-B66F-8E45-988A-AC3476D0BD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Sessions based on themes of IGF 2010, with an AP </a:t>
            </a:r>
            <a:r>
              <a:rPr lang="en-US" dirty="0" err="1" smtClean="0"/>
              <a:t>flavour</a:t>
            </a:r>
            <a:endParaRPr lang="en-US" dirty="0" smtClean="0"/>
          </a:p>
        </p:txBody>
      </p:sp>
      <p:sp>
        <p:nvSpPr>
          <p:cNvPr id="4" name="Slide Number Placeholder 3"/>
          <p:cNvSpPr>
            <a:spLocks noGrp="1"/>
          </p:cNvSpPr>
          <p:nvPr>
            <p:ph type="sldNum" sz="quarter" idx="10"/>
          </p:nvPr>
        </p:nvSpPr>
        <p:spPr/>
        <p:txBody>
          <a:bodyPr/>
          <a:lstStyle/>
          <a:p>
            <a:fld id="{D8FD459A-B66F-8E45-988A-AC3476D0BD4A}"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Three phases: experimental (1999-2002), early adopters (2002-2007) and deployment (2007 to now)</a:t>
            </a:r>
          </a:p>
          <a:p>
            <a:r>
              <a:rPr lang="en-US" dirty="0" smtClean="0"/>
              <a:t>(Also reflected globally. The link shows another graph that demonstrates this)</a:t>
            </a:r>
            <a:endParaRPr lang="en-US" dirty="0"/>
          </a:p>
        </p:txBody>
      </p:sp>
      <p:sp>
        <p:nvSpPr>
          <p:cNvPr id="4" name="Slide Number Placeholder 3"/>
          <p:cNvSpPr>
            <a:spLocks noGrp="1"/>
          </p:cNvSpPr>
          <p:nvPr>
            <p:ph type="sldNum" sz="quarter" idx="10"/>
          </p:nvPr>
        </p:nvSpPr>
        <p:spPr/>
        <p:txBody>
          <a:bodyPr/>
          <a:lstStyle/>
          <a:p>
            <a:fld id="{D8FD459A-B66F-8E45-988A-AC3476D0BD4A}"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Multilingual</a:t>
            </a:r>
            <a:r>
              <a:rPr lang="en-US" baseline="0" dirty="0" smtClean="0"/>
              <a:t> Internet</a:t>
            </a:r>
          </a:p>
          <a:p>
            <a:r>
              <a:rPr lang="en-US" baseline="0" dirty="0" smtClean="0"/>
              <a:t>Access by minority groups, including indigenous people, people with disabilities, women, the elderly, migrants</a:t>
            </a:r>
          </a:p>
          <a:p>
            <a:endParaRPr lang="en-US" baseline="0" dirty="0" smtClean="0"/>
          </a:p>
          <a:p>
            <a:r>
              <a:rPr lang="en-US" baseline="0" dirty="0" smtClean="0"/>
              <a:t>Accessibility issues include:</a:t>
            </a:r>
          </a:p>
          <a:p>
            <a:pPr>
              <a:buFontTx/>
              <a:buChar char="-"/>
            </a:pPr>
            <a:r>
              <a:rPr lang="en-US" baseline="0" dirty="0" smtClean="0"/>
              <a:t>Web accessibility: readers for the vision impaired</a:t>
            </a:r>
          </a:p>
          <a:p>
            <a:pPr>
              <a:buFontTx/>
              <a:buChar char="-"/>
            </a:pPr>
            <a:r>
              <a:rPr lang="en-US" sz="1200" kern="1200" dirty="0" smtClean="0">
                <a:solidFill>
                  <a:schemeClr val="tx1"/>
                </a:solidFill>
                <a:latin typeface="+mn-lt"/>
                <a:ea typeface="+mn-ea"/>
                <a:cs typeface="+mn-cs"/>
              </a:rPr>
              <a:t> Accessibility for persons with disabilities was a significant obligation of the U.N. Convention on the rights of people with disabilities and was supported by the WSIS Tunis commitment</a:t>
            </a:r>
          </a:p>
          <a:p>
            <a:pPr>
              <a:buFontTx/>
              <a:buChar char="-"/>
            </a:pPr>
            <a:endParaRPr lang="en-US" sz="1200" kern="1200" dirty="0" smtClean="0">
              <a:solidFill>
                <a:schemeClr val="tx1"/>
              </a:solidFill>
              <a:latin typeface="+mn-lt"/>
              <a:ea typeface="+mn-ea"/>
              <a:cs typeface="+mn-cs"/>
            </a:endParaRPr>
          </a:p>
          <a:p>
            <a:pPr>
              <a:buFontTx/>
              <a:buNone/>
            </a:pPr>
            <a:r>
              <a:rPr lang="en-US" sz="1200" kern="1200" dirty="0" smtClean="0">
                <a:solidFill>
                  <a:schemeClr val="tx1"/>
                </a:solidFill>
                <a:latin typeface="+mn-lt"/>
                <a:ea typeface="+mn-ea"/>
                <a:cs typeface="+mn-cs"/>
              </a:rPr>
              <a:t>From summary of Access main</a:t>
            </a:r>
            <a:r>
              <a:rPr lang="en-US" sz="1200" kern="1200" baseline="0" dirty="0" smtClean="0">
                <a:solidFill>
                  <a:schemeClr val="tx1"/>
                </a:solidFill>
                <a:latin typeface="+mn-lt"/>
                <a:ea typeface="+mn-ea"/>
                <a:cs typeface="+mn-cs"/>
              </a:rPr>
              <a:t> session at IGF 2009:</a:t>
            </a:r>
          </a:p>
          <a:p>
            <a:pPr>
              <a:buFontTx/>
              <a:buChar char="-"/>
            </a:pPr>
            <a:r>
              <a:rPr lang="en-US" sz="1200" kern="1200" dirty="0" smtClean="0">
                <a:solidFill>
                  <a:schemeClr val="tx1"/>
                </a:solidFill>
                <a:latin typeface="+mn-lt"/>
                <a:ea typeface="+mn-ea"/>
                <a:cs typeface="+mn-cs"/>
              </a:rPr>
              <a:t>“It was noted that global debates on access had moved from just infrastructure-based arguments to issues of policy, regulation, and rights. But infrastructure was critical, and focus was drawn to issues such as bandwidth and regulatory issues.”</a:t>
            </a:r>
            <a:endParaRPr lang="en-US" dirty="0"/>
          </a:p>
        </p:txBody>
      </p:sp>
      <p:sp>
        <p:nvSpPr>
          <p:cNvPr id="4" name="Slide Number Placeholder 3"/>
          <p:cNvSpPr>
            <a:spLocks noGrp="1"/>
          </p:cNvSpPr>
          <p:nvPr>
            <p:ph type="sldNum" sz="quarter" idx="10"/>
          </p:nvPr>
        </p:nvSpPr>
        <p:spPr/>
        <p:txBody>
          <a:bodyPr/>
          <a:lstStyle/>
          <a:p>
            <a:fld id="{D8FD459A-B66F-8E45-988A-AC3476D0BD4A}" type="slidenum">
              <a:rPr lang="en-US" smtClean="0"/>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Security, openness and privacy are interlinked. While it may seem that security</a:t>
            </a:r>
            <a:r>
              <a:rPr lang="en-US" baseline="0" dirty="0" smtClean="0"/>
              <a:t> automatically </a:t>
            </a:r>
            <a:r>
              <a:rPr lang="en-US" dirty="0" smtClean="0"/>
              <a:t>results in lack of privacy,</a:t>
            </a:r>
            <a:r>
              <a:rPr lang="en-US" baseline="0" dirty="0" smtClean="0"/>
              <a:t> or that</a:t>
            </a:r>
            <a:r>
              <a:rPr lang="en-US" dirty="0" smtClean="0"/>
              <a:t> openness can result in lack of security, there doesn’t have to be a trade-off between these different</a:t>
            </a:r>
            <a:r>
              <a:rPr lang="en-US" baseline="0" dirty="0" smtClean="0"/>
              <a:t> things</a:t>
            </a:r>
            <a:r>
              <a:rPr lang="en-US" dirty="0" smtClean="0"/>
              <a:t>. </a:t>
            </a:r>
          </a:p>
          <a:p>
            <a:endParaRPr lang="en-US" dirty="0" smtClean="0"/>
          </a:p>
          <a:p>
            <a:r>
              <a:rPr lang="en-US" dirty="0" smtClean="0"/>
              <a:t>Openness</a:t>
            </a:r>
            <a:r>
              <a:rPr lang="en-US" baseline="0" dirty="0" smtClean="0"/>
              <a:t> includes:</a:t>
            </a:r>
          </a:p>
          <a:p>
            <a:pPr>
              <a:buFontTx/>
              <a:buChar char="-"/>
            </a:pPr>
            <a:r>
              <a:rPr lang="en-US" baseline="0" dirty="0" smtClean="0"/>
              <a:t>Freedom of expression</a:t>
            </a:r>
          </a:p>
          <a:p>
            <a:pPr>
              <a:buFontTx/>
              <a:buChar char="-"/>
            </a:pPr>
            <a:r>
              <a:rPr lang="en-US" baseline="0" dirty="0" smtClean="0"/>
              <a:t>The responsibility of “internet intermediaries” for content placed on their websites/bulletin boards, etc, by other people (for example, is YouTube responsible for illegal content uploaded to their site by Internet users?)</a:t>
            </a:r>
            <a:endParaRPr lang="en-US" dirty="0" smtClean="0"/>
          </a:p>
          <a:p>
            <a:endParaRPr lang="en-US" dirty="0" smtClean="0"/>
          </a:p>
          <a:p>
            <a:r>
              <a:rPr lang="en-US" dirty="0" smtClean="0"/>
              <a:t>Security includes:</a:t>
            </a:r>
          </a:p>
          <a:p>
            <a:pPr>
              <a:buFontTx/>
              <a:buChar char="-"/>
            </a:pPr>
            <a:r>
              <a:rPr lang="en-US" baseline="0" dirty="0" smtClean="0"/>
              <a:t>Protection of online commerce users</a:t>
            </a:r>
          </a:p>
          <a:p>
            <a:pPr>
              <a:buFontTx/>
              <a:buNone/>
            </a:pPr>
            <a:r>
              <a:rPr lang="en-US" dirty="0" smtClean="0"/>
              <a:t>-</a:t>
            </a:r>
            <a:r>
              <a:rPr lang="en-US" baseline="0" dirty="0" smtClean="0"/>
              <a:t> Coordination between law enforcement and private industry on cyber-security</a:t>
            </a:r>
            <a:endParaRPr lang="en-US" dirty="0"/>
          </a:p>
        </p:txBody>
      </p:sp>
      <p:sp>
        <p:nvSpPr>
          <p:cNvPr id="4" name="Slide Number Placeholder 3"/>
          <p:cNvSpPr>
            <a:spLocks noGrp="1"/>
          </p:cNvSpPr>
          <p:nvPr>
            <p:ph type="sldNum" sz="quarter" idx="10"/>
          </p:nvPr>
        </p:nvSpPr>
        <p:spPr/>
        <p:txBody>
          <a:bodyPr/>
          <a:lstStyle/>
          <a:p>
            <a:fld id="{D8FD459A-B66F-8E45-988A-AC3476D0BD4A}"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Three of the IGF mandate points listed in the Tunis Agenda have a strong development focus:</a:t>
            </a:r>
          </a:p>
          <a:p>
            <a:endParaRPr lang="en-US" dirty="0" smtClean="0"/>
          </a:p>
          <a:p>
            <a:pPr>
              <a:buFont typeface="Arial"/>
              <a:buChar char="•"/>
            </a:pPr>
            <a:r>
              <a:rPr lang="en-US" dirty="0" smtClean="0"/>
              <a:t>Advise all stakeholders in proposing ways and means to accelerate the </a:t>
            </a:r>
            <a:r>
              <a:rPr lang="en-US" b="1" dirty="0" smtClean="0"/>
              <a:t>availability and affordability of the Internet in the developing world</a:t>
            </a:r>
            <a:r>
              <a:rPr lang="en-US" dirty="0" smtClean="0"/>
              <a:t>. </a:t>
            </a:r>
          </a:p>
          <a:p>
            <a:pPr>
              <a:buFont typeface="Arial"/>
              <a:buChar char="•"/>
            </a:pPr>
            <a:r>
              <a:rPr lang="en-US" dirty="0" smtClean="0"/>
              <a:t>Strengthen and enhance the engagement of stakeholders in existing and/or future Internet governance mechanisms, </a:t>
            </a:r>
            <a:r>
              <a:rPr lang="en-US" b="1" dirty="0" smtClean="0"/>
              <a:t>particularly those from developing countries</a:t>
            </a:r>
            <a:r>
              <a:rPr lang="en-US" dirty="0" smtClean="0"/>
              <a:t>. </a:t>
            </a:r>
          </a:p>
          <a:p>
            <a:pPr>
              <a:buFont typeface="Arial"/>
              <a:buChar char="•"/>
            </a:pPr>
            <a:r>
              <a:rPr lang="en-US" dirty="0" smtClean="0"/>
              <a:t>Contribute to </a:t>
            </a:r>
            <a:r>
              <a:rPr lang="en-US" b="1" dirty="0" smtClean="0"/>
              <a:t>capacity building for Internet governance in developing countries</a:t>
            </a:r>
            <a:r>
              <a:rPr lang="en-US" dirty="0" smtClean="0"/>
              <a:t>, drawing fully on local sources of knowledge and expertise. </a:t>
            </a:r>
          </a:p>
          <a:p>
            <a:endParaRPr lang="en-US" dirty="0" smtClean="0"/>
          </a:p>
          <a:p>
            <a:endParaRPr lang="en-US" dirty="0" smtClean="0"/>
          </a:p>
          <a:p>
            <a:r>
              <a:rPr lang="en-US" dirty="0" smtClean="0"/>
              <a:t>From the</a:t>
            </a:r>
            <a:r>
              <a:rPr lang="en-US" baseline="0" dirty="0" smtClean="0"/>
              <a:t> web page for this session…</a:t>
            </a:r>
          </a:p>
          <a:p>
            <a:endParaRPr lang="en-US" baseline="0" dirty="0" smtClean="0"/>
          </a:p>
          <a:p>
            <a:r>
              <a:rPr lang="en-US" dirty="0" smtClean="0"/>
              <a:t>This session will explore the possible effects of global Internet governance arrangements on the development of the Internet and people-</a:t>
            </a:r>
            <a:r>
              <a:rPr lang="en-US" dirty="0" err="1" smtClean="0"/>
              <a:t>centred</a:t>
            </a:r>
            <a:r>
              <a:rPr lang="en-US" dirty="0" smtClean="0"/>
              <a:t> information societies in developing countries. The discussion will consider the institutional processes and substantive policy outputs of governance arrangements and whether these may raise developmental concerns that have not received sufficient attention to date. The session will be divided into four parts:</a:t>
            </a:r>
            <a:br>
              <a:rPr lang="en-US" dirty="0" smtClean="0"/>
            </a:br>
            <a:r>
              <a:rPr lang="en-US" dirty="0" smtClean="0"/>
              <a:t/>
            </a:r>
            <a:br>
              <a:rPr lang="en-US" dirty="0" smtClean="0"/>
            </a:br>
            <a:r>
              <a:rPr lang="en-US" dirty="0" smtClean="0"/>
              <a:t>1.    What do we really mean by Internet governance for development (IG4D);</a:t>
            </a:r>
            <a:br>
              <a:rPr lang="en-US" dirty="0" smtClean="0"/>
            </a:br>
            <a:r>
              <a:rPr lang="en-US" dirty="0" smtClean="0"/>
              <a:t>2.    Examples of specific global governance issues that may have particular relevance to development. Possible sub-themes include, among others, the governance of names and numbers, technical standardization, security, international interconnection, intellectual property, and transnational consumer protection, as well as the procedural or institutional aspects of key governance arrangements;</a:t>
            </a:r>
            <a:br>
              <a:rPr lang="en-US" dirty="0" smtClean="0"/>
            </a:br>
            <a:r>
              <a:rPr lang="en-US" dirty="0" smtClean="0"/>
              <a:t>3.    How developing and other countries organize and manage their national-level engagement with global Internet governance in the context of their wider national ICT strategies; and</a:t>
            </a:r>
            <a:br>
              <a:rPr lang="en-US" dirty="0" smtClean="0"/>
            </a:br>
            <a:r>
              <a:rPr lang="en-US" dirty="0" smtClean="0"/>
              <a:t>4.    How to take an IG4D agenda forward in the IGF and other international settings.</a:t>
            </a:r>
            <a:endParaRPr lang="en-US" dirty="0"/>
          </a:p>
        </p:txBody>
      </p:sp>
      <p:sp>
        <p:nvSpPr>
          <p:cNvPr id="4" name="Slide Number Placeholder 3"/>
          <p:cNvSpPr>
            <a:spLocks noGrp="1"/>
          </p:cNvSpPr>
          <p:nvPr>
            <p:ph type="sldNum" sz="quarter" idx="10"/>
          </p:nvPr>
        </p:nvSpPr>
        <p:spPr/>
        <p:txBody>
          <a:bodyPr/>
          <a:lstStyle/>
          <a:p>
            <a:fld id="{D8FD459A-B66F-8E45-988A-AC3476D0BD4A}"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30425"/>
            <a:ext cx="8001000" cy="1470025"/>
          </a:xfrm>
        </p:spPr>
        <p:txBody>
          <a:bodyPr/>
          <a:lstStyle/>
          <a:p>
            <a:r>
              <a:rPr lang="en-AU" smtClean="0"/>
              <a:t>Click to edit Master title style</a:t>
            </a:r>
            <a:endParaRPr lang="en-US" dirty="0"/>
          </a:p>
        </p:txBody>
      </p:sp>
      <p:sp>
        <p:nvSpPr>
          <p:cNvPr id="3" name="Subtitle 2"/>
          <p:cNvSpPr>
            <a:spLocks noGrp="1"/>
          </p:cNvSpPr>
          <p:nvPr>
            <p:ph type="subTitle" idx="1"/>
          </p:nvPr>
        </p:nvSpPr>
        <p:spPr>
          <a:xfrm>
            <a:off x="1371600" y="3886200"/>
            <a:ext cx="6781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381000"/>
            <a:ext cx="2038350" cy="6172200"/>
          </a:xfrm>
        </p:spPr>
        <p:txBody>
          <a:bodyPr vert="eaVert"/>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762000" y="381000"/>
            <a:ext cx="5962650" cy="6172200"/>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8001000" cy="1143000"/>
          </a:xfrm>
        </p:spPr>
        <p:txBody>
          <a:bodyPr/>
          <a:lstStyle/>
          <a:p>
            <a:r>
              <a:rPr lang="en-AU" smtClean="0"/>
              <a:t>Click to edit Master title style</a:t>
            </a:r>
            <a:endParaRPr lang="en-US"/>
          </a:p>
        </p:txBody>
      </p:sp>
      <p:sp>
        <p:nvSpPr>
          <p:cNvPr id="3" name="Content Placeholder 2"/>
          <p:cNvSpPr>
            <a:spLocks noGrp="1"/>
          </p:cNvSpPr>
          <p:nvPr>
            <p:ph idx="1"/>
          </p:nvPr>
        </p:nvSpPr>
        <p:spPr>
          <a:xfrm>
            <a:off x="838200" y="1752600"/>
            <a:ext cx="8001000" cy="48006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4406900"/>
            <a:ext cx="7772400" cy="1362075"/>
          </a:xfrm>
        </p:spPr>
        <p:txBody>
          <a:bodyPr anchor="t"/>
          <a:lstStyle>
            <a:lvl1pPr algn="ctr">
              <a:defRPr sz="4000" b="1" cap="none"/>
            </a:lvl1pPr>
          </a:lstStyle>
          <a:p>
            <a:r>
              <a:rPr lang="en-AU" altLang="ja-JP" smtClean="0"/>
              <a:t>Click to edit Master title style</a:t>
            </a:r>
            <a:endParaRPr lang="en-US" dirty="0"/>
          </a:p>
        </p:txBody>
      </p:sp>
      <p:sp>
        <p:nvSpPr>
          <p:cNvPr id="3" name="Text Placeholder 2"/>
          <p:cNvSpPr>
            <a:spLocks noGrp="1"/>
          </p:cNvSpPr>
          <p:nvPr>
            <p:ph type="body" idx="1"/>
          </p:nvPr>
        </p:nvSpPr>
        <p:spPr>
          <a:xfrm>
            <a:off x="914400" y="2906713"/>
            <a:ext cx="7772400" cy="1500187"/>
          </a:xfrm>
        </p:spPr>
        <p:txBody>
          <a:bodyPr anchor="b"/>
          <a:lstStyle>
            <a:lvl1pPr marL="0" indent="0" algn="ct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8001000" cy="1143000"/>
          </a:xfrm>
        </p:spPr>
        <p:txBody>
          <a:bodyPr/>
          <a:lstStyle/>
          <a:p>
            <a:r>
              <a:rPr lang="en-AU" smtClean="0"/>
              <a:t>Click to edit Master title style</a:t>
            </a:r>
            <a:endParaRPr lang="en-US" dirty="0"/>
          </a:p>
        </p:txBody>
      </p:sp>
      <p:sp>
        <p:nvSpPr>
          <p:cNvPr id="3" name="Content Placeholder 2"/>
          <p:cNvSpPr>
            <a:spLocks noGrp="1"/>
          </p:cNvSpPr>
          <p:nvPr>
            <p:ph sz="half" idx="1"/>
          </p:nvPr>
        </p:nvSpPr>
        <p:spPr>
          <a:xfrm>
            <a:off x="838200" y="1752600"/>
            <a:ext cx="39243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Content Placeholder 3"/>
          <p:cNvSpPr>
            <a:spLocks noGrp="1"/>
          </p:cNvSpPr>
          <p:nvPr>
            <p:ph sz="half" idx="2"/>
          </p:nvPr>
        </p:nvSpPr>
        <p:spPr>
          <a:xfrm>
            <a:off x="4914900" y="1752600"/>
            <a:ext cx="39243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8001000" cy="1143000"/>
          </a:xfrm>
        </p:spPr>
        <p:txBody>
          <a:bodyPr/>
          <a:lstStyle>
            <a:lvl1pPr>
              <a:defRPr/>
            </a:lvl1pPr>
          </a:lstStyle>
          <a:p>
            <a:r>
              <a:rPr lang="en-AU" smtClean="0"/>
              <a:t>Click to edit Master title style</a:t>
            </a:r>
            <a:endParaRPr lang="en-US" dirty="0"/>
          </a:p>
        </p:txBody>
      </p:sp>
      <p:sp>
        <p:nvSpPr>
          <p:cNvPr id="3" name="Text Placeholder 2"/>
          <p:cNvSpPr>
            <a:spLocks noGrp="1"/>
          </p:cNvSpPr>
          <p:nvPr>
            <p:ph type="body" idx="1"/>
          </p:nvPr>
        </p:nvSpPr>
        <p:spPr>
          <a:xfrm>
            <a:off x="838200" y="1763714"/>
            <a:ext cx="3810000"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ltLang="ja-JP" smtClean="0"/>
              <a:t>Click to edit Master text styles</a:t>
            </a:r>
          </a:p>
        </p:txBody>
      </p:sp>
      <p:sp>
        <p:nvSpPr>
          <p:cNvPr id="4" name="Content Placeholder 3"/>
          <p:cNvSpPr>
            <a:spLocks noGrp="1"/>
          </p:cNvSpPr>
          <p:nvPr>
            <p:ph sz="half" idx="2"/>
          </p:nvPr>
        </p:nvSpPr>
        <p:spPr>
          <a:xfrm>
            <a:off x="838200" y="2403475"/>
            <a:ext cx="3810000" cy="4149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Text Placeholder 4"/>
          <p:cNvSpPr>
            <a:spLocks noGrp="1"/>
          </p:cNvSpPr>
          <p:nvPr>
            <p:ph type="body" sz="quarter" idx="3"/>
          </p:nvPr>
        </p:nvSpPr>
        <p:spPr>
          <a:xfrm>
            <a:off x="4876800" y="1763714"/>
            <a:ext cx="3962400"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ltLang="ja-JP" smtClean="0"/>
              <a:t>Click to edit Master text styles</a:t>
            </a:r>
          </a:p>
        </p:txBody>
      </p:sp>
      <p:sp>
        <p:nvSpPr>
          <p:cNvPr id="6" name="Content Placeholder 5"/>
          <p:cNvSpPr>
            <a:spLocks noGrp="1"/>
          </p:cNvSpPr>
          <p:nvPr>
            <p:ph sz="quarter" idx="4"/>
          </p:nvPr>
        </p:nvSpPr>
        <p:spPr>
          <a:xfrm>
            <a:off x="4876800" y="2403475"/>
            <a:ext cx="3962400" cy="4149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7"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77200" cy="1143000"/>
          </a:xfrm>
        </p:spPr>
        <p:txBody>
          <a:bodyPr/>
          <a:lstStyle/>
          <a:p>
            <a:r>
              <a:rPr lang="en-AU"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273050"/>
            <a:ext cx="2703513" cy="1162050"/>
          </a:xfrm>
        </p:spPr>
        <p:txBody>
          <a:bodyPr anchor="t"/>
          <a:lstStyle>
            <a:lvl1pPr algn="l">
              <a:defRPr sz="2400" b="1"/>
            </a:lvl1pPr>
          </a:lstStyle>
          <a:p>
            <a:r>
              <a:rPr lang="en-AU" smtClean="0"/>
              <a:t>Click to edit Master title style</a:t>
            </a:r>
            <a:endParaRPr lang="en-US" dirty="0"/>
          </a:p>
        </p:txBody>
      </p:sp>
      <p:sp>
        <p:nvSpPr>
          <p:cNvPr id="3" name="Content Placeholder 2"/>
          <p:cNvSpPr>
            <a:spLocks noGrp="1"/>
          </p:cNvSpPr>
          <p:nvPr>
            <p:ph idx="1"/>
          </p:nvPr>
        </p:nvSpPr>
        <p:spPr>
          <a:xfrm>
            <a:off x="3727450" y="273050"/>
            <a:ext cx="5111750" cy="6280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Text Placeholder 3"/>
          <p:cNvSpPr>
            <a:spLocks noGrp="1"/>
          </p:cNvSpPr>
          <p:nvPr>
            <p:ph type="body" sz="half" idx="2"/>
          </p:nvPr>
        </p:nvSpPr>
        <p:spPr>
          <a:xfrm>
            <a:off x="838200" y="1435100"/>
            <a:ext cx="2703513" cy="5118100"/>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4800600"/>
            <a:ext cx="5486400" cy="566738"/>
          </a:xfrm>
        </p:spPr>
        <p:txBody>
          <a:bodyPr anchor="b"/>
          <a:lstStyle>
            <a:lvl1pPr algn="ctr">
              <a:defRPr sz="2400" b="1"/>
            </a:lvl1pPr>
          </a:lstStyle>
          <a:p>
            <a:r>
              <a:rPr lang="en-AU" smtClean="0"/>
              <a:t>Click to edit Master title style</a:t>
            </a:r>
            <a:endParaRPr lang="en-US" dirty="0"/>
          </a:p>
        </p:txBody>
      </p:sp>
      <p:sp>
        <p:nvSpPr>
          <p:cNvPr id="3" name="Picture Placeholder 2"/>
          <p:cNvSpPr>
            <a:spLocks noGrp="1"/>
          </p:cNvSpPr>
          <p:nvPr>
            <p:ph type="pic" idx="1"/>
          </p:nvPr>
        </p:nvSpPr>
        <p:spPr>
          <a:xfrm>
            <a:off x="20574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smtClean="0"/>
              <a:t>Click icon to add picture</a:t>
            </a:r>
            <a:endParaRPr lang="en-US" noProof="0"/>
          </a:p>
        </p:txBody>
      </p:sp>
      <p:sp>
        <p:nvSpPr>
          <p:cNvPr id="4" name="Text Placeholder 3"/>
          <p:cNvSpPr>
            <a:spLocks noGrp="1"/>
          </p:cNvSpPr>
          <p:nvPr>
            <p:ph type="body" sz="half" idx="2"/>
          </p:nvPr>
        </p:nvSpPr>
        <p:spPr>
          <a:xfrm>
            <a:off x="2057400" y="5367338"/>
            <a:ext cx="5486400" cy="804862"/>
          </a:xfrm>
        </p:spPr>
        <p:txBody>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94DF0AA-A37A-7D48-8B2C-86B52201B1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a:p>
        </p:txBody>
      </p:sp>
      <p:sp>
        <p:nvSpPr>
          <p:cNvPr id="1027" name="Rectangle 3"/>
          <p:cNvSpPr>
            <a:spLocks noGrp="1" noChangeArrowheads="1"/>
          </p:cNvSpPr>
          <p:nvPr>
            <p:ph type="body" idx="1"/>
          </p:nvPr>
        </p:nvSpPr>
        <p:spPr bwMode="auto">
          <a:xfrm>
            <a:off x="762000" y="1752600"/>
            <a:ext cx="8153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030" name="Rectangle 6"/>
          <p:cNvSpPr>
            <a:spLocks noGrp="1" noChangeArrowheads="1"/>
          </p:cNvSpPr>
          <p:nvPr>
            <p:ph type="sldNum" sz="quarter" idx="4"/>
          </p:nvPr>
        </p:nvSpPr>
        <p:spPr bwMode="auto">
          <a:xfrm>
            <a:off x="0" y="6477000"/>
            <a:ext cx="5334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eaLnBrk="0" hangingPunct="0">
              <a:defRPr sz="1200"/>
            </a:lvl1pPr>
          </a:lstStyle>
          <a:p>
            <a:fld id="{494DF0AA-A37A-7D48-8B2C-86B52201B1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000" b="1">
          <a:solidFill>
            <a:srgbClr val="184E86"/>
          </a:solidFill>
          <a:latin typeface="+mj-lt"/>
          <a:ea typeface="+mj-ea"/>
          <a:cs typeface="+mj-cs"/>
        </a:defRPr>
      </a:lvl1pPr>
      <a:lvl2pPr algn="ctr" rtl="0" eaLnBrk="1" fontAlgn="base" hangingPunct="1">
        <a:spcBef>
          <a:spcPct val="0"/>
        </a:spcBef>
        <a:spcAft>
          <a:spcPct val="0"/>
        </a:spcAft>
        <a:defRPr sz="4000" b="1">
          <a:solidFill>
            <a:srgbClr val="184E86"/>
          </a:solidFill>
          <a:latin typeface="Arial" charset="0"/>
          <a:ea typeface="ＭＳ Ｐゴシック" charset="-128"/>
          <a:cs typeface="ＭＳ Ｐゴシック" charset="-128"/>
        </a:defRPr>
      </a:lvl2pPr>
      <a:lvl3pPr algn="ctr" rtl="0" eaLnBrk="1" fontAlgn="base" hangingPunct="1">
        <a:spcBef>
          <a:spcPct val="0"/>
        </a:spcBef>
        <a:spcAft>
          <a:spcPct val="0"/>
        </a:spcAft>
        <a:defRPr sz="4000" b="1">
          <a:solidFill>
            <a:srgbClr val="184E86"/>
          </a:solidFill>
          <a:latin typeface="Arial" charset="0"/>
          <a:ea typeface="ＭＳ Ｐゴシック" charset="-128"/>
          <a:cs typeface="ＭＳ Ｐゴシック" charset="-128"/>
        </a:defRPr>
      </a:lvl3pPr>
      <a:lvl4pPr algn="ctr" rtl="0" eaLnBrk="1" fontAlgn="base" hangingPunct="1">
        <a:spcBef>
          <a:spcPct val="0"/>
        </a:spcBef>
        <a:spcAft>
          <a:spcPct val="0"/>
        </a:spcAft>
        <a:defRPr sz="4000" b="1">
          <a:solidFill>
            <a:srgbClr val="184E86"/>
          </a:solidFill>
          <a:latin typeface="Arial" charset="0"/>
          <a:ea typeface="ＭＳ Ｐゴシック" charset="-128"/>
          <a:cs typeface="ＭＳ Ｐゴシック" charset="-128"/>
        </a:defRPr>
      </a:lvl4pPr>
      <a:lvl5pPr algn="ctr" rtl="0" eaLnBrk="1" fontAlgn="base" hangingPunct="1">
        <a:spcBef>
          <a:spcPct val="0"/>
        </a:spcBef>
        <a:spcAft>
          <a:spcPct val="0"/>
        </a:spcAft>
        <a:defRPr sz="4000" b="1">
          <a:solidFill>
            <a:srgbClr val="184E86"/>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b="1">
          <a:solidFill>
            <a:srgbClr val="0A487D"/>
          </a:solidFill>
          <a:latin typeface="Arial" charset="0"/>
          <a:ea typeface="ＭＳ Ｐゴシック" charset="-128"/>
          <a:cs typeface="ＭＳ Ｐゴシック" charset="-128"/>
        </a:defRPr>
      </a:lvl6pPr>
      <a:lvl7pPr marL="914400" algn="ctr" rtl="0" eaLnBrk="1" fontAlgn="base" hangingPunct="1">
        <a:spcBef>
          <a:spcPct val="0"/>
        </a:spcBef>
        <a:spcAft>
          <a:spcPct val="0"/>
        </a:spcAft>
        <a:defRPr sz="3600" b="1">
          <a:solidFill>
            <a:srgbClr val="0A487D"/>
          </a:solidFill>
          <a:latin typeface="Arial" charset="0"/>
          <a:ea typeface="ＭＳ Ｐゴシック" charset="-128"/>
          <a:cs typeface="ＭＳ Ｐゴシック" charset="-128"/>
        </a:defRPr>
      </a:lvl7pPr>
      <a:lvl8pPr marL="1371600" algn="ctr" rtl="0" eaLnBrk="1" fontAlgn="base" hangingPunct="1">
        <a:spcBef>
          <a:spcPct val="0"/>
        </a:spcBef>
        <a:spcAft>
          <a:spcPct val="0"/>
        </a:spcAft>
        <a:defRPr sz="3600" b="1">
          <a:solidFill>
            <a:srgbClr val="0A487D"/>
          </a:solidFill>
          <a:latin typeface="Arial" charset="0"/>
          <a:ea typeface="ＭＳ Ｐゴシック" charset="-128"/>
          <a:cs typeface="ＭＳ Ｐゴシック" charset="-128"/>
        </a:defRPr>
      </a:lvl8pPr>
      <a:lvl9pPr marL="1828800" algn="ctr" rtl="0" eaLnBrk="1" fontAlgn="base" hangingPunct="1">
        <a:spcBef>
          <a:spcPct val="0"/>
        </a:spcBef>
        <a:spcAft>
          <a:spcPct val="0"/>
        </a:spcAft>
        <a:defRPr sz="3600" b="1">
          <a:solidFill>
            <a:srgbClr val="0A487D"/>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a:solidFill>
            <a:schemeClr val="tx1"/>
          </a:solidFill>
          <a:latin typeface="+mn-lt"/>
          <a:ea typeface="+mn-ea"/>
        </a:defRPr>
      </a:lvl2pPr>
      <a:lvl3pPr marL="1143000" indent="-228600" algn="l" rtl="0" eaLnBrk="1" fontAlgn="base" hangingPunct="1">
        <a:spcBef>
          <a:spcPct val="20000"/>
        </a:spcBef>
        <a:spcAft>
          <a:spcPct val="0"/>
        </a:spcAft>
        <a:buFont typeface="Arial" charset="0"/>
        <a:buChar char="•"/>
        <a:defRPr sz="2400">
          <a:solidFill>
            <a:schemeClr val="tx1"/>
          </a:solidFill>
          <a:latin typeface="+mn-lt"/>
          <a:ea typeface="+mn-ea"/>
        </a:defRPr>
      </a:lvl3pPr>
      <a:lvl4pPr marL="1600200" indent="-228600" algn="l" rtl="0" eaLnBrk="1" fontAlgn="base" hangingPunct="1">
        <a:spcBef>
          <a:spcPct val="20000"/>
        </a:spcBef>
        <a:spcAft>
          <a:spcPct val="0"/>
        </a:spcAft>
        <a:buFont typeface="Arial" charset="0"/>
        <a:buChar char="•"/>
        <a:defRPr sz="2000">
          <a:solidFill>
            <a:schemeClr val="tx1"/>
          </a:solidFill>
          <a:latin typeface="+mn-lt"/>
          <a:ea typeface="+mn-ea"/>
        </a:defRPr>
      </a:lvl4pPr>
      <a:lvl5pPr marL="2057400" indent="-228600" algn="l" rtl="0" eaLnBrk="1" fontAlgn="base" hangingPunct="1">
        <a:spcBef>
          <a:spcPct val="20000"/>
        </a:spcBef>
        <a:spcAft>
          <a:spcPct val="0"/>
        </a:spcAft>
        <a:buFont typeface="Arial" charset="0"/>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icons.apnic.net/display/IPv6/Three+phases+of+IPv6+allocations" TargetMode="Externa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3" Type="http://schemas.openxmlformats.org/officeDocument/2006/relationships/hyperlink" Target="http://icons.apnic.net/IPv6" TargetMode="External"/><Relationship Id="rId4" Type="http://schemas.openxmlformats.org/officeDocument/2006/relationships/hyperlink" Target="http://www.apnic.net/ipv6" TargetMode="External"/><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hyperlink" Target="http://www.apnic.net/kickstartIPv6"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tu.int/ws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tu.int/wsis/docs/geneva/official/dop.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tu.int/wsis/docs2/tunis/off/6rev1.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tgovforum.org/cms/2010/Briefing.for.MS.on.the.question.of.the.IGF_FINAL.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rigf.asi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IGF Remote Hub</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IGF remote hubs</a:t>
            </a:r>
            <a:endParaRPr lang="en-US" dirty="0"/>
          </a:p>
        </p:txBody>
      </p:sp>
      <p:sp>
        <p:nvSpPr>
          <p:cNvPr id="3" name="Content Placeholder 2"/>
          <p:cNvSpPr>
            <a:spLocks noGrp="1"/>
          </p:cNvSpPr>
          <p:nvPr>
            <p:ph idx="1"/>
          </p:nvPr>
        </p:nvSpPr>
        <p:spPr/>
        <p:txBody>
          <a:bodyPr/>
          <a:lstStyle/>
          <a:p>
            <a:r>
              <a:rPr lang="en-US" dirty="0" smtClean="0"/>
              <a:t>Webcast and ask questions via chat</a:t>
            </a:r>
          </a:p>
          <a:p>
            <a:pPr lvl="1"/>
            <a:r>
              <a:rPr lang="en-US" dirty="0" smtClean="0"/>
              <a:t>IGF ADDRESS</a:t>
            </a:r>
          </a:p>
          <a:p>
            <a:r>
              <a:rPr lang="en-US" dirty="0" smtClean="0"/>
              <a:t>Four Asia Pacific hubs to be connected via chat:</a:t>
            </a:r>
          </a:p>
          <a:p>
            <a:pPr lvl="1"/>
            <a:r>
              <a:rPr lang="en-US" dirty="0" smtClean="0"/>
              <a:t>Bangladesh (Dhaka)</a:t>
            </a:r>
          </a:p>
          <a:p>
            <a:pPr lvl="1"/>
            <a:r>
              <a:rPr lang="en-US" dirty="0" smtClean="0"/>
              <a:t>Hong Kong</a:t>
            </a:r>
          </a:p>
          <a:p>
            <a:pPr lvl="1"/>
            <a:r>
              <a:rPr lang="en-US" dirty="0" smtClean="0"/>
              <a:t>Indonesia (Jakarta)</a:t>
            </a:r>
          </a:p>
          <a:p>
            <a:pPr lvl="1"/>
            <a:r>
              <a:rPr lang="en-US" dirty="0" smtClean="0"/>
              <a:t>Philippines (Manila)</a:t>
            </a:r>
          </a:p>
          <a:p>
            <a:pPr lvl="2"/>
            <a:r>
              <a:rPr lang="en-US" dirty="0" smtClean="0"/>
              <a:t>APNIC WEBSITE ADDRESS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IGF 2010 - developing the future together</a:t>
            </a:r>
            <a:endParaRPr lang="en-US" dirty="0"/>
          </a:p>
        </p:txBody>
      </p:sp>
      <p:sp>
        <p:nvSpPr>
          <p:cNvPr id="3" name="Content Placeholder 2"/>
          <p:cNvSpPr>
            <a:spLocks noGrp="1"/>
          </p:cNvSpPr>
          <p:nvPr>
            <p:ph idx="1"/>
          </p:nvPr>
        </p:nvSpPr>
        <p:spPr/>
        <p:txBody>
          <a:bodyPr/>
          <a:lstStyle/>
          <a:p>
            <a:r>
              <a:rPr lang="en-US" dirty="0" smtClean="0"/>
              <a:t>Key themes</a:t>
            </a:r>
          </a:p>
          <a:p>
            <a:pPr lvl="1"/>
            <a:r>
              <a:rPr lang="en-GB" dirty="0" smtClean="0">
                <a:solidFill>
                  <a:schemeClr val="tx1"/>
                </a:solidFill>
                <a:latin typeface="+mn-lt"/>
                <a:ea typeface="+mn-ea"/>
                <a:cs typeface="+mn-cs"/>
              </a:rPr>
              <a:t>Managing critical Internet resources</a:t>
            </a:r>
            <a:endParaRPr lang="en-AU" dirty="0" smtClean="0">
              <a:solidFill>
                <a:schemeClr val="tx1"/>
              </a:solidFill>
              <a:latin typeface="+mn-lt"/>
              <a:ea typeface="+mn-ea"/>
              <a:cs typeface="+mn-cs"/>
            </a:endParaRPr>
          </a:p>
          <a:p>
            <a:pPr lvl="1"/>
            <a:r>
              <a:rPr lang="en-GB" dirty="0" smtClean="0">
                <a:solidFill>
                  <a:schemeClr val="tx1"/>
                </a:solidFill>
                <a:latin typeface="+mn-lt"/>
                <a:ea typeface="+mn-ea"/>
                <a:cs typeface="+mn-cs"/>
              </a:rPr>
              <a:t>Security, openness and privacy </a:t>
            </a:r>
            <a:endParaRPr lang="en-AU" dirty="0" smtClean="0">
              <a:solidFill>
                <a:schemeClr val="tx1"/>
              </a:solidFill>
              <a:latin typeface="+mn-lt"/>
              <a:ea typeface="+mn-ea"/>
              <a:cs typeface="+mn-cs"/>
            </a:endParaRPr>
          </a:p>
          <a:p>
            <a:pPr lvl="1"/>
            <a:r>
              <a:rPr lang="en-GB" dirty="0" smtClean="0">
                <a:solidFill>
                  <a:schemeClr val="tx1"/>
                </a:solidFill>
                <a:latin typeface="+mn-lt"/>
                <a:ea typeface="+mn-ea"/>
                <a:cs typeface="+mn-cs"/>
              </a:rPr>
              <a:t>Access and diversity</a:t>
            </a:r>
            <a:endParaRPr lang="en-AU" dirty="0" smtClean="0">
              <a:solidFill>
                <a:schemeClr val="tx1"/>
              </a:solidFill>
              <a:latin typeface="+mn-lt"/>
              <a:ea typeface="+mn-ea"/>
              <a:cs typeface="+mn-cs"/>
            </a:endParaRPr>
          </a:p>
          <a:p>
            <a:pPr lvl="1"/>
            <a:r>
              <a:rPr lang="en-GB" dirty="0" smtClean="0">
                <a:solidFill>
                  <a:schemeClr val="tx1"/>
                </a:solidFill>
                <a:latin typeface="+mn-lt"/>
                <a:ea typeface="+mn-ea"/>
                <a:cs typeface="+mn-cs"/>
              </a:rPr>
              <a:t>Internet governance for development (IG4D) </a:t>
            </a:r>
            <a:endParaRPr lang="en-AU" dirty="0" smtClean="0">
              <a:solidFill>
                <a:schemeClr val="tx1"/>
              </a:solidFill>
              <a:latin typeface="+mn-lt"/>
              <a:ea typeface="+mn-ea"/>
              <a:cs typeface="+mn-cs"/>
            </a:endParaRPr>
          </a:p>
          <a:p>
            <a:pPr lvl="1"/>
            <a:r>
              <a:rPr lang="en-GB" dirty="0" smtClean="0">
                <a:solidFill>
                  <a:schemeClr val="tx1"/>
                </a:solidFill>
                <a:latin typeface="+mn-lt"/>
                <a:ea typeface="+mn-ea"/>
                <a:cs typeface="+mn-cs"/>
              </a:rPr>
              <a:t>Taking stock of Internet governance and the way forward</a:t>
            </a:r>
            <a:endParaRPr lang="en-AU" dirty="0" smtClean="0">
              <a:solidFill>
                <a:schemeClr val="tx1"/>
              </a:solidFill>
              <a:latin typeface="+mn-lt"/>
              <a:ea typeface="+mn-ea"/>
              <a:cs typeface="+mn-cs"/>
            </a:endParaRPr>
          </a:p>
          <a:p>
            <a:pPr lvl="1"/>
            <a:r>
              <a:rPr lang="en-GB" dirty="0" smtClean="0">
                <a:solidFill>
                  <a:schemeClr val="tx1"/>
                </a:solidFill>
                <a:latin typeface="+mn-lt"/>
                <a:ea typeface="+mn-ea"/>
                <a:cs typeface="+mn-cs"/>
              </a:rPr>
              <a:t>Emerging issues: cloud computing</a:t>
            </a:r>
            <a:endParaRPr lang="en-AU" dirty="0" smtClean="0">
              <a:solidFill>
                <a:schemeClr val="tx1"/>
              </a:solidFill>
              <a:latin typeface="+mn-lt"/>
              <a:ea typeface="+mn-ea"/>
              <a:cs typeface="+mn-cs"/>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Internet Resources</a:t>
            </a:r>
            <a:endParaRPr lang="en-US" dirty="0"/>
          </a:p>
        </p:txBody>
      </p:sp>
      <p:sp>
        <p:nvSpPr>
          <p:cNvPr id="3" name="Content Placeholder 2"/>
          <p:cNvSpPr>
            <a:spLocks noGrp="1"/>
          </p:cNvSpPr>
          <p:nvPr>
            <p:ph idx="1"/>
          </p:nvPr>
        </p:nvSpPr>
        <p:spPr/>
        <p:txBody>
          <a:bodyPr/>
          <a:lstStyle/>
          <a:p>
            <a:r>
              <a:rPr lang="en-US" dirty="0" smtClean="0"/>
              <a:t>Status of IPv6 availability around the world; examples and cases</a:t>
            </a:r>
          </a:p>
          <a:p>
            <a:r>
              <a:rPr lang="en-US" dirty="0" smtClean="0"/>
              <a:t>The internationalization of critical Internet resources management and enhanced cooperation</a:t>
            </a:r>
          </a:p>
          <a:p>
            <a:r>
              <a:rPr lang="en-US" dirty="0" smtClean="0"/>
              <a:t>The importance of new </a:t>
            </a:r>
            <a:r>
              <a:rPr lang="en-US" dirty="0" err="1" smtClean="0"/>
              <a:t>TLDs</a:t>
            </a:r>
            <a:r>
              <a:rPr lang="en-US" dirty="0" smtClean="0"/>
              <a:t> and </a:t>
            </a:r>
            <a:r>
              <a:rPr lang="en-US" dirty="0" err="1" smtClean="0"/>
              <a:t>IDNs</a:t>
            </a:r>
            <a:r>
              <a:rPr lang="en-US" dirty="0" smtClean="0"/>
              <a:t> for development</a:t>
            </a:r>
          </a:p>
          <a:p>
            <a:r>
              <a:rPr lang="en-US" dirty="0" smtClean="0"/>
              <a:t>Maintaining Internet services in situations of disaster and crisis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availability around the world</a:t>
            </a:r>
            <a:endParaRPr lang="en-US" dirty="0"/>
          </a:p>
        </p:txBody>
      </p:sp>
      <p:sp>
        <p:nvSpPr>
          <p:cNvPr id="3" name="Content Placeholder 2"/>
          <p:cNvSpPr>
            <a:spLocks noGrp="1"/>
          </p:cNvSpPr>
          <p:nvPr>
            <p:ph idx="1"/>
          </p:nvPr>
        </p:nvSpPr>
        <p:spPr/>
        <p:txBody>
          <a:bodyPr/>
          <a:lstStyle/>
          <a:p>
            <a:r>
              <a:rPr lang="en-US" dirty="0" err="1" smtClean="0">
                <a:solidFill>
                  <a:schemeClr val="tx1"/>
                </a:solidFill>
                <a:latin typeface="+mn-lt"/>
                <a:ea typeface="+mn-ea"/>
                <a:cs typeface="+mn-cs"/>
              </a:rPr>
              <a:t>RIRs</a:t>
            </a:r>
            <a:r>
              <a:rPr lang="en-US" dirty="0" smtClean="0">
                <a:solidFill>
                  <a:schemeClr val="tx1"/>
                </a:solidFill>
                <a:latin typeface="+mn-lt"/>
                <a:ea typeface="+mn-ea"/>
                <a:cs typeface="+mn-cs"/>
              </a:rPr>
              <a:t> have allocated over two trillion IPv6 addresses to network operators</a:t>
            </a:r>
          </a:p>
          <a:p>
            <a:pPr lvl="1"/>
            <a:r>
              <a:rPr lang="en-US" dirty="0" smtClean="0">
                <a:cs typeface="+mn-cs"/>
              </a:rPr>
              <a:t>M</a:t>
            </a:r>
            <a:r>
              <a:rPr lang="en-US" dirty="0" smtClean="0">
                <a:solidFill>
                  <a:schemeClr val="tx1"/>
                </a:solidFill>
                <a:latin typeface="+mn-lt"/>
                <a:ea typeface="+mn-ea"/>
                <a:cs typeface="+mn-cs"/>
              </a:rPr>
              <a:t>ore than 500 times the size of the entire IPv4 address pool </a:t>
            </a:r>
          </a:p>
          <a:p>
            <a:pPr lvl="1"/>
            <a:r>
              <a:rPr lang="en-US" dirty="0" smtClean="0">
                <a:cs typeface="+mn-cs"/>
              </a:rPr>
              <a:t>O</a:t>
            </a:r>
            <a:r>
              <a:rPr lang="en-US" dirty="0" smtClean="0">
                <a:solidFill>
                  <a:schemeClr val="tx1"/>
                </a:solidFill>
                <a:latin typeface="+mn-lt"/>
                <a:ea typeface="+mn-ea"/>
                <a:cs typeface="+mn-cs"/>
              </a:rPr>
              <a:t>nly 0.003% of the entire IPv6 address pool</a:t>
            </a:r>
            <a:r>
              <a:rPr lang="en-AU" dirty="0" smtClean="0"/>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9400"/>
            <a:ext cx="8001000" cy="1143000"/>
          </a:xfrm>
        </p:spPr>
        <p:txBody>
          <a:bodyPr/>
          <a:lstStyle/>
          <a:p>
            <a:r>
              <a:rPr lang="en-US" dirty="0" smtClean="0"/>
              <a:t>IPv6 in Asia Pacific</a:t>
            </a:r>
            <a:endParaRPr lang="en-US" dirty="0"/>
          </a:p>
        </p:txBody>
      </p:sp>
      <p:sp>
        <p:nvSpPr>
          <p:cNvPr id="5" name="Rectangle 4"/>
          <p:cNvSpPr/>
          <p:nvPr/>
        </p:nvSpPr>
        <p:spPr>
          <a:xfrm>
            <a:off x="1866900" y="6396335"/>
            <a:ext cx="7277100" cy="369332"/>
          </a:xfrm>
          <a:prstGeom prst="rect">
            <a:avLst/>
          </a:prstGeom>
        </p:spPr>
        <p:txBody>
          <a:bodyPr wrap="square">
            <a:spAutoFit/>
          </a:bodyPr>
          <a:lstStyle/>
          <a:p>
            <a:r>
              <a:rPr lang="en-US" dirty="0" smtClean="0">
                <a:hlinkClick r:id="rId3"/>
              </a:rPr>
              <a:t>http://icons.apnic.net/display/IPv6/Three+phases+of+IPv6+allocations</a:t>
            </a:r>
            <a:r>
              <a:rPr lang="en-US" dirty="0" smtClean="0"/>
              <a:t> </a:t>
            </a:r>
            <a:endParaRPr lang="en-US" dirty="0"/>
          </a:p>
        </p:txBody>
      </p:sp>
      <p:sp>
        <p:nvSpPr>
          <p:cNvPr id="10" name="Content Placeholder 2"/>
          <p:cNvSpPr txBox="1">
            <a:spLocks/>
          </p:cNvSpPr>
          <p:nvPr/>
        </p:nvSpPr>
        <p:spPr bwMode="auto">
          <a:xfrm>
            <a:off x="660400" y="1358900"/>
            <a:ext cx="8001000" cy="4965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Almost a quarter of all APNIC account holders now have IPv6 addresses</a:t>
            </a:r>
          </a:p>
          <a:p>
            <a:pPr marL="742950" marR="0" lvl="1" indent="-28575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rPr>
              <a:t>An increase of over 150% in just over a year</a:t>
            </a:r>
          </a:p>
        </p:txBody>
      </p:sp>
      <p:pic>
        <p:nvPicPr>
          <p:cNvPr id="12" name="Picture 11" descr="apnic-ipv6-delegation-count-SHADED2.png"/>
          <p:cNvPicPr>
            <a:picLocks noChangeAspect="1"/>
          </p:cNvPicPr>
          <p:nvPr/>
        </p:nvPicPr>
        <p:blipFill>
          <a:blip r:embed="rId4"/>
          <a:stretch>
            <a:fillRect/>
          </a:stretch>
        </p:blipFill>
        <p:spPr>
          <a:xfrm>
            <a:off x="2102287" y="3031583"/>
            <a:ext cx="5085913" cy="337745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at APNIC</a:t>
            </a:r>
            <a:endParaRPr lang="en-US" dirty="0"/>
          </a:p>
        </p:txBody>
      </p:sp>
      <p:sp>
        <p:nvSpPr>
          <p:cNvPr id="3" name="Content Placeholder 2"/>
          <p:cNvSpPr>
            <a:spLocks noGrp="1"/>
          </p:cNvSpPr>
          <p:nvPr>
            <p:ph idx="1"/>
          </p:nvPr>
        </p:nvSpPr>
        <p:spPr>
          <a:xfrm>
            <a:off x="838200" y="1219200"/>
            <a:ext cx="8001000" cy="5334000"/>
          </a:xfrm>
        </p:spPr>
        <p:txBody>
          <a:bodyPr/>
          <a:lstStyle/>
          <a:p>
            <a:r>
              <a:rPr lang="en-US" dirty="0" smtClean="0"/>
              <a:t>Request addresses via “one click” IPv6 </a:t>
            </a:r>
            <a:r>
              <a:rPr lang="en-US" dirty="0" err="1" smtClean="0"/>
              <a:t>kickstart</a:t>
            </a:r>
            <a:endParaRPr lang="en-US" dirty="0" smtClean="0"/>
          </a:p>
          <a:p>
            <a:pPr lvl="1"/>
            <a:r>
              <a:rPr lang="en-US" dirty="0" smtClean="0">
                <a:hlinkClick r:id="rId2"/>
              </a:rPr>
              <a:t>http://www.apnic.net/kickstartIPv6</a:t>
            </a:r>
            <a:r>
              <a:rPr lang="en-US" dirty="0" smtClean="0"/>
              <a:t>  </a:t>
            </a:r>
          </a:p>
          <a:p>
            <a:pPr lvl="1"/>
            <a:endParaRPr lang="en-US" dirty="0" smtClean="0"/>
          </a:p>
          <a:p>
            <a:pPr lvl="1"/>
            <a:endParaRPr lang="en-US" dirty="0" smtClean="0"/>
          </a:p>
          <a:p>
            <a:pPr lvl="1"/>
            <a:endParaRPr lang="en-US" dirty="0" smtClean="0"/>
          </a:p>
          <a:p>
            <a:r>
              <a:rPr lang="en-US" dirty="0" smtClean="0"/>
              <a:t>Information about IPv6 deployment</a:t>
            </a:r>
          </a:p>
          <a:p>
            <a:pPr lvl="1"/>
            <a:r>
              <a:rPr lang="en-US" dirty="0" smtClean="0">
                <a:solidFill>
                  <a:schemeClr val="tx1"/>
                </a:solidFill>
                <a:latin typeface="+mn-lt"/>
                <a:ea typeface="+mn-ea"/>
                <a:hlinkClick r:id="rId3"/>
              </a:rPr>
              <a:t>http://icons.apnic.net/IPv6</a:t>
            </a:r>
            <a:endParaRPr lang="en-US" dirty="0" smtClean="0">
              <a:solidFill>
                <a:schemeClr val="tx1"/>
              </a:solidFill>
              <a:latin typeface="+mn-lt"/>
              <a:ea typeface="+mn-ea"/>
            </a:endParaRPr>
          </a:p>
          <a:p>
            <a:r>
              <a:rPr lang="en-US" dirty="0" smtClean="0"/>
              <a:t>APNIC IPv6 Program</a:t>
            </a:r>
            <a:endParaRPr lang="en-US" dirty="0" smtClean="0">
              <a:solidFill>
                <a:schemeClr val="tx1"/>
              </a:solidFill>
              <a:latin typeface="+mn-lt"/>
              <a:ea typeface="+mn-ea"/>
            </a:endParaRPr>
          </a:p>
          <a:p>
            <a:pPr lvl="1"/>
            <a:r>
              <a:rPr lang="en-US" dirty="0" smtClean="0">
                <a:hlinkClick r:id="rId4"/>
              </a:rPr>
              <a:t>http://www.apnic.net/ipv6</a:t>
            </a:r>
            <a:endParaRPr lang="en-US" dirty="0" smtClean="0"/>
          </a:p>
        </p:txBody>
      </p:sp>
      <p:pic>
        <p:nvPicPr>
          <p:cNvPr id="4" name="Picture 3"/>
          <p:cNvPicPr>
            <a:picLocks noChangeAspect="1"/>
          </p:cNvPicPr>
          <p:nvPr/>
        </p:nvPicPr>
        <p:blipFill>
          <a:blip r:embed="rId5"/>
          <a:srcRect/>
          <a:stretch>
            <a:fillRect/>
          </a:stretch>
        </p:blipFill>
        <p:spPr bwMode="auto">
          <a:xfrm>
            <a:off x="1333500" y="3063089"/>
            <a:ext cx="6896100" cy="120014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and diversity </a:t>
            </a:r>
            <a:endParaRPr lang="en-US" dirty="0"/>
          </a:p>
        </p:txBody>
      </p:sp>
      <p:sp>
        <p:nvSpPr>
          <p:cNvPr id="3" name="Content Placeholder 2"/>
          <p:cNvSpPr>
            <a:spLocks noGrp="1"/>
          </p:cNvSpPr>
          <p:nvPr>
            <p:ph idx="1"/>
          </p:nvPr>
        </p:nvSpPr>
        <p:spPr/>
        <p:txBody>
          <a:bodyPr/>
          <a:lstStyle/>
          <a:p>
            <a:r>
              <a:rPr lang="en-US" dirty="0" smtClean="0"/>
              <a:t>Access to infrastructure </a:t>
            </a:r>
          </a:p>
          <a:p>
            <a:pPr lvl="1"/>
            <a:r>
              <a:rPr lang="en-US" dirty="0" smtClean="0"/>
              <a:t>Enabling environments </a:t>
            </a:r>
          </a:p>
          <a:p>
            <a:pPr lvl="1"/>
            <a:r>
              <a:rPr lang="en-US" dirty="0" smtClean="0"/>
              <a:t>Legal frameworks</a:t>
            </a:r>
          </a:p>
          <a:p>
            <a:r>
              <a:rPr lang="en-US" dirty="0" smtClean="0"/>
              <a:t>Access to content</a:t>
            </a:r>
          </a:p>
          <a:p>
            <a:pPr lvl="1"/>
            <a:r>
              <a:rPr lang="en-US" dirty="0" smtClean="0"/>
              <a:t>Linkages between access to knowledge and security solutions</a:t>
            </a:r>
          </a:p>
          <a:p>
            <a:pPr lvl="1"/>
            <a:r>
              <a:rPr lang="en-US" dirty="0" smtClean="0"/>
              <a:t>Side effects of the tools and methods used to block content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openness and privacy </a:t>
            </a:r>
            <a:endParaRPr lang="en-US" dirty="0"/>
          </a:p>
        </p:txBody>
      </p:sp>
      <p:sp>
        <p:nvSpPr>
          <p:cNvPr id="3" name="Content Placeholder 2"/>
          <p:cNvSpPr>
            <a:spLocks noGrp="1"/>
          </p:cNvSpPr>
          <p:nvPr>
            <p:ph idx="1"/>
          </p:nvPr>
        </p:nvSpPr>
        <p:spPr/>
        <p:txBody>
          <a:bodyPr/>
          <a:lstStyle/>
          <a:p>
            <a:r>
              <a:rPr lang="en-US" dirty="0" smtClean="0"/>
              <a:t>Interconnection between the three</a:t>
            </a:r>
          </a:p>
          <a:p>
            <a:r>
              <a:rPr lang="en-US" dirty="0" smtClean="0"/>
              <a:t>Content of session to be developed out of the workshops on the same themes held before the main session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Governance for Development (IG4D) </a:t>
            </a:r>
            <a:endParaRPr lang="en-US" dirty="0"/>
          </a:p>
        </p:txBody>
      </p:sp>
      <p:sp>
        <p:nvSpPr>
          <p:cNvPr id="3" name="Content Placeholder 2"/>
          <p:cNvSpPr>
            <a:spLocks noGrp="1"/>
          </p:cNvSpPr>
          <p:nvPr>
            <p:ph idx="1"/>
          </p:nvPr>
        </p:nvSpPr>
        <p:spPr/>
        <p:txBody>
          <a:bodyPr/>
          <a:lstStyle/>
          <a:p>
            <a:r>
              <a:rPr lang="en-US" dirty="0" smtClean="0"/>
              <a:t>What exactly is it?</a:t>
            </a:r>
          </a:p>
          <a:p>
            <a:r>
              <a:rPr lang="en-US" dirty="0" smtClean="0"/>
              <a:t>Global governance issues that may have particular relevance to development</a:t>
            </a:r>
          </a:p>
          <a:p>
            <a:r>
              <a:rPr lang="en-US" dirty="0" smtClean="0"/>
              <a:t>Managing engagement with global Internet governance while also meeting national ICT strategies</a:t>
            </a:r>
          </a:p>
          <a:p>
            <a:r>
              <a:rPr lang="en-US" dirty="0" smtClean="0"/>
              <a:t>Taking the IG4D agenda further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Issues: Cloud Computing</a:t>
            </a:r>
            <a:endParaRPr lang="en-US" dirty="0"/>
          </a:p>
        </p:txBody>
      </p:sp>
      <p:sp>
        <p:nvSpPr>
          <p:cNvPr id="3" name="Content Placeholder 2"/>
          <p:cNvSpPr>
            <a:spLocks noGrp="1"/>
          </p:cNvSpPr>
          <p:nvPr>
            <p:ph idx="1"/>
          </p:nvPr>
        </p:nvSpPr>
        <p:spPr/>
        <p:txBody>
          <a:bodyPr/>
          <a:lstStyle/>
          <a:p>
            <a:r>
              <a:rPr lang="en-US" dirty="0" smtClean="0"/>
              <a:t>What is ‘cloud’? </a:t>
            </a:r>
          </a:p>
          <a:p>
            <a:r>
              <a:rPr lang="en-US" dirty="0" smtClean="0"/>
              <a:t>How can it be used </a:t>
            </a:r>
          </a:p>
          <a:p>
            <a:r>
              <a:rPr lang="en-US" dirty="0" smtClean="0"/>
              <a:t>Why should users use the cloud?</a:t>
            </a:r>
          </a:p>
          <a:p>
            <a:r>
              <a:rPr lang="en-US" dirty="0" smtClean="0"/>
              <a:t>Infrastructure, hardware, and environment </a:t>
            </a:r>
          </a:p>
          <a:p>
            <a:r>
              <a:rPr lang="en-US" dirty="0" smtClean="0"/>
              <a:t>Privacy, integrity, confidence in the cloud, public policy, regulation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IGF</a:t>
            </a:r>
            <a:endParaRPr lang="en-US" dirty="0"/>
          </a:p>
        </p:txBody>
      </p:sp>
      <p:sp>
        <p:nvSpPr>
          <p:cNvPr id="3" name="Content Placeholder 2"/>
          <p:cNvSpPr>
            <a:spLocks noGrp="1"/>
          </p:cNvSpPr>
          <p:nvPr>
            <p:ph idx="1"/>
          </p:nvPr>
        </p:nvSpPr>
        <p:spPr/>
        <p:txBody>
          <a:bodyPr/>
          <a:lstStyle/>
          <a:p>
            <a:r>
              <a:rPr lang="en-US" dirty="0" smtClean="0"/>
              <a:t>Created as an outcome of the World Summit on the Information Society (WSIS)</a:t>
            </a:r>
          </a:p>
          <a:p>
            <a:pPr lvl="1"/>
            <a:r>
              <a:rPr lang="en-US" dirty="0" smtClean="0"/>
              <a:t>Phase I – Geneva, 2003</a:t>
            </a:r>
          </a:p>
          <a:p>
            <a:pPr lvl="1"/>
            <a:r>
              <a:rPr lang="en-US" dirty="0" smtClean="0"/>
              <a:t>Phase II – Tunis, 2005</a:t>
            </a:r>
          </a:p>
          <a:p>
            <a:pPr lvl="1"/>
            <a:r>
              <a:rPr lang="en-US" dirty="0" smtClean="0">
                <a:hlinkClick r:id="rId2"/>
              </a:rPr>
              <a:t>http://www.itu.int/wsis</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Geneva Declaration of Principles</a:t>
            </a:r>
            <a:endParaRPr lang="en-US" dirty="0"/>
          </a:p>
        </p:txBody>
      </p:sp>
      <p:sp>
        <p:nvSpPr>
          <p:cNvPr id="3" name="Content Placeholder 2"/>
          <p:cNvSpPr>
            <a:spLocks noGrp="1"/>
          </p:cNvSpPr>
          <p:nvPr>
            <p:ph idx="1"/>
          </p:nvPr>
        </p:nvSpPr>
        <p:spPr>
          <a:xfrm>
            <a:off x="838200" y="1752600"/>
            <a:ext cx="8001000" cy="4800600"/>
          </a:xfrm>
        </p:spPr>
        <p:txBody>
          <a:bodyPr/>
          <a:lstStyle/>
          <a:p>
            <a:pPr marL="514350" indent="-514350">
              <a:buFont typeface="+mj-lt"/>
              <a:buAutoNum type="arabicPeriod" startAt="48"/>
            </a:pPr>
            <a:r>
              <a:rPr lang="en-US" sz="2600" dirty="0" smtClean="0"/>
              <a:t>The Internet has evolved into a global facility available to the public and its governance should constitute a core issue of the Information Society agenda. </a:t>
            </a:r>
            <a:r>
              <a:rPr lang="en-US" sz="2600" b="1" dirty="0" smtClean="0"/>
              <a:t>The international management of the Internet should be multilateral, transparent and democratic, with the full involvement of governments, the private sector, civil society and international organizations</a:t>
            </a:r>
            <a:r>
              <a:rPr lang="en-US" sz="2600" dirty="0" smtClean="0"/>
              <a:t>. It should ensure an equitable distribution of resources, facilitate access for all and ensure a stable and secure functioning of the Internet, taking into account multilingualism.</a:t>
            </a:r>
            <a:endParaRPr lang="en-US" sz="2600" dirty="0"/>
          </a:p>
        </p:txBody>
      </p:sp>
      <p:sp>
        <p:nvSpPr>
          <p:cNvPr id="4" name="Rectangle 3"/>
          <p:cNvSpPr/>
          <p:nvPr/>
        </p:nvSpPr>
        <p:spPr>
          <a:xfrm>
            <a:off x="3683000" y="6488668"/>
            <a:ext cx="5461000" cy="369332"/>
          </a:xfrm>
          <a:prstGeom prst="rect">
            <a:avLst/>
          </a:prstGeom>
        </p:spPr>
        <p:txBody>
          <a:bodyPr wrap="square">
            <a:spAutoFit/>
          </a:bodyPr>
          <a:lstStyle/>
          <a:p>
            <a:r>
              <a:rPr lang="en-US" dirty="0" smtClean="0">
                <a:hlinkClick r:id="rId2"/>
              </a:rPr>
              <a:t>http://www.itu.int/wsis/docs/geneva/official/dop.html</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Tunis Agenda for the Information Society</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58"/>
            </a:pPr>
            <a:r>
              <a:rPr lang="en-US" sz="2800" dirty="0" smtClean="0"/>
              <a:t>We recognize that </a:t>
            </a:r>
            <a:r>
              <a:rPr lang="en-US" sz="2800" b="1" dirty="0" smtClean="0"/>
              <a:t>Internet governance includes more than Internet naming and addressing. </a:t>
            </a:r>
            <a:r>
              <a:rPr lang="en-US" sz="2800" dirty="0" smtClean="0"/>
              <a:t>It also includes other significant public policy issues such as, inter alia, critical Internet resources, the security and safety of the Internet, and developmental aspects and issues pertaining to the use of the Internet.</a:t>
            </a:r>
          </a:p>
          <a:p>
            <a:pPr marL="514350" indent="-514350">
              <a:buFont typeface="+mj-lt"/>
              <a:buAutoNum type="arabicPeriod" startAt="66"/>
            </a:pPr>
            <a:r>
              <a:rPr lang="en-US" sz="2800" dirty="0" smtClean="0"/>
              <a:t>We agree</a:t>
            </a:r>
            <a:r>
              <a:rPr lang="en-US" sz="2800" b="0" dirty="0" smtClean="0"/>
              <a:t>, </a:t>
            </a:r>
            <a:r>
              <a:rPr lang="en-US" sz="2800" b="0" i="1" dirty="0" smtClean="0"/>
              <a:t>inter alia</a:t>
            </a:r>
            <a:r>
              <a:rPr lang="en-US" sz="2800" b="0" dirty="0" smtClean="0"/>
              <a:t>, to invite the UN Secretary-General to convene a </a:t>
            </a:r>
            <a:r>
              <a:rPr lang="en-US" sz="2800" b="1" dirty="0" smtClean="0"/>
              <a:t>new forum for multi-stakeholder policy dialogue</a:t>
            </a:r>
            <a:r>
              <a:rPr lang="en-US" sz="2800" b="0" dirty="0" smtClean="0"/>
              <a:t>. </a:t>
            </a:r>
          </a:p>
        </p:txBody>
      </p:sp>
      <p:sp>
        <p:nvSpPr>
          <p:cNvPr id="4" name="Rectangle 3"/>
          <p:cNvSpPr/>
          <p:nvPr/>
        </p:nvSpPr>
        <p:spPr>
          <a:xfrm>
            <a:off x="4013200" y="6396335"/>
            <a:ext cx="5130800" cy="369332"/>
          </a:xfrm>
          <a:prstGeom prst="rect">
            <a:avLst/>
          </a:prstGeom>
        </p:spPr>
        <p:txBody>
          <a:bodyPr wrap="square">
            <a:spAutoFit/>
          </a:bodyPr>
          <a:lstStyle/>
          <a:p>
            <a:r>
              <a:rPr lang="en-US" dirty="0" smtClean="0">
                <a:hlinkClick r:id="rId2"/>
              </a:rPr>
              <a:t>http://www.itu.int/wsis/docs2/tunis/off/6rev1.html</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200"/>
            <a:ext cx="8001000" cy="1143000"/>
          </a:xfrm>
        </p:spPr>
        <p:txBody>
          <a:bodyPr/>
          <a:lstStyle/>
          <a:p>
            <a:r>
              <a:rPr lang="en-US" dirty="0" smtClean="0"/>
              <a:t>Tunis Agenda, paragraph 72</a:t>
            </a:r>
            <a:endParaRPr lang="en-US" dirty="0"/>
          </a:p>
        </p:txBody>
      </p:sp>
      <p:sp>
        <p:nvSpPr>
          <p:cNvPr id="3" name="Content Placeholder 2"/>
          <p:cNvSpPr>
            <a:spLocks noGrp="1"/>
          </p:cNvSpPr>
          <p:nvPr>
            <p:ph idx="1"/>
          </p:nvPr>
        </p:nvSpPr>
        <p:spPr>
          <a:xfrm>
            <a:off x="660400" y="1270000"/>
            <a:ext cx="8483600" cy="5588000"/>
          </a:xfrm>
        </p:spPr>
        <p:txBody>
          <a:bodyPr/>
          <a:lstStyle/>
          <a:p>
            <a:r>
              <a:rPr lang="en-US" sz="2800" b="0" dirty="0" smtClean="0"/>
              <a:t>The mandate of the Forum is to:</a:t>
            </a:r>
            <a:endParaRPr lang="en-US" sz="2800" dirty="0" smtClean="0"/>
          </a:p>
          <a:p>
            <a:pPr lvl="1"/>
            <a:r>
              <a:rPr lang="en-US" sz="2000" dirty="0" smtClean="0"/>
              <a:t>Discuss public policy issues… to foster the </a:t>
            </a:r>
            <a:r>
              <a:rPr lang="en-US" sz="2000" b="1" dirty="0" smtClean="0"/>
              <a:t>sustainability, robustness, security, stability and development </a:t>
            </a:r>
            <a:r>
              <a:rPr lang="en-US" sz="2000" dirty="0" smtClean="0"/>
              <a:t>of the Internet. </a:t>
            </a:r>
          </a:p>
          <a:p>
            <a:pPr lvl="1"/>
            <a:r>
              <a:rPr lang="en-US" sz="2000" dirty="0" smtClean="0"/>
              <a:t>Facilitate discourse between bodies … and </a:t>
            </a:r>
            <a:r>
              <a:rPr lang="en-US" sz="2000" b="1" dirty="0" smtClean="0"/>
              <a:t>discuss issues that do not fall within the scope of any existing body</a:t>
            </a:r>
            <a:r>
              <a:rPr lang="en-US" sz="2000" dirty="0" smtClean="0"/>
              <a:t>. </a:t>
            </a:r>
          </a:p>
          <a:p>
            <a:pPr lvl="1"/>
            <a:r>
              <a:rPr lang="en-US" sz="2000" dirty="0" smtClean="0"/>
              <a:t>Interface with </a:t>
            </a:r>
            <a:r>
              <a:rPr lang="en-US" sz="2000" b="1" dirty="0" smtClean="0"/>
              <a:t>appropriate intergovernmental organizations and other institutions on matters under their purview</a:t>
            </a:r>
            <a:r>
              <a:rPr lang="en-US" sz="2000" dirty="0" smtClean="0"/>
              <a:t>. </a:t>
            </a:r>
          </a:p>
          <a:p>
            <a:pPr lvl="1"/>
            <a:r>
              <a:rPr lang="en-US" sz="2000" dirty="0" smtClean="0"/>
              <a:t>Facilitate the exchange of information and best practices, and… </a:t>
            </a:r>
            <a:r>
              <a:rPr lang="en-US" sz="2000" b="1" dirty="0" smtClean="0"/>
              <a:t>make full use of the expertise of the academic, scientific and technical communities</a:t>
            </a:r>
            <a:r>
              <a:rPr lang="en-US" sz="2000" dirty="0" smtClean="0"/>
              <a:t>. </a:t>
            </a:r>
          </a:p>
          <a:p>
            <a:pPr lvl="1"/>
            <a:r>
              <a:rPr lang="en-US" sz="2000" dirty="0" smtClean="0"/>
              <a:t>Advise all stakeholders in proposing ways and means to </a:t>
            </a:r>
            <a:r>
              <a:rPr lang="en-US" sz="2000" b="1" dirty="0" smtClean="0"/>
              <a:t>accelerate the availability and affordability of the Internet in the developing world</a:t>
            </a:r>
            <a:r>
              <a:rPr lang="en-US" sz="2000" dirty="0" smtClean="0"/>
              <a:t>. </a:t>
            </a:r>
          </a:p>
          <a:p>
            <a:pPr lvl="1"/>
            <a:r>
              <a:rPr lang="en-US" sz="2000" dirty="0" smtClean="0"/>
              <a:t>Identify emerging issues</a:t>
            </a:r>
          </a:p>
          <a:p>
            <a:pPr lvl="1"/>
            <a:r>
              <a:rPr lang="en-US" sz="2000" dirty="0" smtClean="0"/>
              <a:t>Contribute to </a:t>
            </a:r>
            <a:r>
              <a:rPr lang="en-US" sz="2000" b="1" dirty="0" smtClean="0"/>
              <a:t>capacity building</a:t>
            </a:r>
          </a:p>
          <a:p>
            <a:pPr lvl="1"/>
            <a:r>
              <a:rPr lang="en-US" sz="2000" dirty="0" smtClean="0"/>
              <a:t>Discuss issues relating to critical Internet resources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IGF</a:t>
            </a:r>
            <a:endParaRPr lang="en-US" dirty="0"/>
          </a:p>
        </p:txBody>
      </p:sp>
      <p:sp>
        <p:nvSpPr>
          <p:cNvPr id="3" name="Content Placeholder 2"/>
          <p:cNvSpPr>
            <a:spLocks noGrp="1"/>
          </p:cNvSpPr>
          <p:nvPr>
            <p:ph idx="1"/>
          </p:nvPr>
        </p:nvSpPr>
        <p:spPr/>
        <p:txBody>
          <a:bodyPr/>
          <a:lstStyle/>
          <a:p>
            <a:r>
              <a:rPr lang="en-US" dirty="0" smtClean="0"/>
              <a:t>2006 – First IGF, Athens, Greece</a:t>
            </a:r>
          </a:p>
          <a:p>
            <a:r>
              <a:rPr lang="en-US" dirty="0" smtClean="0"/>
              <a:t>2007 – Rio, Brazil</a:t>
            </a:r>
          </a:p>
          <a:p>
            <a:r>
              <a:rPr lang="en-US" dirty="0" smtClean="0"/>
              <a:t>2008 – First IGF in Asia Pacific,  Hyderabad, India</a:t>
            </a:r>
          </a:p>
          <a:p>
            <a:r>
              <a:rPr lang="en-US" dirty="0" smtClean="0"/>
              <a:t>2009 – </a:t>
            </a:r>
            <a:r>
              <a:rPr lang="en-US" dirty="0" err="1" smtClean="0"/>
              <a:t>Sharm</a:t>
            </a:r>
            <a:r>
              <a:rPr lang="en-US" dirty="0" smtClean="0"/>
              <a:t> el Sheikh, Egypt</a:t>
            </a:r>
          </a:p>
          <a:p>
            <a:r>
              <a:rPr lang="en-US" dirty="0" smtClean="0"/>
              <a:t>2010 – Vilnius, Lithuania </a:t>
            </a:r>
          </a:p>
          <a:p>
            <a:pPr lvl="1"/>
            <a:r>
              <a:rPr lang="en-US" dirty="0" smtClean="0"/>
              <a:t>Last IGF in current five-year mandate</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the IGF</a:t>
            </a:r>
            <a:endParaRPr lang="en-US" dirty="0"/>
          </a:p>
        </p:txBody>
      </p:sp>
      <p:sp>
        <p:nvSpPr>
          <p:cNvPr id="3" name="Content Placeholder 2"/>
          <p:cNvSpPr>
            <a:spLocks noGrp="1"/>
          </p:cNvSpPr>
          <p:nvPr>
            <p:ph idx="1"/>
          </p:nvPr>
        </p:nvSpPr>
        <p:spPr>
          <a:xfrm>
            <a:off x="838200" y="1524000"/>
            <a:ext cx="8001000" cy="5029200"/>
          </a:xfrm>
        </p:spPr>
        <p:txBody>
          <a:bodyPr/>
          <a:lstStyle/>
          <a:p>
            <a:r>
              <a:rPr lang="en-US" dirty="0" smtClean="0"/>
              <a:t>Under-Secretary General of ECOSOC has issued statement recommending continuation of IGF:</a:t>
            </a:r>
          </a:p>
          <a:p>
            <a:pPr lvl="1"/>
            <a:r>
              <a:rPr lang="en-US" sz="2400" dirty="0" smtClean="0">
                <a:hlinkClick r:id="rId2"/>
              </a:rPr>
              <a:t>http://www.intgovforum.org/cms/2010/Briefing.for.MS.on.the.question.of.the.IGF_FINAL.pdf</a:t>
            </a:r>
            <a:r>
              <a:rPr lang="en-US" sz="2400" dirty="0" smtClean="0"/>
              <a:t>  </a:t>
            </a:r>
          </a:p>
          <a:p>
            <a:r>
              <a:rPr lang="en-US" dirty="0" smtClean="0"/>
              <a:t>United Nations Assembly to consider future of IGF in December 2010</a:t>
            </a:r>
          </a:p>
          <a:p>
            <a:r>
              <a:rPr lang="en-US" dirty="0" smtClean="0"/>
              <a:t>Likely outcome: IGF to continue</a:t>
            </a:r>
          </a:p>
          <a:p>
            <a:pPr lvl="1"/>
            <a:r>
              <a:rPr lang="en-US" dirty="0" smtClean="0"/>
              <a:t>In 2009 Kenya volunteered to hold IGF 2011</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IGF in Asia Pacific</a:t>
            </a:r>
            <a:endParaRPr lang="en-US" dirty="0"/>
          </a:p>
        </p:txBody>
      </p:sp>
      <p:sp>
        <p:nvSpPr>
          <p:cNvPr id="3" name="Content Placeholder 2"/>
          <p:cNvSpPr>
            <a:spLocks noGrp="1"/>
          </p:cNvSpPr>
          <p:nvPr>
            <p:ph idx="1"/>
          </p:nvPr>
        </p:nvSpPr>
        <p:spPr/>
        <p:txBody>
          <a:bodyPr/>
          <a:lstStyle/>
          <a:p>
            <a:r>
              <a:rPr lang="en-US" dirty="0" smtClean="0"/>
              <a:t>Asia Pacific Regional IGF (</a:t>
            </a:r>
            <a:r>
              <a:rPr lang="en-US" dirty="0" err="1" smtClean="0"/>
              <a:t>APrIGF</a:t>
            </a:r>
            <a:r>
              <a:rPr lang="en-US" dirty="0" smtClean="0"/>
              <a:t>) 2010</a:t>
            </a:r>
          </a:p>
          <a:p>
            <a:pPr lvl="1"/>
            <a:r>
              <a:rPr lang="en-US" dirty="0" smtClean="0">
                <a:hlinkClick r:id="rId2"/>
              </a:rPr>
              <a:t>http://rigf.asia</a:t>
            </a:r>
            <a:endParaRPr lang="en-US" dirty="0" smtClean="0"/>
          </a:p>
          <a:p>
            <a:r>
              <a:rPr lang="en-US" dirty="0" smtClean="0"/>
              <a:t>Bangladesh Consultation on Fourth Annual Meeting of the Internet Governance Forum (2009)</a:t>
            </a:r>
          </a:p>
          <a:p>
            <a:r>
              <a:rPr lang="en-US" dirty="0" smtClean="0"/>
              <a:t>Hong Kong IGF (2010)</a:t>
            </a:r>
          </a:p>
          <a:p>
            <a:pPr lvl="1"/>
            <a:r>
              <a:rPr lang="en-US" dirty="0" smtClean="0"/>
              <a:t>Held straight after </a:t>
            </a:r>
            <a:r>
              <a:rPr lang="en-US" dirty="0" err="1" smtClean="0"/>
              <a:t>APrIGF</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APrIGF</a:t>
            </a:r>
            <a:endParaRPr lang="en-US" dirty="0"/>
          </a:p>
        </p:txBody>
      </p:sp>
      <p:sp>
        <p:nvSpPr>
          <p:cNvPr id="3" name="Content Placeholder 2"/>
          <p:cNvSpPr>
            <a:spLocks noGrp="1"/>
          </p:cNvSpPr>
          <p:nvPr>
            <p:ph idx="1"/>
          </p:nvPr>
        </p:nvSpPr>
        <p:spPr>
          <a:xfrm>
            <a:off x="838200" y="1357640"/>
            <a:ext cx="8001000" cy="5195560"/>
          </a:xfrm>
        </p:spPr>
        <p:txBody>
          <a:bodyPr/>
          <a:lstStyle/>
          <a:p>
            <a:r>
              <a:rPr lang="en-US" dirty="0" smtClean="0">
                <a:solidFill>
                  <a:schemeClr val="tx1"/>
                </a:solidFill>
                <a:latin typeface="+mn-lt"/>
                <a:ea typeface="+mn-ea"/>
                <a:cs typeface="+mn-cs"/>
              </a:rPr>
              <a:t>14-16 June 2010, </a:t>
            </a:r>
            <a:r>
              <a:rPr lang="en-US" dirty="0" smtClean="0"/>
              <a:t>Hong Kong</a:t>
            </a:r>
          </a:p>
          <a:p>
            <a:r>
              <a:rPr lang="en-US" dirty="0" smtClean="0"/>
              <a:t>Cyber-Security and Network Confidence</a:t>
            </a:r>
          </a:p>
          <a:p>
            <a:r>
              <a:rPr lang="en-US" dirty="0" smtClean="0"/>
              <a:t>Challenges and Criticalness of an Open Internet Culture</a:t>
            </a:r>
          </a:p>
          <a:p>
            <a:r>
              <a:rPr lang="en-US" dirty="0" smtClean="0"/>
              <a:t>The Digital Divide in Asia</a:t>
            </a:r>
          </a:p>
          <a:p>
            <a:r>
              <a:rPr lang="en-US" dirty="0" smtClean="0"/>
              <a:t>Managing Critical Internet Resources</a:t>
            </a:r>
          </a:p>
          <a:p>
            <a:r>
              <a:rPr lang="en-US" dirty="0" smtClean="0"/>
              <a:t>Challenges and Opportunities for Internationalized Domain Names</a:t>
            </a:r>
          </a:p>
          <a:p>
            <a:r>
              <a:rPr lang="en-US" dirty="0" smtClean="0"/>
              <a:t>Civil Society in Internet Governance</a:t>
            </a:r>
            <a:endParaRPr lang="en-US" dirty="0"/>
          </a:p>
        </p:txBody>
      </p:sp>
    </p:spTree>
  </p:cSld>
  <p:clrMapOvr>
    <a:masterClrMapping/>
  </p:clrMapOvr>
</p:sld>
</file>

<file path=ppt/theme/theme1.xml><?xml version="1.0" encoding="utf-8"?>
<a:theme xmlns:a="http://schemas.openxmlformats.org/drawingml/2006/main" name="APNIC_template_2010">
  <a:themeElements>
    <a:clrScheme name="APNIC Standard 1">
      <a:dk1>
        <a:srgbClr val="141313"/>
      </a:dk1>
      <a:lt1>
        <a:srgbClr val="FFFFFE"/>
      </a:lt1>
      <a:dk2>
        <a:srgbClr val="184E86"/>
      </a:dk2>
      <a:lt2>
        <a:srgbClr val="FFFFFE"/>
      </a:lt2>
      <a:accent1>
        <a:srgbClr val="184E86"/>
      </a:accent1>
      <a:accent2>
        <a:srgbClr val="208C97"/>
      </a:accent2>
      <a:accent3>
        <a:srgbClr val="B56825"/>
      </a:accent3>
      <a:accent4>
        <a:srgbClr val="609B6A"/>
      </a:accent4>
      <a:accent5>
        <a:srgbClr val="4D2A59"/>
      </a:accent5>
      <a:accent6>
        <a:srgbClr val="2A8B78"/>
      </a:accent6>
      <a:hlink>
        <a:srgbClr val="184E86"/>
      </a:hlink>
      <a:folHlink>
        <a:srgbClr val="A7CBDA"/>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lumMod val="25000"/>
              <a:lumOff val="75000"/>
            </a:schemeClr>
          </a:solidFill>
          <a:prstDash val="solid"/>
          <a:round/>
          <a:headEnd type="none" w="med" len="med"/>
          <a:tailEnd type="triangle" w="med" len="lg"/>
        </a:ln>
        <a:effectLst/>
      </a:spPr>
      <a:bodyPr rtlCol="0" anchor="ctr"/>
      <a:lstStyle>
        <a:defPPr algn="ctr">
          <a:defRPr/>
        </a:defPPr>
      </a:lstStyle>
    </a:spDef>
    <a:lnDef>
      <a:spPr bwMode="auto">
        <a:solidFill>
          <a:schemeClr val="accent1"/>
        </a:solidFill>
        <a:ln w="38100" cap="flat" cmpd="sng" algn="ctr">
          <a:solidFill>
            <a:schemeClr val="tx1">
              <a:lumMod val="25000"/>
              <a:lumOff val="75000"/>
            </a:schemeClr>
          </a:solidFill>
          <a:prstDash val="solid"/>
          <a:round/>
          <a:headEnd type="none" w="med" len="med"/>
          <a:tailEnd type="triangle" w="med" len="lg"/>
        </a:ln>
        <a:effectLst/>
      </a:spPr>
      <a:body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APNIC_template_2010.pot</Template>
  <TotalTime>7114</TotalTime>
  <Words>1538</Words>
  <Application>Microsoft Macintosh PowerPoint</Application>
  <PresentationFormat>On-screen Show (4:3)</PresentationFormat>
  <Paragraphs>147</Paragraphs>
  <Slides>19</Slides>
  <Notes>5</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APNIC_template_2010</vt:lpstr>
      <vt:lpstr>IGF Remote Hub</vt:lpstr>
      <vt:lpstr>History of the IGF</vt:lpstr>
      <vt:lpstr>Geneva Declaration of Principles</vt:lpstr>
      <vt:lpstr>Tunis Agenda for the Information Society</vt:lpstr>
      <vt:lpstr>Tunis Agenda, paragraph 72</vt:lpstr>
      <vt:lpstr>History of the IGF</vt:lpstr>
      <vt:lpstr>Future of the IGF</vt:lpstr>
      <vt:lpstr>IGF in Asia Pacific</vt:lpstr>
      <vt:lpstr>APrIGF</vt:lpstr>
      <vt:lpstr>IGF remote hubs</vt:lpstr>
      <vt:lpstr>IGF 2010 - developing the future together</vt:lpstr>
      <vt:lpstr>Critical Internet Resources</vt:lpstr>
      <vt:lpstr>IPv6 availability around the world</vt:lpstr>
      <vt:lpstr>IPv6 in Asia Pacific</vt:lpstr>
      <vt:lpstr>IPv6 at APNIC</vt:lpstr>
      <vt:lpstr>Access and diversity </vt:lpstr>
      <vt:lpstr>Security, openness and privacy </vt:lpstr>
      <vt:lpstr>Internet Governance for Development (IG4D) </vt:lpstr>
      <vt:lpstr>Emerging Issues: Cloud Computing</vt:lpstr>
    </vt:vector>
  </TitlesOfParts>
  <Company>APNIC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IGF Remote Hub</dc:title>
  <dc:creator>Sam  Dickinson</dc:creator>
  <cp:lastModifiedBy>Sam  Dickinson</cp:lastModifiedBy>
  <cp:revision>32</cp:revision>
  <dcterms:created xsi:type="dcterms:W3CDTF">2010-09-16T05:02:40Z</dcterms:created>
  <dcterms:modified xsi:type="dcterms:W3CDTF">2010-09-16T05:03:49Z</dcterms:modified>
</cp:coreProperties>
</file>