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2" r:id="rId1"/>
  </p:sldMasterIdLst>
  <p:notesMasterIdLst>
    <p:notesMasterId r:id="rId35"/>
  </p:notesMasterIdLst>
  <p:sldIdLst>
    <p:sldId id="318" r:id="rId2"/>
    <p:sldId id="257" r:id="rId3"/>
    <p:sldId id="346" r:id="rId4"/>
    <p:sldId id="347" r:id="rId5"/>
    <p:sldId id="348" r:id="rId6"/>
    <p:sldId id="349" r:id="rId7"/>
    <p:sldId id="339" r:id="rId8"/>
    <p:sldId id="350" r:id="rId9"/>
    <p:sldId id="321" r:id="rId10"/>
    <p:sldId id="344" r:id="rId11"/>
    <p:sldId id="322" r:id="rId12"/>
    <p:sldId id="334" r:id="rId13"/>
    <p:sldId id="323" r:id="rId14"/>
    <p:sldId id="304" r:id="rId15"/>
    <p:sldId id="330" r:id="rId16"/>
    <p:sldId id="332" r:id="rId17"/>
    <p:sldId id="345" r:id="rId18"/>
    <p:sldId id="351" r:id="rId19"/>
    <p:sldId id="326" r:id="rId20"/>
    <p:sldId id="315" r:id="rId21"/>
    <p:sldId id="327" r:id="rId22"/>
    <p:sldId id="331" r:id="rId23"/>
    <p:sldId id="320" r:id="rId24"/>
    <p:sldId id="329" r:id="rId25"/>
    <p:sldId id="328" r:id="rId26"/>
    <p:sldId id="353" r:id="rId27"/>
    <p:sldId id="354" r:id="rId28"/>
    <p:sldId id="355" r:id="rId29"/>
    <p:sldId id="356" r:id="rId30"/>
    <p:sldId id="357" r:id="rId31"/>
    <p:sldId id="358" r:id="rId32"/>
    <p:sldId id="352" r:id="rId33"/>
    <p:sldId id="295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80FF00"/>
    <a:srgbClr val="FF0000"/>
    <a:srgbClr val="0A487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27378" autoAdjust="0"/>
    <p:restoredTop sz="90174" autoAdjust="0"/>
  </p:normalViewPr>
  <p:slideViewPr>
    <p:cSldViewPr>
      <p:cViewPr>
        <p:scale>
          <a:sx n="100" d="100"/>
          <a:sy n="100" d="100"/>
        </p:scale>
        <p:origin x="-96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246736995224994"/>
          <c:y val="0.155885118188898"/>
          <c:w val="0.466365493469943"/>
          <c:h val="0.75308061992925"/>
        </c:manualLayout>
      </c:layout>
      <c:pieChart>
        <c:varyColors val="1"/>
        <c:ser>
          <c:idx val="0"/>
          <c:order val="0"/>
          <c:dPt>
            <c:idx val="5"/>
            <c:spPr>
              <a:solidFill>
                <a:srgbClr val="FF6600"/>
              </a:solidFill>
            </c:spPr>
          </c:dPt>
          <c:dPt>
            <c:idx val="6"/>
            <c:spPr>
              <a:solidFill>
                <a:srgbClr val="000000">
                  <a:lumMod val="50000"/>
                  <a:lumOff val="50000"/>
                </a:srgbClr>
              </a:solidFill>
            </c:spPr>
          </c:dPt>
          <c:dPt>
            <c:idx val="7"/>
            <c:explosion val="20"/>
            <c:spPr>
              <a:solidFill>
                <a:srgbClr val="008000"/>
              </a:solidFill>
            </c:spPr>
          </c:dPt>
          <c:dLbls>
            <c:dLbl>
              <c:idx val="0"/>
              <c:layout>
                <c:manualLayout>
                  <c:x val="0.268273092369478"/>
                  <c:y val="0.00778213421484473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1"/>
              <c:layout>
                <c:manualLayout>
                  <c:x val="0.163855421686747"/>
                  <c:y val="0.0683486967161435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/>
                      <a:t>APNIC </a:t>
                    </a:r>
                    <a:r>
                      <a:rPr lang="en-US" sz="2000" baseline="0" dirty="0" smtClean="0"/>
                      <a:t>36</a:t>
                    </a:r>
                    <a:endParaRPr lang="en-US" sz="2000" baseline="0" dirty="0"/>
                  </a:p>
                </c:rich>
              </c:tx>
              <c:dLblPos val="bestFit"/>
              <c:showVal val="1"/>
              <c:showCatName val="1"/>
              <c:separator> </c:separator>
            </c:dLbl>
            <c:dLbl>
              <c:idx val="2"/>
              <c:layout>
                <c:manualLayout>
                  <c:x val="0.0706826044334819"/>
                  <c:y val="-0.0163705817436715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/>
                      <a:t>ARIN 33</a:t>
                    </a:r>
                  </a:p>
                </c:rich>
              </c:tx>
              <c:dLblPos val="bestFit"/>
              <c:showVal val="1"/>
              <c:showCatName val="1"/>
              <c:separator> </c:separator>
            </c:dLbl>
            <c:dLbl>
              <c:idx val="3"/>
              <c:layout>
                <c:manualLayout>
                  <c:x val="0.0449799196787147"/>
                  <c:y val="0.0132692932868002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4"/>
              <c:layout>
                <c:manualLayout>
                  <c:x val="0.0803212851405622"/>
                  <c:y val="0.0307317049370336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5"/>
              <c:layout>
                <c:manualLayout>
                  <c:x val="-0.0401607690604939"/>
                  <c:y val="-0.0199592361816746"/>
                </c:manualLayout>
              </c:layout>
              <c:tx>
                <c:rich>
                  <a:bodyPr/>
                  <a:lstStyle/>
                  <a:p>
                    <a:r>
                      <a:rPr lang="en-AU" sz="2000" dirty="0" smtClean="0"/>
                      <a:t>Pre-RIR</a:t>
                    </a:r>
                  </a:p>
                  <a:p>
                    <a:r>
                      <a:rPr sz="2000" dirty="0" smtClean="0"/>
                      <a:t>92</a:t>
                    </a:r>
                    <a:endParaRPr sz="2000" dirty="0"/>
                  </a:p>
                </c:rich>
              </c:tx>
              <c:dLblPos val="bestFit"/>
              <c:showVal val="1"/>
              <c:showCatName val="1"/>
              <c:separator> </c:separator>
            </c:dLbl>
            <c:dLbl>
              <c:idx val="6"/>
              <c:layout>
                <c:manualLayout>
                  <c:x val="-0.0160643835183253"/>
                  <c:y val="0.014153310483573"/>
                </c:manualLayout>
              </c:layout>
              <c:tx>
                <c:rich>
                  <a:bodyPr/>
                  <a:lstStyle/>
                  <a:p>
                    <a:r>
                      <a:rPr lang="en-US" sz="2000"/>
                      <a:t>Reserved by IETF 35</a:t>
                    </a:r>
                  </a:p>
                </c:rich>
              </c:tx>
              <c:dLblPos val="bestFit"/>
              <c:showVal val="1"/>
              <c:showCatName val="1"/>
              <c:separator> </c:separator>
            </c:dLbl>
            <c:dLbl>
              <c:idx val="7"/>
              <c:layout>
                <c:manualLayout>
                  <c:x val="-0.0481927710843373"/>
                  <c:y val="0.0332254574545039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i="0" baseline="0" dirty="0" smtClean="0"/>
                      <a:t>Available 20</a:t>
                    </a:r>
                  </a:p>
                  <a:p>
                    <a:r>
                      <a:rPr lang="en-US" sz="2000" b="1" i="0" baseline="0" dirty="0" smtClean="0"/>
                      <a:t>&lt; 8%</a:t>
                    </a:r>
                    <a:endParaRPr lang="en-US" sz="2000" b="1" i="0" baseline="0" dirty="0"/>
                  </a:p>
                </c:rich>
              </c:tx>
              <c:dLblPos val="bestFit"/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Val val="1"/>
            <c:showCatName val="1"/>
            <c:separator> </c:separator>
            <c:showLeaderLines val="1"/>
          </c:dLbls>
          <c:cat>
            <c:strRef>
              <c:f>Sheet1!$A$1:$A$8</c:f>
              <c:strCache>
                <c:ptCount val="8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</c:v>
                </c:pt>
                <c:pt idx="5">
                  <c:v>Legacy</c:v>
                </c:pt>
                <c:pt idx="6">
                  <c:v>Reserved by IETF</c:v>
                </c:pt>
                <c:pt idx="7">
                  <c:v>Unallocated</c:v>
                </c:pt>
              </c:strCache>
            </c:strRef>
          </c:cat>
          <c:val>
            <c:numRef>
              <c:f>Sheet1!$B$1:$B$8</c:f>
              <c:numCache>
                <c:formatCode>General</c:formatCode>
                <c:ptCount val="8"/>
                <c:pt idx="0">
                  <c:v>2.0</c:v>
                </c:pt>
                <c:pt idx="1">
                  <c:v>34.0</c:v>
                </c:pt>
                <c:pt idx="2">
                  <c:v>35.0</c:v>
                </c:pt>
                <c:pt idx="3">
                  <c:v>6.0</c:v>
                </c:pt>
                <c:pt idx="4">
                  <c:v>30.0</c:v>
                </c:pt>
                <c:pt idx="5">
                  <c:v>92.0</c:v>
                </c:pt>
                <c:pt idx="6">
                  <c:v>35.0</c:v>
                </c:pt>
                <c:pt idx="7">
                  <c:v>22.0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2000"/>
      </a:pPr>
      <a:endParaRPr lang="en-US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2BA8DE5-FC9B-6D4F-89A3-34F7430B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CF01B-5AA5-CF4D-B7CA-07346A40A23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ja-JP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B8E21C-472A-0D4E-A6EE-2C65728194CC}" type="slidenum">
              <a:rPr lang="en-US" altLang="ja-JP"/>
              <a:pPr/>
              <a:t>25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E37DB-7D6D-024C-AC3A-41B87FBFAAE2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D6D6E-6A6D-1A46-8BC6-B3A47FED65B3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059B7D-D041-FC4E-9C3C-EEB240C337D5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C04668-A876-B746-AEDF-4EDBBCBEACB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4C3B5A-AFBB-D34C-A3B0-04DBD82E2A0B}" type="slidenum">
              <a:rPr lang="en-AU" smtClean="0"/>
              <a:pPr/>
              <a:t>8</a:t>
            </a:fld>
            <a:endParaRPr lang="en-A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424F45-BE9A-C349-AD6D-CC907C60D459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ja-JP" dirty="0" smtClean="0">
                <a:latin typeface="Arial" charset="0"/>
                <a:ea typeface="ＭＳ Ｐゴシック" charset="-128"/>
                <a:cs typeface="ＭＳ Ｐゴシック" charset="-128"/>
              </a:rPr>
              <a:t>More information:</a:t>
            </a:r>
          </a:p>
          <a:p>
            <a:pPr eaLnBrk="1" hangingPunct="1">
              <a:spcBef>
                <a:spcPct val="0"/>
              </a:spcBef>
            </a:pPr>
            <a:endParaRPr lang="en-US" altLang="ja-JP" dirty="0" smtClean="0">
              <a:latin typeface="Arial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dirty="0" smtClean="0">
                <a:latin typeface="Arial" charset="0"/>
                <a:ea typeface="ＭＳ Ｐゴシック" charset="-128"/>
                <a:cs typeface="ＭＳ Ｐゴシック" charset="-128"/>
              </a:rPr>
              <a:t>http://www.cert.org/blogs/vuls/2009/04/bypassing_firewalls_with_ipv6.html</a:t>
            </a:r>
          </a:p>
          <a:p>
            <a:pPr eaLnBrk="1" hangingPunct="1">
              <a:spcBef>
                <a:spcPct val="0"/>
              </a:spcBef>
            </a:pPr>
            <a:endParaRPr lang="en-US" altLang="ja-JP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B136B-B8C1-3C45-B61E-23E3F152AB05}" type="slidenum">
              <a:rPr lang="en-US" altLang="ja-JP"/>
              <a:pPr/>
              <a:t>20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ja-JP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B8E21C-472A-0D4E-A6EE-2C65728194CC}" type="slidenum">
              <a:rPr lang="en-US" altLang="ja-JP"/>
              <a:pPr/>
              <a:t>23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ja-JP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B8E21C-472A-0D4E-A6EE-2C65728194CC}" type="slidenum">
              <a:rPr lang="en-US" altLang="ja-JP"/>
              <a:pPr/>
              <a:t>24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70E0F-DA6E-E048-B55A-D2BEC882CD6D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C64DD-DC7A-6049-872A-831CF071C747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381000"/>
            <a:ext cx="2038350" cy="61722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962650" cy="61722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17A-C07F-B444-B6B3-2459E26190DC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1534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752600"/>
            <a:ext cx="8153400" cy="2324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4229100"/>
            <a:ext cx="8153400" cy="2324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AD4D-7215-194A-832D-895394CA4489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1534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8153400" cy="2324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229100"/>
            <a:ext cx="8153400" cy="2324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CA8BA-C8EC-094D-8EA1-27316E834F6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4C57C-FF4C-AD4D-B3E7-C8980B29D4F0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0AAED-404A-3541-A15C-3574B2910CA1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974F1-9DD7-5247-86DD-6057A6D93163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8FB-684F-9A42-B0D9-C7A4013CE4EC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E3339-F2C3-FC4B-A86F-E1EB9F925AC3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3A1E7-6727-B745-B3BE-6E3AA51DDB48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F0C96-F03C-4549-880F-76A7C31B3796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175F5-42EE-1046-906E-C9B36E1B3697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ja-JP" smtClean="0"/>
              <a:t>Click to edit Master title style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47800"/>
            <a:ext cx="8153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altLang="ja-JP" smtClean="0"/>
              <a:t>Click to edit Master text styles</a:t>
            </a:r>
          </a:p>
          <a:p>
            <a:pPr lvl="1"/>
            <a:r>
              <a:rPr lang="en-AU" altLang="ja-JP" smtClean="0"/>
              <a:t>Second level</a:t>
            </a:r>
          </a:p>
          <a:p>
            <a:pPr lvl="2"/>
            <a:r>
              <a:rPr lang="en-AU" altLang="ja-JP" smtClean="0"/>
              <a:t>Third level</a:t>
            </a:r>
          </a:p>
          <a:p>
            <a:pPr lvl="3"/>
            <a:r>
              <a:rPr lang="en-AU" altLang="ja-JP" smtClean="0"/>
              <a:t>Fourth level</a:t>
            </a:r>
          </a:p>
          <a:p>
            <a:pPr lvl="4"/>
            <a:r>
              <a:rPr lang="en-AU" altLang="ja-JP" smtClean="0"/>
              <a:t>Fifth level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fld id="{F9FD5274-C1AA-D94D-9486-094A692DB362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policy@apnic.net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potaroo.net/tools/ipv4/index.html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000" dirty="0" smtClean="0"/>
              <a:t>Critical Issues in IP Addressing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ja-JP" dirty="0" smtClean="0"/>
              <a:t>PITA 14th AGM and Conference</a:t>
            </a:r>
            <a:endParaRPr lang="en-US" dirty="0" smtClean="0"/>
          </a:p>
          <a:p>
            <a:r>
              <a:rPr lang="en-US" altLang="ja-JP" dirty="0" smtClean="0"/>
              <a:t>Critical issues</a:t>
            </a:r>
          </a:p>
          <a:p>
            <a:r>
              <a:rPr lang="en-US" altLang="ja-JP" dirty="0" smtClean="0"/>
              <a:t>27 April 2010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Paul Wilson</a:t>
            </a:r>
          </a:p>
          <a:p>
            <a:r>
              <a:rPr lang="en-US" altLang="ja-JP" dirty="0" smtClean="0"/>
              <a:t>Director General, APNIC</a:t>
            </a:r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IPv4 Scarcity Issues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Significant increase in policy violations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Fraudulent claims for IPv4 addresses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Unofficial transfer/loan/trading of addresses</a:t>
            </a:r>
          </a:p>
          <a:p>
            <a:pPr>
              <a:buFont typeface="Arial"/>
              <a:buChar char="•"/>
            </a:pPr>
            <a:r>
              <a:rPr lang="en-US" dirty="0" smtClean="0"/>
              <a:t>Increasing security concerns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Decreasing accuracy of </a:t>
            </a:r>
            <a:r>
              <a:rPr lang="en-US" dirty="0" err="1" smtClean="0"/>
              <a:t>whois</a:t>
            </a:r>
            <a:r>
              <a:rPr lang="en-US" dirty="0" smtClean="0"/>
              <a:t> records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Inability to tell harmless from harmful uses </a:t>
            </a:r>
          </a:p>
          <a:p>
            <a:pPr>
              <a:buFont typeface="Arial"/>
              <a:buChar char="•"/>
            </a:pPr>
            <a:r>
              <a:rPr lang="en-US" dirty="0" smtClean="0"/>
              <a:t>Policy measures taken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Fair distribution of final /8s from the IANA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Reservation of space in the last /8, for new entrants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APNIC transfer policy allowing transfers to be recognized</a:t>
            </a:r>
          </a:p>
          <a:p>
            <a:pPr>
              <a:buFont typeface="Arial"/>
              <a:buChar char="•"/>
            </a:pPr>
            <a:r>
              <a:rPr lang="en-US" dirty="0" smtClean="0"/>
              <a:t>Practical measures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Improved security and verification mechanisms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Throttle on address space requests from IANA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IPv4 “Quality Assurance”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Historical misuse of unallocated address space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Informal usage (e.g. 1/8 for various purposes)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Superseded usage (e.g. 14/8 for X.25 networks)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Previously known, or suspected, usages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Affected address space was not allocated</a:t>
            </a:r>
          </a:p>
          <a:p>
            <a:pPr>
              <a:buFont typeface="Arial"/>
              <a:buChar char="•"/>
            </a:pPr>
            <a:r>
              <a:rPr lang="en-US" dirty="0" smtClean="0"/>
              <a:t>Today, address space must be put to use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Allocated by IANA to </a:t>
            </a:r>
            <a:r>
              <a:rPr lang="en-US" dirty="0" err="1" smtClean="0"/>
              <a:t>RIRs</a:t>
            </a:r>
            <a:r>
              <a:rPr lang="en-US" dirty="0" smtClean="0"/>
              <a:t> according to agreed random procedure, ensuring fair distribution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Each new APNIC /8 is now tested before delegating to APNIC members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Case Study: 1.0.0.0/8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Well known as a “problem block”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Allocated to APNIC in early 2010</a:t>
            </a:r>
          </a:p>
          <a:p>
            <a:pPr>
              <a:buFont typeface="Arial"/>
              <a:buChar char="•"/>
            </a:pPr>
            <a:r>
              <a:rPr lang="en-US" dirty="0" smtClean="0"/>
              <a:t>APNIC research activity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With RIPE NCC, Merit Networks and YouTube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Servers able to cope with huge traffic load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Over 10Tb of data collected in 6 days</a:t>
            </a:r>
          </a:p>
          <a:p>
            <a:pPr>
              <a:buFont typeface="Arial"/>
              <a:buChar char="•"/>
            </a:pPr>
            <a:r>
              <a:rPr lang="en-US" dirty="0" smtClean="0"/>
              <a:t>Findings…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Small parts of 1.0.0.0/8 extremely polluted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Popular use of 1.1.1.1 and 1.2.3.4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Evidence of </a:t>
            </a:r>
            <a:r>
              <a:rPr lang="en-US" dirty="0" err="1" smtClean="0"/>
              <a:t>widescale</a:t>
            </a:r>
            <a:r>
              <a:rPr lang="en-US" dirty="0" smtClean="0"/>
              <a:t> POS terminal usage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rest (vast majority) appears 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Analysis of 1.0.0.0/8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1" name="Picture 3" descr="figa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447800"/>
            <a:ext cx="8153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3657600" y="6511925"/>
            <a:ext cx="54864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85750" indent="-285750" algn="r">
              <a:lnSpc>
                <a:spcPct val="90000"/>
              </a:lnSpc>
            </a:pPr>
            <a:r>
              <a:rPr lang="en-US" altLang="ja-JP" sz="1800" dirty="0"/>
              <a:t>http://www.potaroo.net/studies/</a:t>
            </a:r>
            <a:r>
              <a:rPr lang="en-US" altLang="ja-JP" sz="1800" dirty="0" smtClean="0"/>
              <a:t>1slash8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IPv6 Transition: Issues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Transition mechanisms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Dual stack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Tunneling IPv6 over IPv4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Translation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Tunneling IPv4 over IPv6</a:t>
            </a:r>
          </a:p>
          <a:p>
            <a:pPr>
              <a:buFont typeface="Arial"/>
              <a:buChar char="•"/>
            </a:pPr>
            <a:r>
              <a:rPr lang="en-US" dirty="0" smtClean="0"/>
              <a:t>Security implications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Firewalls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VPNs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Software and hardware</a:t>
            </a:r>
          </a:p>
          <a:p>
            <a:pPr>
              <a:buFont typeface="Arial"/>
              <a:buChar char="•"/>
            </a:pPr>
            <a:r>
              <a:rPr lang="en-US" dirty="0" smtClean="0"/>
              <a:t>Human resources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IPv6 Transition Mechanisms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“Dual stack”</a:t>
            </a:r>
          </a:p>
          <a:p>
            <a:pPr lvl="1">
              <a:buFont typeface="Arial"/>
              <a:buChar char="•"/>
            </a:pPr>
            <a:r>
              <a:rPr lang="en-AU" dirty="0" smtClean="0"/>
              <a:t>IPv4 and IPv6 coexist in one device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Support connection to/from IPv4 and IPv6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Does not provide interconnectivity</a:t>
            </a:r>
            <a:endParaRPr lang="en-US" dirty="0" smtClean="0"/>
          </a:p>
          <a:p>
            <a:pPr lvl="2"/>
            <a:endParaRPr lang="en-AU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1447800" y="4038600"/>
            <a:ext cx="6508020" cy="2322312"/>
            <a:chOff x="1447800" y="4038600"/>
            <a:chExt cx="6508020" cy="2322312"/>
          </a:xfrm>
        </p:grpSpPr>
        <p:grpSp>
          <p:nvGrpSpPr>
            <p:cNvPr id="32" name="Group 31"/>
            <p:cNvGrpSpPr/>
            <p:nvPr/>
          </p:nvGrpSpPr>
          <p:grpSpPr>
            <a:xfrm>
              <a:off x="2286000" y="4038600"/>
              <a:ext cx="4953000" cy="2322312"/>
              <a:chOff x="1600200" y="1981200"/>
              <a:chExt cx="6629400" cy="3108325"/>
            </a:xfrm>
          </p:grpSpPr>
          <p:sp>
            <p:nvSpPr>
              <p:cNvPr id="33" name="Oval 36"/>
              <p:cNvSpPr>
                <a:spLocks noChangeArrowheads="1"/>
              </p:cNvSpPr>
              <p:nvPr/>
            </p:nvSpPr>
            <p:spPr bwMode="auto">
              <a:xfrm>
                <a:off x="4953000" y="3048000"/>
                <a:ext cx="2897187" cy="1203325"/>
              </a:xfrm>
              <a:prstGeom prst="ellipse">
                <a:avLst/>
              </a:prstGeom>
              <a:solidFill>
                <a:srgbClr val="C9D6ED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grpSp>
            <p:nvGrpSpPr>
              <p:cNvPr id="34" name="Group 25"/>
              <p:cNvGrpSpPr>
                <a:grpSpLocks/>
              </p:cNvGrpSpPr>
              <p:nvPr/>
            </p:nvGrpSpPr>
            <p:grpSpPr bwMode="auto">
              <a:xfrm>
                <a:off x="2133600" y="1981200"/>
                <a:ext cx="5614988" cy="3108325"/>
                <a:chOff x="973" y="1072"/>
                <a:chExt cx="3537" cy="1958"/>
              </a:xfrm>
            </p:grpSpPr>
            <p:sp>
              <p:nvSpPr>
                <p:cNvPr id="44" name="Oval 34"/>
                <p:cNvSpPr>
                  <a:spLocks noChangeArrowheads="1"/>
                </p:cNvSpPr>
                <p:nvPr/>
              </p:nvSpPr>
              <p:spPr bwMode="auto">
                <a:xfrm>
                  <a:off x="973" y="1792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45" name="Oval 27"/>
                <p:cNvSpPr>
                  <a:spLocks noChangeArrowheads="1"/>
                </p:cNvSpPr>
                <p:nvPr/>
              </p:nvSpPr>
              <p:spPr bwMode="auto">
                <a:xfrm>
                  <a:off x="2573" y="2032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46" name="Oval 31"/>
                <p:cNvSpPr>
                  <a:spLocks noChangeArrowheads="1"/>
                </p:cNvSpPr>
                <p:nvPr/>
              </p:nvSpPr>
              <p:spPr bwMode="auto">
                <a:xfrm>
                  <a:off x="1085" y="1272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47" name="Oval 33"/>
                <p:cNvSpPr>
                  <a:spLocks noChangeArrowheads="1"/>
                </p:cNvSpPr>
                <p:nvPr/>
              </p:nvSpPr>
              <p:spPr bwMode="auto">
                <a:xfrm>
                  <a:off x="1413" y="2224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48" name="Oval 35"/>
                <p:cNvSpPr>
                  <a:spLocks noChangeArrowheads="1"/>
                </p:cNvSpPr>
                <p:nvPr/>
              </p:nvSpPr>
              <p:spPr bwMode="auto">
                <a:xfrm>
                  <a:off x="2293" y="1384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49" name="Oval 37"/>
                <p:cNvSpPr>
                  <a:spLocks noChangeArrowheads="1"/>
                </p:cNvSpPr>
                <p:nvPr/>
              </p:nvSpPr>
              <p:spPr bwMode="auto">
                <a:xfrm>
                  <a:off x="2685" y="1304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50" name="Oval 40"/>
                <p:cNvSpPr>
                  <a:spLocks noChangeArrowheads="1"/>
                </p:cNvSpPr>
                <p:nvPr/>
              </p:nvSpPr>
              <p:spPr bwMode="auto">
                <a:xfrm>
                  <a:off x="2141" y="2272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51" name="Oval 41"/>
                <p:cNvSpPr>
                  <a:spLocks noChangeArrowheads="1"/>
                </p:cNvSpPr>
                <p:nvPr/>
              </p:nvSpPr>
              <p:spPr bwMode="auto">
                <a:xfrm>
                  <a:off x="1861" y="1072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52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557" y="1360"/>
                  <a:ext cx="569" cy="31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 dirty="0" smtClean="0">
                      <a:solidFill>
                        <a:srgbClr val="008080"/>
                      </a:solidFill>
                      <a:cs typeface="ＭＳ Ｐゴシック" charset="-128"/>
                    </a:rPr>
                    <a:t>IPv6</a:t>
                  </a:r>
                  <a:endParaRPr lang="en-US" sz="1800" dirty="0">
                    <a:solidFill>
                      <a:srgbClr val="008080"/>
                    </a:solidFill>
                    <a:cs typeface="ＭＳ Ｐゴシック" charset="-128"/>
                  </a:endParaRPr>
                </a:p>
              </p:txBody>
            </p:sp>
          </p:grpSp>
          <p:sp>
            <p:nvSpPr>
              <p:cNvPr id="35" name="Text Box 39"/>
              <p:cNvSpPr txBox="1">
                <a:spLocks noChangeArrowheads="1"/>
              </p:cNvSpPr>
              <p:nvPr/>
            </p:nvSpPr>
            <p:spPr bwMode="auto">
              <a:xfrm>
                <a:off x="4648199" y="3962400"/>
                <a:ext cx="903162" cy="49433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dirty="0" smtClean="0">
                    <a:solidFill>
                      <a:srgbClr val="008080"/>
                    </a:solidFill>
                    <a:cs typeface="ＭＳ Ｐゴシック" charset="-128"/>
                  </a:rPr>
                  <a:t>IPv4</a:t>
                </a:r>
                <a:endParaRPr lang="en-US" sz="1800" dirty="0">
                  <a:solidFill>
                    <a:srgbClr val="008080"/>
                  </a:solidFill>
                  <a:cs typeface="ＭＳ Ｐゴシック" charset="-128"/>
                </a:endParaRPr>
              </a:p>
            </p:txBody>
          </p:sp>
          <p:pic>
            <p:nvPicPr>
              <p:cNvPr id="36" name="Picture 184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7467600" y="2819400"/>
                <a:ext cx="762000" cy="1041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50" descr="j0285750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600200" y="2895600"/>
                <a:ext cx="1364405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8" name="Group 64"/>
              <p:cNvGrpSpPr/>
              <p:nvPr/>
            </p:nvGrpSpPr>
            <p:grpSpPr>
              <a:xfrm>
                <a:off x="2695435" y="2770698"/>
                <a:ext cx="1576800" cy="1062568"/>
                <a:chOff x="2695435" y="2770698"/>
                <a:chExt cx="1576800" cy="1062568"/>
              </a:xfrm>
            </p:grpSpPr>
            <p:sp>
              <p:nvSpPr>
                <p:cNvPr id="42" name="Freeform 41"/>
                <p:cNvSpPr/>
                <p:nvPr/>
              </p:nvSpPr>
              <p:spPr bwMode="auto">
                <a:xfrm rot="464075">
                  <a:off x="2695435" y="3304099"/>
                  <a:ext cx="1576798" cy="529167"/>
                </a:xfrm>
                <a:custGeom>
                  <a:avLst/>
                  <a:gdLst>
                    <a:gd name="connsiteX0" fmla="*/ 0 w 1993900"/>
                    <a:gd name="connsiteY0" fmla="*/ 97367 h 529167"/>
                    <a:gd name="connsiteX1" fmla="*/ 1143000 w 1993900"/>
                    <a:gd name="connsiteY1" fmla="*/ 71967 h 529167"/>
                    <a:gd name="connsiteX2" fmla="*/ 1993900 w 1993900"/>
                    <a:gd name="connsiteY2" fmla="*/ 529167 h 529167"/>
                    <a:gd name="connsiteX3" fmla="*/ 1993900 w 1993900"/>
                    <a:gd name="connsiteY3" fmla="*/ 529167 h 5291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993900" h="529167">
                      <a:moveTo>
                        <a:pt x="0" y="97367"/>
                      </a:moveTo>
                      <a:cubicBezTo>
                        <a:pt x="405341" y="48683"/>
                        <a:pt x="810683" y="0"/>
                        <a:pt x="1143000" y="71967"/>
                      </a:cubicBezTo>
                      <a:cubicBezTo>
                        <a:pt x="1475317" y="143934"/>
                        <a:pt x="1993900" y="529167"/>
                        <a:pt x="1993900" y="529167"/>
                      </a:cubicBezTo>
                      <a:lnTo>
                        <a:pt x="1993900" y="529167"/>
                      </a:lnTo>
                    </a:path>
                  </a:pathLst>
                </a:custGeom>
                <a:noFill/>
                <a:ln w="31750" cap="flat" cmpd="sng" algn="ctr">
                  <a:solidFill>
                    <a:schemeClr val="tx1"/>
                  </a:solidFill>
                  <a:prstDash val="solid"/>
                  <a:round/>
                  <a:headEnd type="triangle" w="med" len="lg"/>
                  <a:tailEnd type="triangle" w="med" len="lg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65" charset="0"/>
                    <a:ea typeface="ＭＳ Ｐゴシック" pitchFamily="-65" charset="-128"/>
                    <a:cs typeface="ＭＳ Ｐゴシック" pitchFamily="-65" charset="-128"/>
                  </a:endParaRPr>
                </a:p>
              </p:txBody>
            </p:sp>
            <p:sp>
              <p:nvSpPr>
                <p:cNvPr id="43" name="Freeform 42"/>
                <p:cNvSpPr/>
                <p:nvPr/>
              </p:nvSpPr>
              <p:spPr bwMode="auto">
                <a:xfrm rot="21135925" flipV="1">
                  <a:off x="2695437" y="2770698"/>
                  <a:ext cx="1576798" cy="529167"/>
                </a:xfrm>
                <a:custGeom>
                  <a:avLst/>
                  <a:gdLst>
                    <a:gd name="connsiteX0" fmla="*/ 0 w 1993900"/>
                    <a:gd name="connsiteY0" fmla="*/ 97367 h 529167"/>
                    <a:gd name="connsiteX1" fmla="*/ 1143000 w 1993900"/>
                    <a:gd name="connsiteY1" fmla="*/ 71967 h 529167"/>
                    <a:gd name="connsiteX2" fmla="*/ 1993900 w 1993900"/>
                    <a:gd name="connsiteY2" fmla="*/ 529167 h 529167"/>
                    <a:gd name="connsiteX3" fmla="*/ 1993900 w 1993900"/>
                    <a:gd name="connsiteY3" fmla="*/ 529167 h 5291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993900" h="529167">
                      <a:moveTo>
                        <a:pt x="0" y="97367"/>
                      </a:moveTo>
                      <a:cubicBezTo>
                        <a:pt x="405341" y="48683"/>
                        <a:pt x="810683" y="0"/>
                        <a:pt x="1143000" y="71967"/>
                      </a:cubicBezTo>
                      <a:cubicBezTo>
                        <a:pt x="1475317" y="143934"/>
                        <a:pt x="1993900" y="529167"/>
                        <a:pt x="1993900" y="529167"/>
                      </a:cubicBezTo>
                      <a:lnTo>
                        <a:pt x="1993900" y="529167"/>
                      </a:lnTo>
                    </a:path>
                  </a:pathLst>
                </a:custGeom>
                <a:noFill/>
                <a:ln w="31750" cap="flat" cmpd="sng" algn="ctr">
                  <a:solidFill>
                    <a:schemeClr val="tx1"/>
                  </a:solidFill>
                  <a:prstDash val="solid"/>
                  <a:round/>
                  <a:headEnd type="triangle" w="med" len="lg"/>
                  <a:tailEnd type="triangle" w="med" len="lg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65" charset="0"/>
                    <a:ea typeface="ＭＳ Ｐゴシック" pitchFamily="-65" charset="-128"/>
                    <a:cs typeface="ＭＳ Ｐゴシック" pitchFamily="-65" charset="-128"/>
                  </a:endParaRPr>
                </a:p>
              </p:txBody>
            </p:sp>
          </p:grpSp>
          <p:grpSp>
            <p:nvGrpSpPr>
              <p:cNvPr id="39" name="Group 65"/>
              <p:cNvGrpSpPr/>
              <p:nvPr/>
            </p:nvGrpSpPr>
            <p:grpSpPr>
              <a:xfrm flipH="1">
                <a:off x="5943600" y="2819400"/>
                <a:ext cx="1576800" cy="1062568"/>
                <a:chOff x="2695435" y="2770698"/>
                <a:chExt cx="1576800" cy="1062568"/>
              </a:xfrm>
            </p:grpSpPr>
            <p:sp>
              <p:nvSpPr>
                <p:cNvPr id="40" name="Freeform 39"/>
                <p:cNvSpPr/>
                <p:nvPr/>
              </p:nvSpPr>
              <p:spPr bwMode="auto">
                <a:xfrm rot="464075">
                  <a:off x="2695435" y="3304099"/>
                  <a:ext cx="1576798" cy="529167"/>
                </a:xfrm>
                <a:custGeom>
                  <a:avLst/>
                  <a:gdLst>
                    <a:gd name="connsiteX0" fmla="*/ 0 w 1993900"/>
                    <a:gd name="connsiteY0" fmla="*/ 97367 h 529167"/>
                    <a:gd name="connsiteX1" fmla="*/ 1143000 w 1993900"/>
                    <a:gd name="connsiteY1" fmla="*/ 71967 h 529167"/>
                    <a:gd name="connsiteX2" fmla="*/ 1993900 w 1993900"/>
                    <a:gd name="connsiteY2" fmla="*/ 529167 h 529167"/>
                    <a:gd name="connsiteX3" fmla="*/ 1993900 w 1993900"/>
                    <a:gd name="connsiteY3" fmla="*/ 529167 h 5291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993900" h="529167">
                      <a:moveTo>
                        <a:pt x="0" y="97367"/>
                      </a:moveTo>
                      <a:cubicBezTo>
                        <a:pt x="405341" y="48683"/>
                        <a:pt x="810683" y="0"/>
                        <a:pt x="1143000" y="71967"/>
                      </a:cubicBezTo>
                      <a:cubicBezTo>
                        <a:pt x="1475317" y="143934"/>
                        <a:pt x="1993900" y="529167"/>
                        <a:pt x="1993900" y="529167"/>
                      </a:cubicBezTo>
                      <a:lnTo>
                        <a:pt x="1993900" y="529167"/>
                      </a:lnTo>
                    </a:path>
                  </a:pathLst>
                </a:custGeom>
                <a:noFill/>
                <a:ln w="31750" cap="flat" cmpd="sng" algn="ctr">
                  <a:solidFill>
                    <a:schemeClr val="tx1"/>
                  </a:solidFill>
                  <a:prstDash val="solid"/>
                  <a:round/>
                  <a:headEnd type="triangle" w="med" len="lg"/>
                  <a:tailEnd type="triangle" w="med" len="lg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65" charset="0"/>
                    <a:ea typeface="ＭＳ Ｐゴシック" pitchFamily="-65" charset="-128"/>
                    <a:cs typeface="ＭＳ Ｐゴシック" pitchFamily="-65" charset="-128"/>
                  </a:endParaRPr>
                </a:p>
              </p:txBody>
            </p:sp>
            <p:sp>
              <p:nvSpPr>
                <p:cNvPr id="41" name="Freeform 40"/>
                <p:cNvSpPr/>
                <p:nvPr/>
              </p:nvSpPr>
              <p:spPr bwMode="auto">
                <a:xfrm rot="21135925" flipV="1">
                  <a:off x="2695437" y="2770698"/>
                  <a:ext cx="1576798" cy="529167"/>
                </a:xfrm>
                <a:custGeom>
                  <a:avLst/>
                  <a:gdLst>
                    <a:gd name="connsiteX0" fmla="*/ 0 w 1993900"/>
                    <a:gd name="connsiteY0" fmla="*/ 97367 h 529167"/>
                    <a:gd name="connsiteX1" fmla="*/ 1143000 w 1993900"/>
                    <a:gd name="connsiteY1" fmla="*/ 71967 h 529167"/>
                    <a:gd name="connsiteX2" fmla="*/ 1993900 w 1993900"/>
                    <a:gd name="connsiteY2" fmla="*/ 529167 h 529167"/>
                    <a:gd name="connsiteX3" fmla="*/ 1993900 w 1993900"/>
                    <a:gd name="connsiteY3" fmla="*/ 529167 h 5291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993900" h="529167">
                      <a:moveTo>
                        <a:pt x="0" y="97367"/>
                      </a:moveTo>
                      <a:cubicBezTo>
                        <a:pt x="405341" y="48683"/>
                        <a:pt x="810683" y="0"/>
                        <a:pt x="1143000" y="71967"/>
                      </a:cubicBezTo>
                      <a:cubicBezTo>
                        <a:pt x="1475317" y="143934"/>
                        <a:pt x="1993900" y="529167"/>
                        <a:pt x="1993900" y="529167"/>
                      </a:cubicBezTo>
                      <a:lnTo>
                        <a:pt x="1993900" y="529167"/>
                      </a:lnTo>
                    </a:path>
                  </a:pathLst>
                </a:custGeom>
                <a:noFill/>
                <a:ln w="31750" cap="flat" cmpd="sng" algn="ctr">
                  <a:solidFill>
                    <a:schemeClr val="tx1"/>
                  </a:solidFill>
                  <a:prstDash val="solid"/>
                  <a:round/>
                  <a:headEnd type="triangle" w="med" len="lg"/>
                  <a:tailEnd type="triangle" w="med" len="lg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65" charset="0"/>
                    <a:ea typeface="ＭＳ Ｐゴシック" pitchFamily="-65" charset="-128"/>
                    <a:cs typeface="ＭＳ Ｐゴシック" pitchFamily="-65" charset="-128"/>
                  </a:endParaRPr>
                </a:p>
              </p:txBody>
            </p:sp>
          </p:grpSp>
        </p:grpSp>
        <p:sp>
          <p:nvSpPr>
            <p:cNvPr id="53" name="TextBox 52"/>
            <p:cNvSpPr txBox="1"/>
            <p:nvPr/>
          </p:nvSpPr>
          <p:spPr>
            <a:xfrm>
              <a:off x="1447800" y="4800600"/>
              <a:ext cx="75463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DS</a:t>
              </a:r>
            </a:p>
            <a:p>
              <a:r>
                <a:rPr lang="en-US" sz="1600" b="1" dirty="0" smtClean="0"/>
                <a:t>Client</a:t>
              </a:r>
              <a:endParaRPr lang="en-US" sz="16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315200" y="4800600"/>
              <a:ext cx="640620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DS</a:t>
              </a:r>
            </a:p>
            <a:p>
              <a:r>
                <a:rPr lang="en-US" sz="1600" b="1" dirty="0" smtClean="0"/>
                <a:t>Host</a:t>
              </a:r>
              <a:endParaRPr lang="en-US" sz="1600" b="1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990600" y="4419600"/>
            <a:ext cx="7848600" cy="1371600"/>
            <a:chOff x="990600" y="4419600"/>
            <a:chExt cx="7848600" cy="1371600"/>
          </a:xfrm>
        </p:grpSpPr>
        <p:sp>
          <p:nvSpPr>
            <p:cNvPr id="55" name="TextBox 54"/>
            <p:cNvSpPr txBox="1"/>
            <p:nvPr/>
          </p:nvSpPr>
          <p:spPr>
            <a:xfrm>
              <a:off x="7696200" y="4495800"/>
              <a:ext cx="1134035" cy="304801"/>
            </a:xfrm>
            <a:prstGeom prst="rect">
              <a:avLst/>
            </a:prstGeom>
            <a:solidFill>
              <a:srgbClr val="80FF00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r>
                <a:rPr lang="en-US" sz="1400" dirty="0" smtClean="0"/>
                <a:t>IPv6 packet</a:t>
              </a:r>
              <a:endParaRPr lang="en-US" sz="1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90600" y="4419600"/>
              <a:ext cx="1134035" cy="304801"/>
            </a:xfrm>
            <a:prstGeom prst="rect">
              <a:avLst/>
            </a:prstGeom>
            <a:solidFill>
              <a:srgbClr val="80FF00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r>
                <a:rPr lang="en-US" sz="1400" dirty="0" smtClean="0"/>
                <a:t>IPv6 packet</a:t>
              </a:r>
              <a:endParaRPr lang="en-US" sz="14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90600" y="5486400"/>
              <a:ext cx="1143000" cy="304800"/>
            </a:xfrm>
            <a:prstGeom prst="rect">
              <a:avLst/>
            </a:prstGeom>
            <a:solidFill>
              <a:srgbClr val="9ED3D7"/>
            </a:solidFill>
          </p:spPr>
          <p:txBody>
            <a:bodyPr wrap="square" rtlCol="0" anchor="ctr" anchorCtr="0">
              <a:noAutofit/>
            </a:bodyPr>
            <a:lstStyle/>
            <a:p>
              <a:r>
                <a:rPr lang="en-US" sz="1400" dirty="0" smtClean="0"/>
                <a:t>IPv4 packet</a:t>
              </a:r>
              <a:endParaRPr lang="en-US" sz="1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696200" y="5486400"/>
              <a:ext cx="1143000" cy="304800"/>
            </a:xfrm>
            <a:prstGeom prst="rect">
              <a:avLst/>
            </a:prstGeom>
            <a:solidFill>
              <a:srgbClr val="9ED3D7"/>
            </a:solidFill>
          </p:spPr>
          <p:txBody>
            <a:bodyPr wrap="square" rtlCol="0" anchor="ctr" anchorCtr="0">
              <a:noAutofit/>
            </a:bodyPr>
            <a:lstStyle/>
            <a:p>
              <a:r>
                <a:rPr lang="en-US" sz="1400" dirty="0" smtClean="0"/>
                <a:t>IPv4 packet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IPv6 Transition Mechanisms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Tunneling (1)</a:t>
            </a:r>
          </a:p>
          <a:p>
            <a:pPr lvl="1">
              <a:buFont typeface="Arial"/>
              <a:buChar char="•"/>
            </a:pPr>
            <a:r>
              <a:rPr lang="en-AU" dirty="0" smtClean="0"/>
              <a:t>Transport of IPv6 traffic over an IPv4 network </a:t>
            </a:r>
          </a:p>
          <a:p>
            <a:pPr lvl="1">
              <a:buFont typeface="Arial"/>
              <a:buChar char="•"/>
            </a:pPr>
            <a:r>
              <a:rPr lang="en-AU" dirty="0" smtClean="0"/>
              <a:t>The main mechanism currently being used to achieve IPv6 connectivity (e.g. Teredo)</a:t>
            </a:r>
          </a:p>
          <a:p>
            <a:pPr lvl="2"/>
            <a:endParaRPr lang="en-AU" dirty="0" smtClean="0"/>
          </a:p>
          <a:p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1295400" y="4495800"/>
            <a:ext cx="7153835" cy="2057399"/>
            <a:chOff x="1295400" y="4495800"/>
            <a:chExt cx="7153835" cy="2057399"/>
          </a:xfrm>
        </p:grpSpPr>
        <p:grpSp>
          <p:nvGrpSpPr>
            <p:cNvPr id="26" name="Group 25"/>
            <p:cNvGrpSpPr/>
            <p:nvPr/>
          </p:nvGrpSpPr>
          <p:grpSpPr>
            <a:xfrm>
              <a:off x="1295400" y="6172198"/>
              <a:ext cx="2514600" cy="381001"/>
              <a:chOff x="1752600" y="5943601"/>
              <a:chExt cx="4323398" cy="761999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752600" y="5943601"/>
                <a:ext cx="4323398" cy="761999"/>
              </a:xfrm>
              <a:prstGeom prst="rect">
                <a:avLst/>
              </a:prstGeom>
              <a:solidFill>
                <a:srgbClr val="9ED3D7"/>
              </a:solidFill>
            </p:spPr>
            <p:txBody>
              <a:bodyPr wrap="square" rtlCol="0" anchor="ctr" anchorCtr="0">
                <a:noAutofit/>
              </a:bodyPr>
              <a:lstStyle/>
              <a:p>
                <a:r>
                  <a:rPr lang="en-US" sz="1600" dirty="0" smtClean="0"/>
                  <a:t>IPv4 packet</a:t>
                </a:r>
                <a:endParaRPr lang="en-US" sz="16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041458" y="6019799"/>
                <a:ext cx="1949768" cy="609599"/>
              </a:xfrm>
              <a:prstGeom prst="rect">
                <a:avLst/>
              </a:prstGeom>
              <a:solidFill>
                <a:srgbClr val="80FF00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r>
                  <a:rPr lang="en-US" sz="1400" dirty="0" smtClean="0"/>
                  <a:t>IPv6 packet</a:t>
                </a:r>
                <a:endParaRPr lang="en-US" sz="1400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7315200" y="4495800"/>
              <a:ext cx="1134035" cy="304801"/>
            </a:xfrm>
            <a:prstGeom prst="rect">
              <a:avLst/>
            </a:prstGeom>
            <a:solidFill>
              <a:srgbClr val="80FF00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r>
                <a:rPr lang="en-US" sz="1400" dirty="0" smtClean="0"/>
                <a:t>IPv6 packet</a:t>
              </a:r>
              <a:endParaRPr lang="en-US" sz="1400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219200" y="3733800"/>
            <a:ext cx="6736620" cy="2398512"/>
            <a:chOff x="1219200" y="3733800"/>
            <a:chExt cx="6736620" cy="2398512"/>
          </a:xfrm>
        </p:grpSpPr>
        <p:grpSp>
          <p:nvGrpSpPr>
            <p:cNvPr id="55" name="Group 54"/>
            <p:cNvGrpSpPr/>
            <p:nvPr/>
          </p:nvGrpSpPr>
          <p:grpSpPr>
            <a:xfrm>
              <a:off x="2286000" y="3810000"/>
              <a:ext cx="4912710" cy="2322312"/>
              <a:chOff x="2209800" y="3429002"/>
              <a:chExt cx="4912710" cy="2322312"/>
            </a:xfrm>
          </p:grpSpPr>
          <p:sp>
            <p:nvSpPr>
              <p:cNvPr id="6" name="Oval 36"/>
              <p:cNvSpPr>
                <a:spLocks noChangeArrowheads="1"/>
              </p:cNvSpPr>
              <p:nvPr/>
            </p:nvSpPr>
            <p:spPr bwMode="auto">
              <a:xfrm>
                <a:off x="4714766" y="4226035"/>
                <a:ext cx="2164565" cy="899036"/>
              </a:xfrm>
              <a:prstGeom prst="ellipse">
                <a:avLst/>
              </a:prstGeom>
              <a:solidFill>
                <a:srgbClr val="C9D6ED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grpSp>
            <p:nvGrpSpPr>
              <p:cNvPr id="7" name="Group 25"/>
              <p:cNvGrpSpPr>
                <a:grpSpLocks/>
              </p:cNvGrpSpPr>
              <p:nvPr/>
            </p:nvGrpSpPr>
            <p:grpSpPr bwMode="auto">
              <a:xfrm>
                <a:off x="2608317" y="3429002"/>
                <a:ext cx="4195107" cy="2322312"/>
                <a:chOff x="973" y="1072"/>
                <a:chExt cx="3537" cy="1958"/>
              </a:xfrm>
            </p:grpSpPr>
            <p:sp>
              <p:nvSpPr>
                <p:cNvPr id="15" name="Oval 34"/>
                <p:cNvSpPr>
                  <a:spLocks noChangeArrowheads="1"/>
                </p:cNvSpPr>
                <p:nvPr/>
              </p:nvSpPr>
              <p:spPr bwMode="auto">
                <a:xfrm>
                  <a:off x="973" y="1792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16" name="Oval 27"/>
                <p:cNvSpPr>
                  <a:spLocks noChangeArrowheads="1"/>
                </p:cNvSpPr>
                <p:nvPr/>
              </p:nvSpPr>
              <p:spPr bwMode="auto">
                <a:xfrm>
                  <a:off x="2573" y="2032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17" name="Oval 31"/>
                <p:cNvSpPr>
                  <a:spLocks noChangeArrowheads="1"/>
                </p:cNvSpPr>
                <p:nvPr/>
              </p:nvSpPr>
              <p:spPr bwMode="auto">
                <a:xfrm>
                  <a:off x="1085" y="1272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18" name="Oval 33"/>
                <p:cNvSpPr>
                  <a:spLocks noChangeArrowheads="1"/>
                </p:cNvSpPr>
                <p:nvPr/>
              </p:nvSpPr>
              <p:spPr bwMode="auto">
                <a:xfrm>
                  <a:off x="1408" y="2228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19" name="Oval 35"/>
                <p:cNvSpPr>
                  <a:spLocks noChangeArrowheads="1"/>
                </p:cNvSpPr>
                <p:nvPr/>
              </p:nvSpPr>
              <p:spPr bwMode="auto">
                <a:xfrm>
                  <a:off x="2293" y="1384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20" name="Oval 37"/>
                <p:cNvSpPr>
                  <a:spLocks noChangeArrowheads="1"/>
                </p:cNvSpPr>
                <p:nvPr/>
              </p:nvSpPr>
              <p:spPr bwMode="auto">
                <a:xfrm>
                  <a:off x="2685" y="1304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21" name="Oval 40"/>
                <p:cNvSpPr>
                  <a:spLocks noChangeArrowheads="1"/>
                </p:cNvSpPr>
                <p:nvPr/>
              </p:nvSpPr>
              <p:spPr bwMode="auto">
                <a:xfrm>
                  <a:off x="2141" y="2272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22" name="Oval 41"/>
                <p:cNvSpPr>
                  <a:spLocks noChangeArrowheads="1"/>
                </p:cNvSpPr>
                <p:nvPr/>
              </p:nvSpPr>
              <p:spPr bwMode="auto">
                <a:xfrm>
                  <a:off x="1861" y="1072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23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557" y="1360"/>
                  <a:ext cx="569" cy="31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 dirty="0" smtClean="0">
                      <a:solidFill>
                        <a:srgbClr val="008080"/>
                      </a:solidFill>
                      <a:cs typeface="ＭＳ Ｐゴシック" charset="-128"/>
                    </a:rPr>
                    <a:t>IPv6</a:t>
                  </a:r>
                  <a:endParaRPr lang="en-US" sz="1800" dirty="0">
                    <a:solidFill>
                      <a:srgbClr val="008080"/>
                    </a:solidFill>
                    <a:cs typeface="ＭＳ Ｐゴシック" charset="-128"/>
                  </a:endParaRPr>
                </a:p>
              </p:txBody>
            </p:sp>
          </p:grpSp>
          <p:sp>
            <p:nvSpPr>
              <p:cNvPr id="8" name="Text Box 39"/>
              <p:cNvSpPr txBox="1">
                <a:spLocks noChangeArrowheads="1"/>
              </p:cNvSpPr>
              <p:nvPr/>
            </p:nvSpPr>
            <p:spPr bwMode="auto">
              <a:xfrm>
                <a:off x="4114800" y="5105400"/>
                <a:ext cx="67477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dirty="0" smtClean="0">
                    <a:solidFill>
                      <a:srgbClr val="008080"/>
                    </a:solidFill>
                    <a:cs typeface="ＭＳ Ｐゴシック" charset="-128"/>
                  </a:rPr>
                  <a:t>IPv4</a:t>
                </a:r>
                <a:endParaRPr lang="en-US" sz="1800" dirty="0">
                  <a:solidFill>
                    <a:srgbClr val="008080"/>
                  </a:solidFill>
                  <a:cs typeface="ＭＳ Ｐゴシック" charset="-128"/>
                </a:endParaRPr>
              </a:p>
            </p:txBody>
          </p:sp>
          <p:pic>
            <p:nvPicPr>
              <p:cNvPr id="9" name="Picture 184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6553200" y="3505200"/>
                <a:ext cx="569310" cy="7780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50" descr="j0285750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209800" y="4953000"/>
                <a:ext cx="1019383" cy="62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7" name="Freeform 26"/>
              <p:cNvSpPr/>
              <p:nvPr/>
            </p:nvSpPr>
            <p:spPr bwMode="auto">
              <a:xfrm rot="20815129" flipV="1">
                <a:off x="3024523" y="4926064"/>
                <a:ext cx="2186034" cy="100679"/>
              </a:xfrm>
              <a:custGeom>
                <a:avLst/>
                <a:gdLst>
                  <a:gd name="connsiteX0" fmla="*/ 0 w 1993900"/>
                  <a:gd name="connsiteY0" fmla="*/ 97367 h 529167"/>
                  <a:gd name="connsiteX1" fmla="*/ 1143000 w 1993900"/>
                  <a:gd name="connsiteY1" fmla="*/ 71967 h 529167"/>
                  <a:gd name="connsiteX2" fmla="*/ 1993900 w 1993900"/>
                  <a:gd name="connsiteY2" fmla="*/ 529167 h 529167"/>
                  <a:gd name="connsiteX3" fmla="*/ 1993900 w 1993900"/>
                  <a:gd name="connsiteY3" fmla="*/ 529167 h 5291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3900" h="529167">
                    <a:moveTo>
                      <a:pt x="0" y="97367"/>
                    </a:moveTo>
                    <a:cubicBezTo>
                      <a:pt x="405341" y="48683"/>
                      <a:pt x="810683" y="0"/>
                      <a:pt x="1143000" y="71967"/>
                    </a:cubicBezTo>
                    <a:cubicBezTo>
                      <a:pt x="1475317" y="143934"/>
                      <a:pt x="1993900" y="529167"/>
                      <a:pt x="1993900" y="529167"/>
                    </a:cubicBezTo>
                    <a:lnTo>
                      <a:pt x="1993900" y="529167"/>
                    </a:lnTo>
                  </a:path>
                </a:pathLst>
              </a:custGeom>
              <a:noFill/>
              <a:ln w="254000" cap="flat" cmpd="sng" algn="ctr">
                <a:solidFill>
                  <a:schemeClr val="tx1">
                    <a:alpha val="25000"/>
                  </a:schemeClr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grpSp>
            <p:nvGrpSpPr>
              <p:cNvPr id="29" name="Group 114"/>
              <p:cNvGrpSpPr>
                <a:grpSpLocks/>
              </p:cNvGrpSpPr>
              <p:nvPr/>
            </p:nvGrpSpPr>
            <p:grpSpPr bwMode="auto">
              <a:xfrm>
                <a:off x="4876800" y="4419600"/>
                <a:ext cx="686099" cy="514351"/>
                <a:chOff x="672" y="1154"/>
                <a:chExt cx="718" cy="476"/>
              </a:xfrm>
            </p:grpSpPr>
            <p:sp>
              <p:nvSpPr>
                <p:cNvPr id="30" name="Oval 115"/>
                <p:cNvSpPr>
                  <a:spLocks noChangeArrowheads="1"/>
                </p:cNvSpPr>
                <p:nvPr/>
              </p:nvSpPr>
              <p:spPr bwMode="auto">
                <a:xfrm>
                  <a:off x="674" y="1352"/>
                  <a:ext cx="716" cy="278"/>
                </a:xfrm>
                <a:prstGeom prst="ellipse">
                  <a:avLst/>
                </a:prstGeom>
                <a:solidFill>
                  <a:srgbClr val="0078AA"/>
                </a:solidFill>
                <a:ln w="6350">
                  <a:solidFill>
                    <a:srgbClr val="AAE6FF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31" name="Rectangle 116"/>
                <p:cNvSpPr>
                  <a:spLocks noChangeArrowheads="1"/>
                </p:cNvSpPr>
                <p:nvPr/>
              </p:nvSpPr>
              <p:spPr bwMode="auto">
                <a:xfrm>
                  <a:off x="672" y="1296"/>
                  <a:ext cx="716" cy="197"/>
                </a:xfrm>
                <a:prstGeom prst="rect">
                  <a:avLst/>
                </a:prstGeom>
                <a:solidFill>
                  <a:srgbClr val="0078A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32" name="Rectangle 117"/>
                <p:cNvSpPr>
                  <a:spLocks noChangeArrowheads="1"/>
                </p:cNvSpPr>
                <p:nvPr/>
              </p:nvSpPr>
              <p:spPr bwMode="auto">
                <a:xfrm>
                  <a:off x="672" y="1296"/>
                  <a:ext cx="716" cy="197"/>
                </a:xfrm>
                <a:prstGeom prst="rect">
                  <a:avLst/>
                </a:prstGeom>
                <a:solidFill>
                  <a:srgbClr val="0078A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33" name="Oval 118"/>
                <p:cNvSpPr>
                  <a:spLocks noChangeArrowheads="1"/>
                </p:cNvSpPr>
                <p:nvPr/>
              </p:nvSpPr>
              <p:spPr bwMode="auto">
                <a:xfrm>
                  <a:off x="674" y="1154"/>
                  <a:ext cx="716" cy="278"/>
                </a:xfrm>
                <a:prstGeom prst="ellipse">
                  <a:avLst/>
                </a:prstGeom>
                <a:solidFill>
                  <a:srgbClr val="00B4FF"/>
                </a:solidFill>
                <a:ln w="6350">
                  <a:solidFill>
                    <a:srgbClr val="AAE6FF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grpSp>
              <p:nvGrpSpPr>
                <p:cNvPr id="34" name="Group 119"/>
                <p:cNvGrpSpPr>
                  <a:grpSpLocks/>
                </p:cNvGrpSpPr>
                <p:nvPr/>
              </p:nvGrpSpPr>
              <p:grpSpPr bwMode="auto">
                <a:xfrm>
                  <a:off x="781" y="1187"/>
                  <a:ext cx="498" cy="212"/>
                  <a:chOff x="781" y="1187"/>
                  <a:chExt cx="498" cy="212"/>
                </a:xfrm>
              </p:grpSpPr>
              <p:grpSp>
                <p:nvGrpSpPr>
                  <p:cNvPr id="37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781" y="1187"/>
                    <a:ext cx="493" cy="207"/>
                    <a:chOff x="781" y="1187"/>
                    <a:chExt cx="493" cy="207"/>
                  </a:xfrm>
                </p:grpSpPr>
                <p:sp>
                  <p:nvSpPr>
                    <p:cNvPr id="47" name="Freeform 121"/>
                    <p:cNvSpPr>
                      <a:spLocks/>
                    </p:cNvSpPr>
                    <p:nvPr/>
                  </p:nvSpPr>
                  <p:spPr bwMode="auto">
                    <a:xfrm>
                      <a:off x="1039" y="1192"/>
                      <a:ext cx="235" cy="89"/>
                    </a:xfrm>
                    <a:custGeom>
                      <a:avLst/>
                      <a:gdLst>
                        <a:gd name="T0" fmla="*/ 0 w 235"/>
                        <a:gd name="T1" fmla="*/ 69 h 89"/>
                        <a:gd name="T2" fmla="*/ 52 w 235"/>
                        <a:gd name="T3" fmla="*/ 89 h 89"/>
                        <a:gd name="T4" fmla="*/ 178 w 235"/>
                        <a:gd name="T5" fmla="*/ 29 h 89"/>
                        <a:gd name="T6" fmla="*/ 235 w 235"/>
                        <a:gd name="T7" fmla="*/ 49 h 89"/>
                        <a:gd name="T8" fmla="*/ 205 w 235"/>
                        <a:gd name="T9" fmla="*/ 0 h 89"/>
                        <a:gd name="T10" fmla="*/ 56 w 235"/>
                        <a:gd name="T11" fmla="*/ 0 h 89"/>
                        <a:gd name="T12" fmla="*/ 117 w 235"/>
                        <a:gd name="T13" fmla="*/ 14 h 89"/>
                        <a:gd name="T14" fmla="*/ 0 w 235"/>
                        <a:gd name="T15" fmla="*/ 6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0" y="69"/>
                          </a:moveTo>
                          <a:lnTo>
                            <a:pt x="52" y="89"/>
                          </a:lnTo>
                          <a:lnTo>
                            <a:pt x="178" y="29"/>
                          </a:lnTo>
                          <a:lnTo>
                            <a:pt x="235" y="49"/>
                          </a:lnTo>
                          <a:lnTo>
                            <a:pt x="205" y="0"/>
                          </a:lnTo>
                          <a:lnTo>
                            <a:pt x="56" y="0"/>
                          </a:lnTo>
                          <a:lnTo>
                            <a:pt x="117" y="14"/>
                          </a:lnTo>
                          <a:lnTo>
                            <a:pt x="0" y="6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8" name="Freeform 122"/>
                    <p:cNvSpPr>
                      <a:spLocks/>
                    </p:cNvSpPr>
                    <p:nvPr/>
                  </p:nvSpPr>
                  <p:spPr bwMode="auto">
                    <a:xfrm>
                      <a:off x="1039" y="1192"/>
                      <a:ext cx="235" cy="89"/>
                    </a:xfrm>
                    <a:custGeom>
                      <a:avLst/>
                      <a:gdLst>
                        <a:gd name="T0" fmla="*/ 0 w 235"/>
                        <a:gd name="T1" fmla="*/ 69 h 89"/>
                        <a:gd name="T2" fmla="*/ 52 w 235"/>
                        <a:gd name="T3" fmla="*/ 89 h 89"/>
                        <a:gd name="T4" fmla="*/ 178 w 235"/>
                        <a:gd name="T5" fmla="*/ 29 h 89"/>
                        <a:gd name="T6" fmla="*/ 235 w 235"/>
                        <a:gd name="T7" fmla="*/ 49 h 89"/>
                        <a:gd name="T8" fmla="*/ 205 w 235"/>
                        <a:gd name="T9" fmla="*/ 0 h 89"/>
                        <a:gd name="T10" fmla="*/ 56 w 235"/>
                        <a:gd name="T11" fmla="*/ 0 h 89"/>
                        <a:gd name="T12" fmla="*/ 117 w 235"/>
                        <a:gd name="T13" fmla="*/ 14 h 89"/>
                        <a:gd name="T14" fmla="*/ 0 w 235"/>
                        <a:gd name="T15" fmla="*/ 6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0" y="69"/>
                          </a:moveTo>
                          <a:lnTo>
                            <a:pt x="52" y="89"/>
                          </a:lnTo>
                          <a:lnTo>
                            <a:pt x="178" y="29"/>
                          </a:lnTo>
                          <a:lnTo>
                            <a:pt x="235" y="49"/>
                          </a:lnTo>
                          <a:lnTo>
                            <a:pt x="205" y="0"/>
                          </a:lnTo>
                          <a:lnTo>
                            <a:pt x="56" y="0"/>
                          </a:lnTo>
                          <a:lnTo>
                            <a:pt x="117" y="14"/>
                          </a:lnTo>
                          <a:lnTo>
                            <a:pt x="0" y="6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9" name="Freeform 123"/>
                    <p:cNvSpPr>
                      <a:spLocks/>
                    </p:cNvSpPr>
                    <p:nvPr/>
                  </p:nvSpPr>
                  <p:spPr bwMode="auto">
                    <a:xfrm>
                      <a:off x="781" y="1296"/>
                      <a:ext cx="236" cy="94"/>
                    </a:xfrm>
                    <a:custGeom>
                      <a:avLst/>
                      <a:gdLst>
                        <a:gd name="T0" fmla="*/ 236 w 236"/>
                        <a:gd name="T1" fmla="*/ 19 h 94"/>
                        <a:gd name="T2" fmla="*/ 183 w 236"/>
                        <a:gd name="T3" fmla="*/ 0 h 94"/>
                        <a:gd name="T4" fmla="*/ 61 w 236"/>
                        <a:gd name="T5" fmla="*/ 59 h 94"/>
                        <a:gd name="T6" fmla="*/ 0 w 236"/>
                        <a:gd name="T7" fmla="*/ 39 h 94"/>
                        <a:gd name="T8" fmla="*/ 31 w 236"/>
                        <a:gd name="T9" fmla="*/ 94 h 94"/>
                        <a:gd name="T10" fmla="*/ 183 w 236"/>
                        <a:gd name="T11" fmla="*/ 94 h 94"/>
                        <a:gd name="T12" fmla="*/ 118 w 236"/>
                        <a:gd name="T13" fmla="*/ 74 h 94"/>
                        <a:gd name="T14" fmla="*/ 236 w 236"/>
                        <a:gd name="T15" fmla="*/ 19 h 9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94"/>
                        <a:gd name="T26" fmla="*/ 236 w 236"/>
                        <a:gd name="T27" fmla="*/ 94 h 94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94">
                          <a:moveTo>
                            <a:pt x="236" y="19"/>
                          </a:moveTo>
                          <a:lnTo>
                            <a:pt x="183" y="0"/>
                          </a:lnTo>
                          <a:lnTo>
                            <a:pt x="61" y="59"/>
                          </a:lnTo>
                          <a:lnTo>
                            <a:pt x="0" y="39"/>
                          </a:lnTo>
                          <a:lnTo>
                            <a:pt x="31" y="94"/>
                          </a:lnTo>
                          <a:lnTo>
                            <a:pt x="183" y="94"/>
                          </a:lnTo>
                          <a:lnTo>
                            <a:pt x="118" y="74"/>
                          </a:lnTo>
                          <a:lnTo>
                            <a:pt x="236" y="1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50" name="Freeform 124"/>
                    <p:cNvSpPr>
                      <a:spLocks/>
                    </p:cNvSpPr>
                    <p:nvPr/>
                  </p:nvSpPr>
                  <p:spPr bwMode="auto">
                    <a:xfrm>
                      <a:off x="781" y="1296"/>
                      <a:ext cx="236" cy="94"/>
                    </a:xfrm>
                    <a:custGeom>
                      <a:avLst/>
                      <a:gdLst>
                        <a:gd name="T0" fmla="*/ 236 w 236"/>
                        <a:gd name="T1" fmla="*/ 19 h 94"/>
                        <a:gd name="T2" fmla="*/ 183 w 236"/>
                        <a:gd name="T3" fmla="*/ 0 h 94"/>
                        <a:gd name="T4" fmla="*/ 61 w 236"/>
                        <a:gd name="T5" fmla="*/ 59 h 94"/>
                        <a:gd name="T6" fmla="*/ 0 w 236"/>
                        <a:gd name="T7" fmla="*/ 39 h 94"/>
                        <a:gd name="T8" fmla="*/ 31 w 236"/>
                        <a:gd name="T9" fmla="*/ 94 h 94"/>
                        <a:gd name="T10" fmla="*/ 183 w 236"/>
                        <a:gd name="T11" fmla="*/ 94 h 94"/>
                        <a:gd name="T12" fmla="*/ 118 w 236"/>
                        <a:gd name="T13" fmla="*/ 74 h 94"/>
                        <a:gd name="T14" fmla="*/ 236 w 236"/>
                        <a:gd name="T15" fmla="*/ 19 h 9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94"/>
                        <a:gd name="T26" fmla="*/ 236 w 236"/>
                        <a:gd name="T27" fmla="*/ 94 h 94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94">
                          <a:moveTo>
                            <a:pt x="236" y="19"/>
                          </a:moveTo>
                          <a:lnTo>
                            <a:pt x="183" y="0"/>
                          </a:lnTo>
                          <a:lnTo>
                            <a:pt x="61" y="59"/>
                          </a:lnTo>
                          <a:lnTo>
                            <a:pt x="0" y="39"/>
                          </a:lnTo>
                          <a:lnTo>
                            <a:pt x="31" y="94"/>
                          </a:lnTo>
                          <a:lnTo>
                            <a:pt x="183" y="94"/>
                          </a:lnTo>
                          <a:lnTo>
                            <a:pt x="118" y="74"/>
                          </a:lnTo>
                          <a:lnTo>
                            <a:pt x="236" y="1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51" name="Freeform 125"/>
                    <p:cNvSpPr>
                      <a:spLocks/>
                    </p:cNvSpPr>
                    <p:nvPr/>
                  </p:nvSpPr>
                  <p:spPr bwMode="auto">
                    <a:xfrm>
                      <a:off x="794" y="1187"/>
                      <a:ext cx="236" cy="89"/>
                    </a:xfrm>
                    <a:custGeom>
                      <a:avLst/>
                      <a:gdLst>
                        <a:gd name="T0" fmla="*/ 0 w 236"/>
                        <a:gd name="T1" fmla="*/ 19 h 89"/>
                        <a:gd name="T2" fmla="*/ 53 w 236"/>
                        <a:gd name="T3" fmla="*/ 0 h 89"/>
                        <a:gd name="T4" fmla="*/ 179 w 236"/>
                        <a:gd name="T5" fmla="*/ 54 h 89"/>
                        <a:gd name="T6" fmla="*/ 236 w 236"/>
                        <a:gd name="T7" fmla="*/ 39 h 89"/>
                        <a:gd name="T8" fmla="*/ 205 w 236"/>
                        <a:gd name="T9" fmla="*/ 89 h 89"/>
                        <a:gd name="T10" fmla="*/ 57 w 236"/>
                        <a:gd name="T11" fmla="*/ 89 h 89"/>
                        <a:gd name="T12" fmla="*/ 118 w 236"/>
                        <a:gd name="T13" fmla="*/ 74 h 89"/>
                        <a:gd name="T14" fmla="*/ 0 w 236"/>
                        <a:gd name="T15" fmla="*/ 1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0" y="19"/>
                          </a:moveTo>
                          <a:lnTo>
                            <a:pt x="53" y="0"/>
                          </a:lnTo>
                          <a:lnTo>
                            <a:pt x="179" y="54"/>
                          </a:lnTo>
                          <a:lnTo>
                            <a:pt x="236" y="39"/>
                          </a:lnTo>
                          <a:lnTo>
                            <a:pt x="205" y="89"/>
                          </a:lnTo>
                          <a:lnTo>
                            <a:pt x="57" y="89"/>
                          </a:lnTo>
                          <a:lnTo>
                            <a:pt x="118" y="74"/>
                          </a:lnTo>
                          <a:lnTo>
                            <a:pt x="0" y="1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52" name="Freeform 126"/>
                    <p:cNvSpPr>
                      <a:spLocks/>
                    </p:cNvSpPr>
                    <p:nvPr/>
                  </p:nvSpPr>
                  <p:spPr bwMode="auto">
                    <a:xfrm>
                      <a:off x="794" y="1187"/>
                      <a:ext cx="236" cy="89"/>
                    </a:xfrm>
                    <a:custGeom>
                      <a:avLst/>
                      <a:gdLst>
                        <a:gd name="T0" fmla="*/ 0 w 236"/>
                        <a:gd name="T1" fmla="*/ 19 h 89"/>
                        <a:gd name="T2" fmla="*/ 53 w 236"/>
                        <a:gd name="T3" fmla="*/ 0 h 89"/>
                        <a:gd name="T4" fmla="*/ 179 w 236"/>
                        <a:gd name="T5" fmla="*/ 54 h 89"/>
                        <a:gd name="T6" fmla="*/ 236 w 236"/>
                        <a:gd name="T7" fmla="*/ 39 h 89"/>
                        <a:gd name="T8" fmla="*/ 205 w 236"/>
                        <a:gd name="T9" fmla="*/ 89 h 89"/>
                        <a:gd name="T10" fmla="*/ 57 w 236"/>
                        <a:gd name="T11" fmla="*/ 89 h 89"/>
                        <a:gd name="T12" fmla="*/ 118 w 236"/>
                        <a:gd name="T13" fmla="*/ 74 h 89"/>
                        <a:gd name="T14" fmla="*/ 0 w 236"/>
                        <a:gd name="T15" fmla="*/ 1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0" y="19"/>
                          </a:moveTo>
                          <a:lnTo>
                            <a:pt x="53" y="0"/>
                          </a:lnTo>
                          <a:lnTo>
                            <a:pt x="179" y="54"/>
                          </a:lnTo>
                          <a:lnTo>
                            <a:pt x="236" y="39"/>
                          </a:lnTo>
                          <a:lnTo>
                            <a:pt x="205" y="89"/>
                          </a:lnTo>
                          <a:lnTo>
                            <a:pt x="57" y="89"/>
                          </a:lnTo>
                          <a:lnTo>
                            <a:pt x="118" y="74"/>
                          </a:lnTo>
                          <a:lnTo>
                            <a:pt x="0" y="1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53" name="Freeform 127"/>
                    <p:cNvSpPr>
                      <a:spLocks/>
                    </p:cNvSpPr>
                    <p:nvPr/>
                  </p:nvSpPr>
                  <p:spPr bwMode="auto">
                    <a:xfrm>
                      <a:off x="1030" y="1305"/>
                      <a:ext cx="235" cy="89"/>
                    </a:xfrm>
                    <a:custGeom>
                      <a:avLst/>
                      <a:gdLst>
                        <a:gd name="T0" fmla="*/ 235 w 235"/>
                        <a:gd name="T1" fmla="*/ 70 h 89"/>
                        <a:gd name="T2" fmla="*/ 183 w 235"/>
                        <a:gd name="T3" fmla="*/ 89 h 89"/>
                        <a:gd name="T4" fmla="*/ 61 w 235"/>
                        <a:gd name="T5" fmla="*/ 30 h 89"/>
                        <a:gd name="T6" fmla="*/ 0 w 235"/>
                        <a:gd name="T7" fmla="*/ 50 h 89"/>
                        <a:gd name="T8" fmla="*/ 30 w 235"/>
                        <a:gd name="T9" fmla="*/ 0 h 89"/>
                        <a:gd name="T10" fmla="*/ 183 w 235"/>
                        <a:gd name="T11" fmla="*/ 0 h 89"/>
                        <a:gd name="T12" fmla="*/ 118 w 235"/>
                        <a:gd name="T13" fmla="*/ 15 h 89"/>
                        <a:gd name="T14" fmla="*/ 235 w 235"/>
                        <a:gd name="T15" fmla="*/ 70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235" y="70"/>
                          </a:moveTo>
                          <a:lnTo>
                            <a:pt x="183" y="89"/>
                          </a:lnTo>
                          <a:lnTo>
                            <a:pt x="61" y="30"/>
                          </a:lnTo>
                          <a:lnTo>
                            <a:pt x="0" y="50"/>
                          </a:lnTo>
                          <a:lnTo>
                            <a:pt x="30" y="0"/>
                          </a:lnTo>
                          <a:lnTo>
                            <a:pt x="183" y="0"/>
                          </a:lnTo>
                          <a:lnTo>
                            <a:pt x="118" y="15"/>
                          </a:lnTo>
                          <a:lnTo>
                            <a:pt x="235" y="7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54" name="Freeform 128"/>
                    <p:cNvSpPr>
                      <a:spLocks/>
                    </p:cNvSpPr>
                    <p:nvPr/>
                  </p:nvSpPr>
                  <p:spPr bwMode="auto">
                    <a:xfrm>
                      <a:off x="1030" y="1305"/>
                      <a:ext cx="235" cy="89"/>
                    </a:xfrm>
                    <a:custGeom>
                      <a:avLst/>
                      <a:gdLst>
                        <a:gd name="T0" fmla="*/ 235 w 235"/>
                        <a:gd name="T1" fmla="*/ 70 h 89"/>
                        <a:gd name="T2" fmla="*/ 183 w 235"/>
                        <a:gd name="T3" fmla="*/ 89 h 89"/>
                        <a:gd name="T4" fmla="*/ 61 w 235"/>
                        <a:gd name="T5" fmla="*/ 30 h 89"/>
                        <a:gd name="T6" fmla="*/ 0 w 235"/>
                        <a:gd name="T7" fmla="*/ 50 h 89"/>
                        <a:gd name="T8" fmla="*/ 30 w 235"/>
                        <a:gd name="T9" fmla="*/ 0 h 89"/>
                        <a:gd name="T10" fmla="*/ 183 w 235"/>
                        <a:gd name="T11" fmla="*/ 0 h 89"/>
                        <a:gd name="T12" fmla="*/ 118 w 235"/>
                        <a:gd name="T13" fmla="*/ 15 h 89"/>
                        <a:gd name="T14" fmla="*/ 235 w 235"/>
                        <a:gd name="T15" fmla="*/ 70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235" y="70"/>
                          </a:moveTo>
                          <a:lnTo>
                            <a:pt x="183" y="89"/>
                          </a:lnTo>
                          <a:lnTo>
                            <a:pt x="61" y="30"/>
                          </a:lnTo>
                          <a:lnTo>
                            <a:pt x="0" y="50"/>
                          </a:lnTo>
                          <a:lnTo>
                            <a:pt x="30" y="0"/>
                          </a:lnTo>
                          <a:lnTo>
                            <a:pt x="183" y="0"/>
                          </a:lnTo>
                          <a:lnTo>
                            <a:pt x="118" y="15"/>
                          </a:lnTo>
                          <a:lnTo>
                            <a:pt x="235" y="7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</p:grpSp>
              <p:grpSp>
                <p:nvGrpSpPr>
                  <p:cNvPr id="38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785" y="1192"/>
                    <a:ext cx="494" cy="207"/>
                    <a:chOff x="785" y="1192"/>
                    <a:chExt cx="494" cy="207"/>
                  </a:xfrm>
                </p:grpSpPr>
                <p:sp>
                  <p:nvSpPr>
                    <p:cNvPr id="39" name="Freeform 130"/>
                    <p:cNvSpPr>
                      <a:spLocks/>
                    </p:cNvSpPr>
                    <p:nvPr/>
                  </p:nvSpPr>
                  <p:spPr bwMode="auto">
                    <a:xfrm>
                      <a:off x="1043" y="1197"/>
                      <a:ext cx="236" cy="89"/>
                    </a:xfrm>
                    <a:custGeom>
                      <a:avLst/>
                      <a:gdLst>
                        <a:gd name="T0" fmla="*/ 0 w 236"/>
                        <a:gd name="T1" fmla="*/ 69 h 89"/>
                        <a:gd name="T2" fmla="*/ 52 w 236"/>
                        <a:gd name="T3" fmla="*/ 89 h 89"/>
                        <a:gd name="T4" fmla="*/ 179 w 236"/>
                        <a:gd name="T5" fmla="*/ 29 h 89"/>
                        <a:gd name="T6" fmla="*/ 236 w 236"/>
                        <a:gd name="T7" fmla="*/ 49 h 89"/>
                        <a:gd name="T8" fmla="*/ 205 w 236"/>
                        <a:gd name="T9" fmla="*/ 0 h 89"/>
                        <a:gd name="T10" fmla="*/ 57 w 236"/>
                        <a:gd name="T11" fmla="*/ 0 h 89"/>
                        <a:gd name="T12" fmla="*/ 118 w 236"/>
                        <a:gd name="T13" fmla="*/ 14 h 89"/>
                        <a:gd name="T14" fmla="*/ 0 w 236"/>
                        <a:gd name="T15" fmla="*/ 6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0" y="69"/>
                          </a:moveTo>
                          <a:lnTo>
                            <a:pt x="52" y="89"/>
                          </a:lnTo>
                          <a:lnTo>
                            <a:pt x="179" y="29"/>
                          </a:lnTo>
                          <a:lnTo>
                            <a:pt x="236" y="49"/>
                          </a:lnTo>
                          <a:lnTo>
                            <a:pt x="205" y="0"/>
                          </a:lnTo>
                          <a:lnTo>
                            <a:pt x="57" y="0"/>
                          </a:lnTo>
                          <a:lnTo>
                            <a:pt x="118" y="14"/>
                          </a:lnTo>
                          <a:lnTo>
                            <a:pt x="0" y="69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0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1043" y="1197"/>
                      <a:ext cx="236" cy="89"/>
                    </a:xfrm>
                    <a:custGeom>
                      <a:avLst/>
                      <a:gdLst>
                        <a:gd name="T0" fmla="*/ 0 w 236"/>
                        <a:gd name="T1" fmla="*/ 69 h 89"/>
                        <a:gd name="T2" fmla="*/ 52 w 236"/>
                        <a:gd name="T3" fmla="*/ 89 h 89"/>
                        <a:gd name="T4" fmla="*/ 179 w 236"/>
                        <a:gd name="T5" fmla="*/ 29 h 89"/>
                        <a:gd name="T6" fmla="*/ 236 w 236"/>
                        <a:gd name="T7" fmla="*/ 49 h 89"/>
                        <a:gd name="T8" fmla="*/ 205 w 236"/>
                        <a:gd name="T9" fmla="*/ 0 h 89"/>
                        <a:gd name="T10" fmla="*/ 57 w 236"/>
                        <a:gd name="T11" fmla="*/ 0 h 89"/>
                        <a:gd name="T12" fmla="*/ 118 w 236"/>
                        <a:gd name="T13" fmla="*/ 14 h 89"/>
                        <a:gd name="T14" fmla="*/ 0 w 236"/>
                        <a:gd name="T15" fmla="*/ 6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0" y="69"/>
                          </a:moveTo>
                          <a:lnTo>
                            <a:pt x="52" y="89"/>
                          </a:lnTo>
                          <a:lnTo>
                            <a:pt x="179" y="29"/>
                          </a:lnTo>
                          <a:lnTo>
                            <a:pt x="236" y="49"/>
                          </a:lnTo>
                          <a:lnTo>
                            <a:pt x="205" y="0"/>
                          </a:lnTo>
                          <a:lnTo>
                            <a:pt x="57" y="0"/>
                          </a:lnTo>
                          <a:lnTo>
                            <a:pt x="118" y="14"/>
                          </a:lnTo>
                          <a:lnTo>
                            <a:pt x="0" y="69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1" name="Freeform 132"/>
                    <p:cNvSpPr>
                      <a:spLocks/>
                    </p:cNvSpPr>
                    <p:nvPr/>
                  </p:nvSpPr>
                  <p:spPr bwMode="auto">
                    <a:xfrm>
                      <a:off x="785" y="1300"/>
                      <a:ext cx="236" cy="94"/>
                    </a:xfrm>
                    <a:custGeom>
                      <a:avLst/>
                      <a:gdLst>
                        <a:gd name="T0" fmla="*/ 236 w 236"/>
                        <a:gd name="T1" fmla="*/ 20 h 94"/>
                        <a:gd name="T2" fmla="*/ 184 w 236"/>
                        <a:gd name="T3" fmla="*/ 0 h 94"/>
                        <a:gd name="T4" fmla="*/ 62 w 236"/>
                        <a:gd name="T5" fmla="*/ 60 h 94"/>
                        <a:gd name="T6" fmla="*/ 0 w 236"/>
                        <a:gd name="T7" fmla="*/ 40 h 94"/>
                        <a:gd name="T8" fmla="*/ 31 w 236"/>
                        <a:gd name="T9" fmla="*/ 94 h 94"/>
                        <a:gd name="T10" fmla="*/ 184 w 236"/>
                        <a:gd name="T11" fmla="*/ 94 h 94"/>
                        <a:gd name="T12" fmla="*/ 118 w 236"/>
                        <a:gd name="T13" fmla="*/ 75 h 94"/>
                        <a:gd name="T14" fmla="*/ 236 w 236"/>
                        <a:gd name="T15" fmla="*/ 20 h 9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94"/>
                        <a:gd name="T26" fmla="*/ 236 w 236"/>
                        <a:gd name="T27" fmla="*/ 94 h 94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94">
                          <a:moveTo>
                            <a:pt x="236" y="20"/>
                          </a:moveTo>
                          <a:lnTo>
                            <a:pt x="184" y="0"/>
                          </a:lnTo>
                          <a:lnTo>
                            <a:pt x="62" y="60"/>
                          </a:lnTo>
                          <a:lnTo>
                            <a:pt x="0" y="40"/>
                          </a:lnTo>
                          <a:lnTo>
                            <a:pt x="31" y="94"/>
                          </a:lnTo>
                          <a:lnTo>
                            <a:pt x="184" y="94"/>
                          </a:lnTo>
                          <a:lnTo>
                            <a:pt x="118" y="75"/>
                          </a:lnTo>
                          <a:lnTo>
                            <a:pt x="236" y="2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2" name="Freeform 133"/>
                    <p:cNvSpPr>
                      <a:spLocks/>
                    </p:cNvSpPr>
                    <p:nvPr/>
                  </p:nvSpPr>
                  <p:spPr bwMode="auto">
                    <a:xfrm>
                      <a:off x="785" y="1300"/>
                      <a:ext cx="236" cy="94"/>
                    </a:xfrm>
                    <a:custGeom>
                      <a:avLst/>
                      <a:gdLst>
                        <a:gd name="T0" fmla="*/ 236 w 236"/>
                        <a:gd name="T1" fmla="*/ 20 h 94"/>
                        <a:gd name="T2" fmla="*/ 184 w 236"/>
                        <a:gd name="T3" fmla="*/ 0 h 94"/>
                        <a:gd name="T4" fmla="*/ 62 w 236"/>
                        <a:gd name="T5" fmla="*/ 60 h 94"/>
                        <a:gd name="T6" fmla="*/ 0 w 236"/>
                        <a:gd name="T7" fmla="*/ 40 h 94"/>
                        <a:gd name="T8" fmla="*/ 31 w 236"/>
                        <a:gd name="T9" fmla="*/ 94 h 94"/>
                        <a:gd name="T10" fmla="*/ 184 w 236"/>
                        <a:gd name="T11" fmla="*/ 94 h 94"/>
                        <a:gd name="T12" fmla="*/ 118 w 236"/>
                        <a:gd name="T13" fmla="*/ 75 h 94"/>
                        <a:gd name="T14" fmla="*/ 236 w 236"/>
                        <a:gd name="T15" fmla="*/ 20 h 9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94"/>
                        <a:gd name="T26" fmla="*/ 236 w 236"/>
                        <a:gd name="T27" fmla="*/ 94 h 94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94">
                          <a:moveTo>
                            <a:pt x="236" y="20"/>
                          </a:moveTo>
                          <a:lnTo>
                            <a:pt x="184" y="0"/>
                          </a:lnTo>
                          <a:lnTo>
                            <a:pt x="62" y="60"/>
                          </a:lnTo>
                          <a:lnTo>
                            <a:pt x="0" y="40"/>
                          </a:lnTo>
                          <a:lnTo>
                            <a:pt x="31" y="94"/>
                          </a:lnTo>
                          <a:lnTo>
                            <a:pt x="184" y="94"/>
                          </a:lnTo>
                          <a:lnTo>
                            <a:pt x="118" y="75"/>
                          </a:lnTo>
                          <a:lnTo>
                            <a:pt x="236" y="2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3" name="Freeform 134"/>
                    <p:cNvSpPr>
                      <a:spLocks/>
                    </p:cNvSpPr>
                    <p:nvPr/>
                  </p:nvSpPr>
                  <p:spPr bwMode="auto">
                    <a:xfrm>
                      <a:off x="799" y="1192"/>
                      <a:ext cx="235" cy="89"/>
                    </a:xfrm>
                    <a:custGeom>
                      <a:avLst/>
                      <a:gdLst>
                        <a:gd name="T0" fmla="*/ 0 w 235"/>
                        <a:gd name="T1" fmla="*/ 19 h 89"/>
                        <a:gd name="T2" fmla="*/ 52 w 235"/>
                        <a:gd name="T3" fmla="*/ 0 h 89"/>
                        <a:gd name="T4" fmla="*/ 178 w 235"/>
                        <a:gd name="T5" fmla="*/ 54 h 89"/>
                        <a:gd name="T6" fmla="*/ 235 w 235"/>
                        <a:gd name="T7" fmla="*/ 39 h 89"/>
                        <a:gd name="T8" fmla="*/ 205 w 235"/>
                        <a:gd name="T9" fmla="*/ 89 h 89"/>
                        <a:gd name="T10" fmla="*/ 56 w 235"/>
                        <a:gd name="T11" fmla="*/ 89 h 89"/>
                        <a:gd name="T12" fmla="*/ 117 w 235"/>
                        <a:gd name="T13" fmla="*/ 74 h 89"/>
                        <a:gd name="T14" fmla="*/ 0 w 235"/>
                        <a:gd name="T15" fmla="*/ 1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0" y="19"/>
                          </a:moveTo>
                          <a:lnTo>
                            <a:pt x="52" y="0"/>
                          </a:lnTo>
                          <a:lnTo>
                            <a:pt x="178" y="54"/>
                          </a:lnTo>
                          <a:lnTo>
                            <a:pt x="235" y="39"/>
                          </a:lnTo>
                          <a:lnTo>
                            <a:pt x="205" y="89"/>
                          </a:lnTo>
                          <a:lnTo>
                            <a:pt x="56" y="89"/>
                          </a:lnTo>
                          <a:lnTo>
                            <a:pt x="117" y="74"/>
                          </a:lnTo>
                          <a:lnTo>
                            <a:pt x="0" y="19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4" name="Freeform 135"/>
                    <p:cNvSpPr>
                      <a:spLocks/>
                    </p:cNvSpPr>
                    <p:nvPr/>
                  </p:nvSpPr>
                  <p:spPr bwMode="auto">
                    <a:xfrm>
                      <a:off x="799" y="1192"/>
                      <a:ext cx="235" cy="89"/>
                    </a:xfrm>
                    <a:custGeom>
                      <a:avLst/>
                      <a:gdLst>
                        <a:gd name="T0" fmla="*/ 0 w 235"/>
                        <a:gd name="T1" fmla="*/ 19 h 89"/>
                        <a:gd name="T2" fmla="*/ 52 w 235"/>
                        <a:gd name="T3" fmla="*/ 0 h 89"/>
                        <a:gd name="T4" fmla="*/ 178 w 235"/>
                        <a:gd name="T5" fmla="*/ 54 h 89"/>
                        <a:gd name="T6" fmla="*/ 235 w 235"/>
                        <a:gd name="T7" fmla="*/ 39 h 89"/>
                        <a:gd name="T8" fmla="*/ 205 w 235"/>
                        <a:gd name="T9" fmla="*/ 89 h 89"/>
                        <a:gd name="T10" fmla="*/ 56 w 235"/>
                        <a:gd name="T11" fmla="*/ 89 h 89"/>
                        <a:gd name="T12" fmla="*/ 117 w 235"/>
                        <a:gd name="T13" fmla="*/ 74 h 89"/>
                        <a:gd name="T14" fmla="*/ 0 w 235"/>
                        <a:gd name="T15" fmla="*/ 1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0" y="19"/>
                          </a:moveTo>
                          <a:lnTo>
                            <a:pt x="52" y="0"/>
                          </a:lnTo>
                          <a:lnTo>
                            <a:pt x="178" y="54"/>
                          </a:lnTo>
                          <a:lnTo>
                            <a:pt x="235" y="39"/>
                          </a:lnTo>
                          <a:lnTo>
                            <a:pt x="205" y="89"/>
                          </a:lnTo>
                          <a:lnTo>
                            <a:pt x="56" y="89"/>
                          </a:lnTo>
                          <a:lnTo>
                            <a:pt x="117" y="74"/>
                          </a:lnTo>
                          <a:lnTo>
                            <a:pt x="0" y="19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5" name="Freeform 136"/>
                    <p:cNvSpPr>
                      <a:spLocks/>
                    </p:cNvSpPr>
                    <p:nvPr/>
                  </p:nvSpPr>
                  <p:spPr bwMode="auto">
                    <a:xfrm>
                      <a:off x="1034" y="1310"/>
                      <a:ext cx="236" cy="89"/>
                    </a:xfrm>
                    <a:custGeom>
                      <a:avLst/>
                      <a:gdLst>
                        <a:gd name="T0" fmla="*/ 236 w 236"/>
                        <a:gd name="T1" fmla="*/ 70 h 89"/>
                        <a:gd name="T2" fmla="*/ 183 w 236"/>
                        <a:gd name="T3" fmla="*/ 89 h 89"/>
                        <a:gd name="T4" fmla="*/ 61 w 236"/>
                        <a:gd name="T5" fmla="*/ 30 h 89"/>
                        <a:gd name="T6" fmla="*/ 0 w 236"/>
                        <a:gd name="T7" fmla="*/ 50 h 89"/>
                        <a:gd name="T8" fmla="*/ 31 w 236"/>
                        <a:gd name="T9" fmla="*/ 0 h 89"/>
                        <a:gd name="T10" fmla="*/ 183 w 236"/>
                        <a:gd name="T11" fmla="*/ 0 h 89"/>
                        <a:gd name="T12" fmla="*/ 118 w 236"/>
                        <a:gd name="T13" fmla="*/ 15 h 89"/>
                        <a:gd name="T14" fmla="*/ 236 w 236"/>
                        <a:gd name="T15" fmla="*/ 70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236" y="70"/>
                          </a:moveTo>
                          <a:lnTo>
                            <a:pt x="183" y="89"/>
                          </a:lnTo>
                          <a:lnTo>
                            <a:pt x="61" y="30"/>
                          </a:lnTo>
                          <a:lnTo>
                            <a:pt x="0" y="50"/>
                          </a:lnTo>
                          <a:lnTo>
                            <a:pt x="31" y="0"/>
                          </a:lnTo>
                          <a:lnTo>
                            <a:pt x="183" y="0"/>
                          </a:lnTo>
                          <a:lnTo>
                            <a:pt x="118" y="15"/>
                          </a:lnTo>
                          <a:lnTo>
                            <a:pt x="236" y="7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6" name="Freeform 137"/>
                    <p:cNvSpPr>
                      <a:spLocks/>
                    </p:cNvSpPr>
                    <p:nvPr/>
                  </p:nvSpPr>
                  <p:spPr bwMode="auto">
                    <a:xfrm>
                      <a:off x="1034" y="1310"/>
                      <a:ext cx="236" cy="89"/>
                    </a:xfrm>
                    <a:custGeom>
                      <a:avLst/>
                      <a:gdLst>
                        <a:gd name="T0" fmla="*/ 236 w 236"/>
                        <a:gd name="T1" fmla="*/ 70 h 89"/>
                        <a:gd name="T2" fmla="*/ 183 w 236"/>
                        <a:gd name="T3" fmla="*/ 89 h 89"/>
                        <a:gd name="T4" fmla="*/ 61 w 236"/>
                        <a:gd name="T5" fmla="*/ 30 h 89"/>
                        <a:gd name="T6" fmla="*/ 0 w 236"/>
                        <a:gd name="T7" fmla="*/ 50 h 89"/>
                        <a:gd name="T8" fmla="*/ 31 w 236"/>
                        <a:gd name="T9" fmla="*/ 0 h 89"/>
                        <a:gd name="T10" fmla="*/ 183 w 236"/>
                        <a:gd name="T11" fmla="*/ 0 h 89"/>
                        <a:gd name="T12" fmla="*/ 118 w 236"/>
                        <a:gd name="T13" fmla="*/ 15 h 89"/>
                        <a:gd name="T14" fmla="*/ 236 w 236"/>
                        <a:gd name="T15" fmla="*/ 70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236" y="70"/>
                          </a:moveTo>
                          <a:lnTo>
                            <a:pt x="183" y="89"/>
                          </a:lnTo>
                          <a:lnTo>
                            <a:pt x="61" y="30"/>
                          </a:lnTo>
                          <a:lnTo>
                            <a:pt x="0" y="50"/>
                          </a:lnTo>
                          <a:lnTo>
                            <a:pt x="31" y="0"/>
                          </a:lnTo>
                          <a:lnTo>
                            <a:pt x="183" y="0"/>
                          </a:lnTo>
                          <a:lnTo>
                            <a:pt x="118" y="15"/>
                          </a:lnTo>
                          <a:lnTo>
                            <a:pt x="236" y="7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</p:grpSp>
            </p:grpSp>
            <p:sp>
              <p:nvSpPr>
                <p:cNvPr id="35" name="Line 138"/>
                <p:cNvSpPr>
                  <a:spLocks noChangeShapeType="1"/>
                </p:cNvSpPr>
                <p:nvPr/>
              </p:nvSpPr>
              <p:spPr bwMode="auto">
                <a:xfrm>
                  <a:off x="672" y="1291"/>
                  <a:ext cx="1" cy="197"/>
                </a:xfrm>
                <a:prstGeom prst="line">
                  <a:avLst/>
                </a:prstGeom>
                <a:noFill/>
                <a:ln w="6350">
                  <a:solidFill>
                    <a:srgbClr val="AAE6FF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Line 139"/>
                <p:cNvSpPr>
                  <a:spLocks noChangeShapeType="1"/>
                </p:cNvSpPr>
                <p:nvPr/>
              </p:nvSpPr>
              <p:spPr bwMode="auto">
                <a:xfrm>
                  <a:off x="1388" y="1291"/>
                  <a:ext cx="1" cy="197"/>
                </a:xfrm>
                <a:prstGeom prst="line">
                  <a:avLst/>
                </a:prstGeom>
                <a:noFill/>
                <a:ln w="6350">
                  <a:solidFill>
                    <a:srgbClr val="AAE6FF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1" name="Freeform 10"/>
              <p:cNvSpPr/>
              <p:nvPr/>
            </p:nvSpPr>
            <p:spPr bwMode="auto">
              <a:xfrm rot="20710917" flipV="1">
                <a:off x="2964491" y="4409248"/>
                <a:ext cx="3559570" cy="501042"/>
              </a:xfrm>
              <a:custGeom>
                <a:avLst/>
                <a:gdLst>
                  <a:gd name="connsiteX0" fmla="*/ 0 w 1993900"/>
                  <a:gd name="connsiteY0" fmla="*/ 97367 h 529167"/>
                  <a:gd name="connsiteX1" fmla="*/ 1143000 w 1993900"/>
                  <a:gd name="connsiteY1" fmla="*/ 71967 h 529167"/>
                  <a:gd name="connsiteX2" fmla="*/ 1993900 w 1993900"/>
                  <a:gd name="connsiteY2" fmla="*/ 529167 h 529167"/>
                  <a:gd name="connsiteX3" fmla="*/ 1993900 w 1993900"/>
                  <a:gd name="connsiteY3" fmla="*/ 529167 h 5291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3900" h="529167">
                    <a:moveTo>
                      <a:pt x="0" y="97367"/>
                    </a:moveTo>
                    <a:cubicBezTo>
                      <a:pt x="405341" y="48683"/>
                      <a:pt x="810683" y="0"/>
                      <a:pt x="1143000" y="71967"/>
                    </a:cubicBezTo>
                    <a:cubicBezTo>
                      <a:pt x="1475317" y="143934"/>
                      <a:pt x="1993900" y="529167"/>
                      <a:pt x="1993900" y="529167"/>
                    </a:cubicBezTo>
                    <a:lnTo>
                      <a:pt x="1993900" y="529167"/>
                    </a:lnTo>
                  </a:path>
                </a:pathLst>
              </a:cu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med" len="lg"/>
                <a:tailEnd type="triangle" w="med" len="lg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1219200" y="5029200"/>
              <a:ext cx="109667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DS Client</a:t>
              </a:r>
            </a:p>
            <a:p>
              <a:r>
                <a:rPr lang="en-US" sz="1600" b="1" dirty="0" smtClean="0"/>
                <a:t>IPv4 ISP</a:t>
              </a:r>
              <a:endParaRPr lang="en-US" sz="16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15200" y="3733800"/>
              <a:ext cx="640620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IPv6</a:t>
              </a:r>
            </a:p>
            <a:p>
              <a:r>
                <a:rPr lang="en-US" sz="1600" b="1" dirty="0" smtClean="0"/>
                <a:t>Host</a:t>
              </a:r>
              <a:endParaRPr lang="en-US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IPv6 Transition Mechanisms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Translation</a:t>
            </a:r>
          </a:p>
          <a:p>
            <a:pPr lvl="1">
              <a:buFont typeface="Arial"/>
              <a:buChar char="•"/>
            </a:pPr>
            <a:r>
              <a:rPr lang="en-AU" dirty="0" smtClean="0"/>
              <a:t>Addresses are translated between IPv4 network and IPv6 network (CGN, IVI)</a:t>
            </a:r>
          </a:p>
          <a:p>
            <a:pPr lvl="1">
              <a:buFont typeface="Arial"/>
              <a:buChar char="•"/>
            </a:pPr>
            <a:r>
              <a:rPr lang="en-AU" dirty="0" smtClean="0"/>
              <a:t>Necessary to internetwork between IPv4 and IPv6</a:t>
            </a:r>
          </a:p>
          <a:p>
            <a:pPr lvl="2"/>
            <a:endParaRPr lang="en-AU" dirty="0" smtClean="0"/>
          </a:p>
          <a:p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981200" y="4495800"/>
            <a:ext cx="6468035" cy="1905000"/>
            <a:chOff x="1981200" y="4495800"/>
            <a:chExt cx="6468035" cy="1905000"/>
          </a:xfrm>
        </p:grpSpPr>
        <p:sp>
          <p:nvSpPr>
            <p:cNvPr id="24" name="TextBox 23"/>
            <p:cNvSpPr txBox="1"/>
            <p:nvPr/>
          </p:nvSpPr>
          <p:spPr>
            <a:xfrm>
              <a:off x="1981200" y="6096000"/>
              <a:ext cx="1371600" cy="304800"/>
            </a:xfrm>
            <a:prstGeom prst="rect">
              <a:avLst/>
            </a:prstGeom>
            <a:solidFill>
              <a:srgbClr val="9ED3D7"/>
            </a:solidFill>
          </p:spPr>
          <p:txBody>
            <a:bodyPr wrap="square" rtlCol="0" anchor="ctr" anchorCtr="0">
              <a:noAutofit/>
            </a:bodyPr>
            <a:lstStyle/>
            <a:p>
              <a:r>
                <a:rPr lang="en-US" sz="1600" dirty="0" smtClean="0"/>
                <a:t>IPv4 packet</a:t>
              </a:r>
              <a:endParaRPr lang="en-US" sz="16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15200" y="4495800"/>
              <a:ext cx="1134035" cy="304801"/>
            </a:xfrm>
            <a:prstGeom prst="rect">
              <a:avLst/>
            </a:prstGeom>
            <a:solidFill>
              <a:srgbClr val="80FF00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r>
                <a:rPr lang="en-US" sz="1400" dirty="0" smtClean="0"/>
                <a:t>IPv6 packet</a:t>
              </a:r>
              <a:endParaRPr lang="en-US" sz="14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447800" y="3733800"/>
            <a:ext cx="6508020" cy="2398512"/>
            <a:chOff x="1447800" y="3733800"/>
            <a:chExt cx="6508020" cy="2398512"/>
          </a:xfrm>
        </p:grpSpPr>
        <p:grpSp>
          <p:nvGrpSpPr>
            <p:cNvPr id="7" name="Group 54"/>
            <p:cNvGrpSpPr/>
            <p:nvPr/>
          </p:nvGrpSpPr>
          <p:grpSpPr>
            <a:xfrm>
              <a:off x="2286000" y="3810000"/>
              <a:ext cx="4912710" cy="2322312"/>
              <a:chOff x="2209800" y="3429002"/>
              <a:chExt cx="4912710" cy="2322312"/>
            </a:xfrm>
          </p:grpSpPr>
          <p:sp>
            <p:nvSpPr>
              <p:cNvPr id="6" name="Oval 36"/>
              <p:cNvSpPr>
                <a:spLocks noChangeArrowheads="1"/>
              </p:cNvSpPr>
              <p:nvPr/>
            </p:nvSpPr>
            <p:spPr bwMode="auto">
              <a:xfrm>
                <a:off x="4714766" y="4226035"/>
                <a:ext cx="2164565" cy="899036"/>
              </a:xfrm>
              <a:prstGeom prst="ellipse">
                <a:avLst/>
              </a:prstGeom>
              <a:solidFill>
                <a:srgbClr val="C9D6ED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grpSp>
            <p:nvGrpSpPr>
              <p:cNvPr id="12" name="Group 25"/>
              <p:cNvGrpSpPr>
                <a:grpSpLocks/>
              </p:cNvGrpSpPr>
              <p:nvPr/>
            </p:nvGrpSpPr>
            <p:grpSpPr bwMode="auto">
              <a:xfrm>
                <a:off x="2608317" y="3429002"/>
                <a:ext cx="4195107" cy="2322312"/>
                <a:chOff x="973" y="1072"/>
                <a:chExt cx="3537" cy="1958"/>
              </a:xfrm>
            </p:grpSpPr>
            <p:sp>
              <p:nvSpPr>
                <p:cNvPr id="15" name="Oval 34"/>
                <p:cNvSpPr>
                  <a:spLocks noChangeArrowheads="1"/>
                </p:cNvSpPr>
                <p:nvPr/>
              </p:nvSpPr>
              <p:spPr bwMode="auto">
                <a:xfrm>
                  <a:off x="973" y="1792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16" name="Oval 27"/>
                <p:cNvSpPr>
                  <a:spLocks noChangeArrowheads="1"/>
                </p:cNvSpPr>
                <p:nvPr/>
              </p:nvSpPr>
              <p:spPr bwMode="auto">
                <a:xfrm>
                  <a:off x="2573" y="2032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17" name="Oval 31"/>
                <p:cNvSpPr>
                  <a:spLocks noChangeArrowheads="1"/>
                </p:cNvSpPr>
                <p:nvPr/>
              </p:nvSpPr>
              <p:spPr bwMode="auto">
                <a:xfrm>
                  <a:off x="1085" y="1272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18" name="Oval 33"/>
                <p:cNvSpPr>
                  <a:spLocks noChangeArrowheads="1"/>
                </p:cNvSpPr>
                <p:nvPr/>
              </p:nvSpPr>
              <p:spPr bwMode="auto">
                <a:xfrm>
                  <a:off x="1408" y="2228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19" name="Oval 35"/>
                <p:cNvSpPr>
                  <a:spLocks noChangeArrowheads="1"/>
                </p:cNvSpPr>
                <p:nvPr/>
              </p:nvSpPr>
              <p:spPr bwMode="auto">
                <a:xfrm>
                  <a:off x="2293" y="1384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20" name="Oval 37"/>
                <p:cNvSpPr>
                  <a:spLocks noChangeArrowheads="1"/>
                </p:cNvSpPr>
                <p:nvPr/>
              </p:nvSpPr>
              <p:spPr bwMode="auto">
                <a:xfrm>
                  <a:off x="2685" y="1304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21" name="Oval 40"/>
                <p:cNvSpPr>
                  <a:spLocks noChangeArrowheads="1"/>
                </p:cNvSpPr>
                <p:nvPr/>
              </p:nvSpPr>
              <p:spPr bwMode="auto">
                <a:xfrm>
                  <a:off x="2141" y="2272"/>
                  <a:ext cx="1825" cy="758"/>
                </a:xfrm>
                <a:prstGeom prst="ellipse">
                  <a:avLst/>
                </a:prstGeom>
                <a:solidFill>
                  <a:srgbClr val="C9D6ED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22" name="Oval 41"/>
                <p:cNvSpPr>
                  <a:spLocks noChangeArrowheads="1"/>
                </p:cNvSpPr>
                <p:nvPr/>
              </p:nvSpPr>
              <p:spPr bwMode="auto">
                <a:xfrm>
                  <a:off x="1861" y="1072"/>
                  <a:ext cx="1825" cy="758"/>
                </a:xfrm>
                <a:prstGeom prst="ellipse">
                  <a:avLst/>
                </a:prstGeom>
                <a:solidFill>
                  <a:srgbClr val="80FF00"/>
                </a:solidFill>
                <a:ln w="381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23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557" y="1360"/>
                  <a:ext cx="569" cy="31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800" dirty="0" smtClean="0">
                      <a:solidFill>
                        <a:srgbClr val="008080"/>
                      </a:solidFill>
                      <a:cs typeface="ＭＳ Ｐゴシック" charset="-128"/>
                    </a:rPr>
                    <a:t>IPv6</a:t>
                  </a:r>
                  <a:endParaRPr lang="en-US" sz="1800" dirty="0">
                    <a:solidFill>
                      <a:srgbClr val="008080"/>
                    </a:solidFill>
                    <a:cs typeface="ＭＳ Ｐゴシック" charset="-128"/>
                  </a:endParaRPr>
                </a:p>
              </p:txBody>
            </p:sp>
          </p:grpSp>
          <p:sp>
            <p:nvSpPr>
              <p:cNvPr id="8" name="Text Box 39"/>
              <p:cNvSpPr txBox="1">
                <a:spLocks noChangeArrowheads="1"/>
              </p:cNvSpPr>
              <p:nvPr/>
            </p:nvSpPr>
            <p:spPr bwMode="auto">
              <a:xfrm>
                <a:off x="4114800" y="5105400"/>
                <a:ext cx="67477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dirty="0" smtClean="0">
                    <a:solidFill>
                      <a:srgbClr val="008080"/>
                    </a:solidFill>
                    <a:cs typeface="ＭＳ Ｐゴシック" charset="-128"/>
                  </a:rPr>
                  <a:t>IPv4</a:t>
                </a:r>
                <a:endParaRPr lang="en-US" sz="1800" dirty="0">
                  <a:solidFill>
                    <a:srgbClr val="008080"/>
                  </a:solidFill>
                  <a:cs typeface="ＭＳ Ｐゴシック" charset="-128"/>
                </a:endParaRPr>
              </a:p>
            </p:txBody>
          </p:sp>
          <p:pic>
            <p:nvPicPr>
              <p:cNvPr id="9" name="Picture 184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6553200" y="3505200"/>
                <a:ext cx="569310" cy="7780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50" descr="j0285750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209800" y="4953000"/>
                <a:ext cx="1019383" cy="62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3" name="Group 114"/>
              <p:cNvGrpSpPr>
                <a:grpSpLocks/>
              </p:cNvGrpSpPr>
              <p:nvPr/>
            </p:nvGrpSpPr>
            <p:grpSpPr bwMode="auto">
              <a:xfrm>
                <a:off x="4876800" y="4419600"/>
                <a:ext cx="686099" cy="514351"/>
                <a:chOff x="672" y="1154"/>
                <a:chExt cx="718" cy="476"/>
              </a:xfrm>
            </p:grpSpPr>
            <p:sp>
              <p:nvSpPr>
                <p:cNvPr id="30" name="Oval 115"/>
                <p:cNvSpPr>
                  <a:spLocks noChangeArrowheads="1"/>
                </p:cNvSpPr>
                <p:nvPr/>
              </p:nvSpPr>
              <p:spPr bwMode="auto">
                <a:xfrm>
                  <a:off x="674" y="1352"/>
                  <a:ext cx="716" cy="278"/>
                </a:xfrm>
                <a:prstGeom prst="ellipse">
                  <a:avLst/>
                </a:prstGeom>
                <a:solidFill>
                  <a:srgbClr val="0078AA"/>
                </a:solidFill>
                <a:ln w="6350">
                  <a:solidFill>
                    <a:srgbClr val="AAE6FF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31" name="Rectangle 116"/>
                <p:cNvSpPr>
                  <a:spLocks noChangeArrowheads="1"/>
                </p:cNvSpPr>
                <p:nvPr/>
              </p:nvSpPr>
              <p:spPr bwMode="auto">
                <a:xfrm>
                  <a:off x="672" y="1296"/>
                  <a:ext cx="716" cy="197"/>
                </a:xfrm>
                <a:prstGeom prst="rect">
                  <a:avLst/>
                </a:prstGeom>
                <a:solidFill>
                  <a:srgbClr val="0078A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32" name="Rectangle 117"/>
                <p:cNvSpPr>
                  <a:spLocks noChangeArrowheads="1"/>
                </p:cNvSpPr>
                <p:nvPr/>
              </p:nvSpPr>
              <p:spPr bwMode="auto">
                <a:xfrm>
                  <a:off x="672" y="1296"/>
                  <a:ext cx="716" cy="197"/>
                </a:xfrm>
                <a:prstGeom prst="rect">
                  <a:avLst/>
                </a:prstGeom>
                <a:solidFill>
                  <a:srgbClr val="0078AA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sp>
              <p:nvSpPr>
                <p:cNvPr id="33" name="Oval 118"/>
                <p:cNvSpPr>
                  <a:spLocks noChangeArrowheads="1"/>
                </p:cNvSpPr>
                <p:nvPr/>
              </p:nvSpPr>
              <p:spPr bwMode="auto">
                <a:xfrm>
                  <a:off x="674" y="1154"/>
                  <a:ext cx="716" cy="278"/>
                </a:xfrm>
                <a:prstGeom prst="ellipse">
                  <a:avLst/>
                </a:prstGeom>
                <a:solidFill>
                  <a:srgbClr val="00B4FF"/>
                </a:solidFill>
                <a:ln w="6350">
                  <a:solidFill>
                    <a:srgbClr val="AAE6FF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cs typeface="ＭＳ Ｐゴシック" charset="-128"/>
                  </a:endParaRPr>
                </a:p>
              </p:txBody>
            </p:sp>
            <p:grpSp>
              <p:nvGrpSpPr>
                <p:cNvPr id="14" name="Group 119"/>
                <p:cNvGrpSpPr>
                  <a:grpSpLocks/>
                </p:cNvGrpSpPr>
                <p:nvPr/>
              </p:nvGrpSpPr>
              <p:grpSpPr bwMode="auto">
                <a:xfrm>
                  <a:off x="781" y="1187"/>
                  <a:ext cx="498" cy="212"/>
                  <a:chOff x="781" y="1187"/>
                  <a:chExt cx="498" cy="212"/>
                </a:xfrm>
              </p:grpSpPr>
              <p:grpSp>
                <p:nvGrpSpPr>
                  <p:cNvPr id="26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781" y="1187"/>
                    <a:ext cx="493" cy="207"/>
                    <a:chOff x="781" y="1187"/>
                    <a:chExt cx="493" cy="207"/>
                  </a:xfrm>
                </p:grpSpPr>
                <p:sp>
                  <p:nvSpPr>
                    <p:cNvPr id="47" name="Freeform 121"/>
                    <p:cNvSpPr>
                      <a:spLocks/>
                    </p:cNvSpPr>
                    <p:nvPr/>
                  </p:nvSpPr>
                  <p:spPr bwMode="auto">
                    <a:xfrm>
                      <a:off x="1039" y="1192"/>
                      <a:ext cx="235" cy="89"/>
                    </a:xfrm>
                    <a:custGeom>
                      <a:avLst/>
                      <a:gdLst>
                        <a:gd name="T0" fmla="*/ 0 w 235"/>
                        <a:gd name="T1" fmla="*/ 69 h 89"/>
                        <a:gd name="T2" fmla="*/ 52 w 235"/>
                        <a:gd name="T3" fmla="*/ 89 h 89"/>
                        <a:gd name="T4" fmla="*/ 178 w 235"/>
                        <a:gd name="T5" fmla="*/ 29 h 89"/>
                        <a:gd name="T6" fmla="*/ 235 w 235"/>
                        <a:gd name="T7" fmla="*/ 49 h 89"/>
                        <a:gd name="T8" fmla="*/ 205 w 235"/>
                        <a:gd name="T9" fmla="*/ 0 h 89"/>
                        <a:gd name="T10" fmla="*/ 56 w 235"/>
                        <a:gd name="T11" fmla="*/ 0 h 89"/>
                        <a:gd name="T12" fmla="*/ 117 w 235"/>
                        <a:gd name="T13" fmla="*/ 14 h 89"/>
                        <a:gd name="T14" fmla="*/ 0 w 235"/>
                        <a:gd name="T15" fmla="*/ 6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0" y="69"/>
                          </a:moveTo>
                          <a:lnTo>
                            <a:pt x="52" y="89"/>
                          </a:lnTo>
                          <a:lnTo>
                            <a:pt x="178" y="29"/>
                          </a:lnTo>
                          <a:lnTo>
                            <a:pt x="235" y="49"/>
                          </a:lnTo>
                          <a:lnTo>
                            <a:pt x="205" y="0"/>
                          </a:lnTo>
                          <a:lnTo>
                            <a:pt x="56" y="0"/>
                          </a:lnTo>
                          <a:lnTo>
                            <a:pt x="117" y="14"/>
                          </a:lnTo>
                          <a:lnTo>
                            <a:pt x="0" y="6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8" name="Freeform 122"/>
                    <p:cNvSpPr>
                      <a:spLocks/>
                    </p:cNvSpPr>
                    <p:nvPr/>
                  </p:nvSpPr>
                  <p:spPr bwMode="auto">
                    <a:xfrm>
                      <a:off x="1039" y="1192"/>
                      <a:ext cx="235" cy="89"/>
                    </a:xfrm>
                    <a:custGeom>
                      <a:avLst/>
                      <a:gdLst>
                        <a:gd name="T0" fmla="*/ 0 w 235"/>
                        <a:gd name="T1" fmla="*/ 69 h 89"/>
                        <a:gd name="T2" fmla="*/ 52 w 235"/>
                        <a:gd name="T3" fmla="*/ 89 h 89"/>
                        <a:gd name="T4" fmla="*/ 178 w 235"/>
                        <a:gd name="T5" fmla="*/ 29 h 89"/>
                        <a:gd name="T6" fmla="*/ 235 w 235"/>
                        <a:gd name="T7" fmla="*/ 49 h 89"/>
                        <a:gd name="T8" fmla="*/ 205 w 235"/>
                        <a:gd name="T9" fmla="*/ 0 h 89"/>
                        <a:gd name="T10" fmla="*/ 56 w 235"/>
                        <a:gd name="T11" fmla="*/ 0 h 89"/>
                        <a:gd name="T12" fmla="*/ 117 w 235"/>
                        <a:gd name="T13" fmla="*/ 14 h 89"/>
                        <a:gd name="T14" fmla="*/ 0 w 235"/>
                        <a:gd name="T15" fmla="*/ 6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0" y="69"/>
                          </a:moveTo>
                          <a:lnTo>
                            <a:pt x="52" y="89"/>
                          </a:lnTo>
                          <a:lnTo>
                            <a:pt x="178" y="29"/>
                          </a:lnTo>
                          <a:lnTo>
                            <a:pt x="235" y="49"/>
                          </a:lnTo>
                          <a:lnTo>
                            <a:pt x="205" y="0"/>
                          </a:lnTo>
                          <a:lnTo>
                            <a:pt x="56" y="0"/>
                          </a:lnTo>
                          <a:lnTo>
                            <a:pt x="117" y="14"/>
                          </a:lnTo>
                          <a:lnTo>
                            <a:pt x="0" y="6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9" name="Freeform 123"/>
                    <p:cNvSpPr>
                      <a:spLocks/>
                    </p:cNvSpPr>
                    <p:nvPr/>
                  </p:nvSpPr>
                  <p:spPr bwMode="auto">
                    <a:xfrm>
                      <a:off x="781" y="1296"/>
                      <a:ext cx="236" cy="94"/>
                    </a:xfrm>
                    <a:custGeom>
                      <a:avLst/>
                      <a:gdLst>
                        <a:gd name="T0" fmla="*/ 236 w 236"/>
                        <a:gd name="T1" fmla="*/ 19 h 94"/>
                        <a:gd name="T2" fmla="*/ 183 w 236"/>
                        <a:gd name="T3" fmla="*/ 0 h 94"/>
                        <a:gd name="T4" fmla="*/ 61 w 236"/>
                        <a:gd name="T5" fmla="*/ 59 h 94"/>
                        <a:gd name="T6" fmla="*/ 0 w 236"/>
                        <a:gd name="T7" fmla="*/ 39 h 94"/>
                        <a:gd name="T8" fmla="*/ 31 w 236"/>
                        <a:gd name="T9" fmla="*/ 94 h 94"/>
                        <a:gd name="T10" fmla="*/ 183 w 236"/>
                        <a:gd name="T11" fmla="*/ 94 h 94"/>
                        <a:gd name="T12" fmla="*/ 118 w 236"/>
                        <a:gd name="T13" fmla="*/ 74 h 94"/>
                        <a:gd name="T14" fmla="*/ 236 w 236"/>
                        <a:gd name="T15" fmla="*/ 19 h 9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94"/>
                        <a:gd name="T26" fmla="*/ 236 w 236"/>
                        <a:gd name="T27" fmla="*/ 94 h 94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94">
                          <a:moveTo>
                            <a:pt x="236" y="19"/>
                          </a:moveTo>
                          <a:lnTo>
                            <a:pt x="183" y="0"/>
                          </a:lnTo>
                          <a:lnTo>
                            <a:pt x="61" y="59"/>
                          </a:lnTo>
                          <a:lnTo>
                            <a:pt x="0" y="39"/>
                          </a:lnTo>
                          <a:lnTo>
                            <a:pt x="31" y="94"/>
                          </a:lnTo>
                          <a:lnTo>
                            <a:pt x="183" y="94"/>
                          </a:lnTo>
                          <a:lnTo>
                            <a:pt x="118" y="74"/>
                          </a:lnTo>
                          <a:lnTo>
                            <a:pt x="236" y="1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50" name="Freeform 124"/>
                    <p:cNvSpPr>
                      <a:spLocks/>
                    </p:cNvSpPr>
                    <p:nvPr/>
                  </p:nvSpPr>
                  <p:spPr bwMode="auto">
                    <a:xfrm>
                      <a:off x="781" y="1296"/>
                      <a:ext cx="236" cy="94"/>
                    </a:xfrm>
                    <a:custGeom>
                      <a:avLst/>
                      <a:gdLst>
                        <a:gd name="T0" fmla="*/ 236 w 236"/>
                        <a:gd name="T1" fmla="*/ 19 h 94"/>
                        <a:gd name="T2" fmla="*/ 183 w 236"/>
                        <a:gd name="T3" fmla="*/ 0 h 94"/>
                        <a:gd name="T4" fmla="*/ 61 w 236"/>
                        <a:gd name="T5" fmla="*/ 59 h 94"/>
                        <a:gd name="T6" fmla="*/ 0 w 236"/>
                        <a:gd name="T7" fmla="*/ 39 h 94"/>
                        <a:gd name="T8" fmla="*/ 31 w 236"/>
                        <a:gd name="T9" fmla="*/ 94 h 94"/>
                        <a:gd name="T10" fmla="*/ 183 w 236"/>
                        <a:gd name="T11" fmla="*/ 94 h 94"/>
                        <a:gd name="T12" fmla="*/ 118 w 236"/>
                        <a:gd name="T13" fmla="*/ 74 h 94"/>
                        <a:gd name="T14" fmla="*/ 236 w 236"/>
                        <a:gd name="T15" fmla="*/ 19 h 9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94"/>
                        <a:gd name="T26" fmla="*/ 236 w 236"/>
                        <a:gd name="T27" fmla="*/ 94 h 94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94">
                          <a:moveTo>
                            <a:pt x="236" y="19"/>
                          </a:moveTo>
                          <a:lnTo>
                            <a:pt x="183" y="0"/>
                          </a:lnTo>
                          <a:lnTo>
                            <a:pt x="61" y="59"/>
                          </a:lnTo>
                          <a:lnTo>
                            <a:pt x="0" y="39"/>
                          </a:lnTo>
                          <a:lnTo>
                            <a:pt x="31" y="94"/>
                          </a:lnTo>
                          <a:lnTo>
                            <a:pt x="183" y="94"/>
                          </a:lnTo>
                          <a:lnTo>
                            <a:pt x="118" y="74"/>
                          </a:lnTo>
                          <a:lnTo>
                            <a:pt x="236" y="1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51" name="Freeform 125"/>
                    <p:cNvSpPr>
                      <a:spLocks/>
                    </p:cNvSpPr>
                    <p:nvPr/>
                  </p:nvSpPr>
                  <p:spPr bwMode="auto">
                    <a:xfrm>
                      <a:off x="794" y="1187"/>
                      <a:ext cx="236" cy="89"/>
                    </a:xfrm>
                    <a:custGeom>
                      <a:avLst/>
                      <a:gdLst>
                        <a:gd name="T0" fmla="*/ 0 w 236"/>
                        <a:gd name="T1" fmla="*/ 19 h 89"/>
                        <a:gd name="T2" fmla="*/ 53 w 236"/>
                        <a:gd name="T3" fmla="*/ 0 h 89"/>
                        <a:gd name="T4" fmla="*/ 179 w 236"/>
                        <a:gd name="T5" fmla="*/ 54 h 89"/>
                        <a:gd name="T6" fmla="*/ 236 w 236"/>
                        <a:gd name="T7" fmla="*/ 39 h 89"/>
                        <a:gd name="T8" fmla="*/ 205 w 236"/>
                        <a:gd name="T9" fmla="*/ 89 h 89"/>
                        <a:gd name="T10" fmla="*/ 57 w 236"/>
                        <a:gd name="T11" fmla="*/ 89 h 89"/>
                        <a:gd name="T12" fmla="*/ 118 w 236"/>
                        <a:gd name="T13" fmla="*/ 74 h 89"/>
                        <a:gd name="T14" fmla="*/ 0 w 236"/>
                        <a:gd name="T15" fmla="*/ 1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0" y="19"/>
                          </a:moveTo>
                          <a:lnTo>
                            <a:pt x="53" y="0"/>
                          </a:lnTo>
                          <a:lnTo>
                            <a:pt x="179" y="54"/>
                          </a:lnTo>
                          <a:lnTo>
                            <a:pt x="236" y="39"/>
                          </a:lnTo>
                          <a:lnTo>
                            <a:pt x="205" y="89"/>
                          </a:lnTo>
                          <a:lnTo>
                            <a:pt x="57" y="89"/>
                          </a:lnTo>
                          <a:lnTo>
                            <a:pt x="118" y="74"/>
                          </a:lnTo>
                          <a:lnTo>
                            <a:pt x="0" y="1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52" name="Freeform 126"/>
                    <p:cNvSpPr>
                      <a:spLocks/>
                    </p:cNvSpPr>
                    <p:nvPr/>
                  </p:nvSpPr>
                  <p:spPr bwMode="auto">
                    <a:xfrm>
                      <a:off x="794" y="1187"/>
                      <a:ext cx="236" cy="89"/>
                    </a:xfrm>
                    <a:custGeom>
                      <a:avLst/>
                      <a:gdLst>
                        <a:gd name="T0" fmla="*/ 0 w 236"/>
                        <a:gd name="T1" fmla="*/ 19 h 89"/>
                        <a:gd name="T2" fmla="*/ 53 w 236"/>
                        <a:gd name="T3" fmla="*/ 0 h 89"/>
                        <a:gd name="T4" fmla="*/ 179 w 236"/>
                        <a:gd name="T5" fmla="*/ 54 h 89"/>
                        <a:gd name="T6" fmla="*/ 236 w 236"/>
                        <a:gd name="T7" fmla="*/ 39 h 89"/>
                        <a:gd name="T8" fmla="*/ 205 w 236"/>
                        <a:gd name="T9" fmla="*/ 89 h 89"/>
                        <a:gd name="T10" fmla="*/ 57 w 236"/>
                        <a:gd name="T11" fmla="*/ 89 h 89"/>
                        <a:gd name="T12" fmla="*/ 118 w 236"/>
                        <a:gd name="T13" fmla="*/ 74 h 89"/>
                        <a:gd name="T14" fmla="*/ 0 w 236"/>
                        <a:gd name="T15" fmla="*/ 1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0" y="19"/>
                          </a:moveTo>
                          <a:lnTo>
                            <a:pt x="53" y="0"/>
                          </a:lnTo>
                          <a:lnTo>
                            <a:pt x="179" y="54"/>
                          </a:lnTo>
                          <a:lnTo>
                            <a:pt x="236" y="39"/>
                          </a:lnTo>
                          <a:lnTo>
                            <a:pt x="205" y="89"/>
                          </a:lnTo>
                          <a:lnTo>
                            <a:pt x="57" y="89"/>
                          </a:lnTo>
                          <a:lnTo>
                            <a:pt x="118" y="74"/>
                          </a:lnTo>
                          <a:lnTo>
                            <a:pt x="0" y="1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53" name="Freeform 127"/>
                    <p:cNvSpPr>
                      <a:spLocks/>
                    </p:cNvSpPr>
                    <p:nvPr/>
                  </p:nvSpPr>
                  <p:spPr bwMode="auto">
                    <a:xfrm>
                      <a:off x="1030" y="1305"/>
                      <a:ext cx="235" cy="89"/>
                    </a:xfrm>
                    <a:custGeom>
                      <a:avLst/>
                      <a:gdLst>
                        <a:gd name="T0" fmla="*/ 235 w 235"/>
                        <a:gd name="T1" fmla="*/ 70 h 89"/>
                        <a:gd name="T2" fmla="*/ 183 w 235"/>
                        <a:gd name="T3" fmla="*/ 89 h 89"/>
                        <a:gd name="T4" fmla="*/ 61 w 235"/>
                        <a:gd name="T5" fmla="*/ 30 h 89"/>
                        <a:gd name="T6" fmla="*/ 0 w 235"/>
                        <a:gd name="T7" fmla="*/ 50 h 89"/>
                        <a:gd name="T8" fmla="*/ 30 w 235"/>
                        <a:gd name="T9" fmla="*/ 0 h 89"/>
                        <a:gd name="T10" fmla="*/ 183 w 235"/>
                        <a:gd name="T11" fmla="*/ 0 h 89"/>
                        <a:gd name="T12" fmla="*/ 118 w 235"/>
                        <a:gd name="T13" fmla="*/ 15 h 89"/>
                        <a:gd name="T14" fmla="*/ 235 w 235"/>
                        <a:gd name="T15" fmla="*/ 70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235" y="70"/>
                          </a:moveTo>
                          <a:lnTo>
                            <a:pt x="183" y="89"/>
                          </a:lnTo>
                          <a:lnTo>
                            <a:pt x="61" y="30"/>
                          </a:lnTo>
                          <a:lnTo>
                            <a:pt x="0" y="50"/>
                          </a:lnTo>
                          <a:lnTo>
                            <a:pt x="30" y="0"/>
                          </a:lnTo>
                          <a:lnTo>
                            <a:pt x="183" y="0"/>
                          </a:lnTo>
                          <a:lnTo>
                            <a:pt x="118" y="15"/>
                          </a:lnTo>
                          <a:lnTo>
                            <a:pt x="235" y="7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54" name="Freeform 128"/>
                    <p:cNvSpPr>
                      <a:spLocks/>
                    </p:cNvSpPr>
                    <p:nvPr/>
                  </p:nvSpPr>
                  <p:spPr bwMode="auto">
                    <a:xfrm>
                      <a:off x="1030" y="1305"/>
                      <a:ext cx="235" cy="89"/>
                    </a:xfrm>
                    <a:custGeom>
                      <a:avLst/>
                      <a:gdLst>
                        <a:gd name="T0" fmla="*/ 235 w 235"/>
                        <a:gd name="T1" fmla="*/ 70 h 89"/>
                        <a:gd name="T2" fmla="*/ 183 w 235"/>
                        <a:gd name="T3" fmla="*/ 89 h 89"/>
                        <a:gd name="T4" fmla="*/ 61 w 235"/>
                        <a:gd name="T5" fmla="*/ 30 h 89"/>
                        <a:gd name="T6" fmla="*/ 0 w 235"/>
                        <a:gd name="T7" fmla="*/ 50 h 89"/>
                        <a:gd name="T8" fmla="*/ 30 w 235"/>
                        <a:gd name="T9" fmla="*/ 0 h 89"/>
                        <a:gd name="T10" fmla="*/ 183 w 235"/>
                        <a:gd name="T11" fmla="*/ 0 h 89"/>
                        <a:gd name="T12" fmla="*/ 118 w 235"/>
                        <a:gd name="T13" fmla="*/ 15 h 89"/>
                        <a:gd name="T14" fmla="*/ 235 w 235"/>
                        <a:gd name="T15" fmla="*/ 70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235" y="70"/>
                          </a:moveTo>
                          <a:lnTo>
                            <a:pt x="183" y="89"/>
                          </a:lnTo>
                          <a:lnTo>
                            <a:pt x="61" y="30"/>
                          </a:lnTo>
                          <a:lnTo>
                            <a:pt x="0" y="50"/>
                          </a:lnTo>
                          <a:lnTo>
                            <a:pt x="30" y="0"/>
                          </a:lnTo>
                          <a:lnTo>
                            <a:pt x="183" y="0"/>
                          </a:lnTo>
                          <a:lnTo>
                            <a:pt x="118" y="15"/>
                          </a:lnTo>
                          <a:lnTo>
                            <a:pt x="235" y="7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</p:grpSp>
              <p:grpSp>
                <p:nvGrpSpPr>
                  <p:cNvPr id="29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785" y="1192"/>
                    <a:ext cx="494" cy="207"/>
                    <a:chOff x="785" y="1192"/>
                    <a:chExt cx="494" cy="207"/>
                  </a:xfrm>
                </p:grpSpPr>
                <p:sp>
                  <p:nvSpPr>
                    <p:cNvPr id="39" name="Freeform 130"/>
                    <p:cNvSpPr>
                      <a:spLocks/>
                    </p:cNvSpPr>
                    <p:nvPr/>
                  </p:nvSpPr>
                  <p:spPr bwMode="auto">
                    <a:xfrm>
                      <a:off x="1043" y="1197"/>
                      <a:ext cx="236" cy="89"/>
                    </a:xfrm>
                    <a:custGeom>
                      <a:avLst/>
                      <a:gdLst>
                        <a:gd name="T0" fmla="*/ 0 w 236"/>
                        <a:gd name="T1" fmla="*/ 69 h 89"/>
                        <a:gd name="T2" fmla="*/ 52 w 236"/>
                        <a:gd name="T3" fmla="*/ 89 h 89"/>
                        <a:gd name="T4" fmla="*/ 179 w 236"/>
                        <a:gd name="T5" fmla="*/ 29 h 89"/>
                        <a:gd name="T6" fmla="*/ 236 w 236"/>
                        <a:gd name="T7" fmla="*/ 49 h 89"/>
                        <a:gd name="T8" fmla="*/ 205 w 236"/>
                        <a:gd name="T9" fmla="*/ 0 h 89"/>
                        <a:gd name="T10" fmla="*/ 57 w 236"/>
                        <a:gd name="T11" fmla="*/ 0 h 89"/>
                        <a:gd name="T12" fmla="*/ 118 w 236"/>
                        <a:gd name="T13" fmla="*/ 14 h 89"/>
                        <a:gd name="T14" fmla="*/ 0 w 236"/>
                        <a:gd name="T15" fmla="*/ 6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0" y="69"/>
                          </a:moveTo>
                          <a:lnTo>
                            <a:pt x="52" y="89"/>
                          </a:lnTo>
                          <a:lnTo>
                            <a:pt x="179" y="29"/>
                          </a:lnTo>
                          <a:lnTo>
                            <a:pt x="236" y="49"/>
                          </a:lnTo>
                          <a:lnTo>
                            <a:pt x="205" y="0"/>
                          </a:lnTo>
                          <a:lnTo>
                            <a:pt x="57" y="0"/>
                          </a:lnTo>
                          <a:lnTo>
                            <a:pt x="118" y="14"/>
                          </a:lnTo>
                          <a:lnTo>
                            <a:pt x="0" y="69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0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1043" y="1197"/>
                      <a:ext cx="236" cy="89"/>
                    </a:xfrm>
                    <a:custGeom>
                      <a:avLst/>
                      <a:gdLst>
                        <a:gd name="T0" fmla="*/ 0 w 236"/>
                        <a:gd name="T1" fmla="*/ 69 h 89"/>
                        <a:gd name="T2" fmla="*/ 52 w 236"/>
                        <a:gd name="T3" fmla="*/ 89 h 89"/>
                        <a:gd name="T4" fmla="*/ 179 w 236"/>
                        <a:gd name="T5" fmla="*/ 29 h 89"/>
                        <a:gd name="T6" fmla="*/ 236 w 236"/>
                        <a:gd name="T7" fmla="*/ 49 h 89"/>
                        <a:gd name="T8" fmla="*/ 205 w 236"/>
                        <a:gd name="T9" fmla="*/ 0 h 89"/>
                        <a:gd name="T10" fmla="*/ 57 w 236"/>
                        <a:gd name="T11" fmla="*/ 0 h 89"/>
                        <a:gd name="T12" fmla="*/ 118 w 236"/>
                        <a:gd name="T13" fmla="*/ 14 h 89"/>
                        <a:gd name="T14" fmla="*/ 0 w 236"/>
                        <a:gd name="T15" fmla="*/ 6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0" y="69"/>
                          </a:moveTo>
                          <a:lnTo>
                            <a:pt x="52" y="89"/>
                          </a:lnTo>
                          <a:lnTo>
                            <a:pt x="179" y="29"/>
                          </a:lnTo>
                          <a:lnTo>
                            <a:pt x="236" y="49"/>
                          </a:lnTo>
                          <a:lnTo>
                            <a:pt x="205" y="0"/>
                          </a:lnTo>
                          <a:lnTo>
                            <a:pt x="57" y="0"/>
                          </a:lnTo>
                          <a:lnTo>
                            <a:pt x="118" y="14"/>
                          </a:lnTo>
                          <a:lnTo>
                            <a:pt x="0" y="69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1" name="Freeform 132"/>
                    <p:cNvSpPr>
                      <a:spLocks/>
                    </p:cNvSpPr>
                    <p:nvPr/>
                  </p:nvSpPr>
                  <p:spPr bwMode="auto">
                    <a:xfrm>
                      <a:off x="785" y="1300"/>
                      <a:ext cx="236" cy="94"/>
                    </a:xfrm>
                    <a:custGeom>
                      <a:avLst/>
                      <a:gdLst>
                        <a:gd name="T0" fmla="*/ 236 w 236"/>
                        <a:gd name="T1" fmla="*/ 20 h 94"/>
                        <a:gd name="T2" fmla="*/ 184 w 236"/>
                        <a:gd name="T3" fmla="*/ 0 h 94"/>
                        <a:gd name="T4" fmla="*/ 62 w 236"/>
                        <a:gd name="T5" fmla="*/ 60 h 94"/>
                        <a:gd name="T6" fmla="*/ 0 w 236"/>
                        <a:gd name="T7" fmla="*/ 40 h 94"/>
                        <a:gd name="T8" fmla="*/ 31 w 236"/>
                        <a:gd name="T9" fmla="*/ 94 h 94"/>
                        <a:gd name="T10" fmla="*/ 184 w 236"/>
                        <a:gd name="T11" fmla="*/ 94 h 94"/>
                        <a:gd name="T12" fmla="*/ 118 w 236"/>
                        <a:gd name="T13" fmla="*/ 75 h 94"/>
                        <a:gd name="T14" fmla="*/ 236 w 236"/>
                        <a:gd name="T15" fmla="*/ 20 h 9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94"/>
                        <a:gd name="T26" fmla="*/ 236 w 236"/>
                        <a:gd name="T27" fmla="*/ 94 h 94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94">
                          <a:moveTo>
                            <a:pt x="236" y="20"/>
                          </a:moveTo>
                          <a:lnTo>
                            <a:pt x="184" y="0"/>
                          </a:lnTo>
                          <a:lnTo>
                            <a:pt x="62" y="60"/>
                          </a:lnTo>
                          <a:lnTo>
                            <a:pt x="0" y="40"/>
                          </a:lnTo>
                          <a:lnTo>
                            <a:pt x="31" y="94"/>
                          </a:lnTo>
                          <a:lnTo>
                            <a:pt x="184" y="94"/>
                          </a:lnTo>
                          <a:lnTo>
                            <a:pt x="118" y="75"/>
                          </a:lnTo>
                          <a:lnTo>
                            <a:pt x="236" y="2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2" name="Freeform 133"/>
                    <p:cNvSpPr>
                      <a:spLocks/>
                    </p:cNvSpPr>
                    <p:nvPr/>
                  </p:nvSpPr>
                  <p:spPr bwMode="auto">
                    <a:xfrm>
                      <a:off x="785" y="1300"/>
                      <a:ext cx="236" cy="94"/>
                    </a:xfrm>
                    <a:custGeom>
                      <a:avLst/>
                      <a:gdLst>
                        <a:gd name="T0" fmla="*/ 236 w 236"/>
                        <a:gd name="T1" fmla="*/ 20 h 94"/>
                        <a:gd name="T2" fmla="*/ 184 w 236"/>
                        <a:gd name="T3" fmla="*/ 0 h 94"/>
                        <a:gd name="T4" fmla="*/ 62 w 236"/>
                        <a:gd name="T5" fmla="*/ 60 h 94"/>
                        <a:gd name="T6" fmla="*/ 0 w 236"/>
                        <a:gd name="T7" fmla="*/ 40 h 94"/>
                        <a:gd name="T8" fmla="*/ 31 w 236"/>
                        <a:gd name="T9" fmla="*/ 94 h 94"/>
                        <a:gd name="T10" fmla="*/ 184 w 236"/>
                        <a:gd name="T11" fmla="*/ 94 h 94"/>
                        <a:gd name="T12" fmla="*/ 118 w 236"/>
                        <a:gd name="T13" fmla="*/ 75 h 94"/>
                        <a:gd name="T14" fmla="*/ 236 w 236"/>
                        <a:gd name="T15" fmla="*/ 20 h 9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94"/>
                        <a:gd name="T26" fmla="*/ 236 w 236"/>
                        <a:gd name="T27" fmla="*/ 94 h 94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94">
                          <a:moveTo>
                            <a:pt x="236" y="20"/>
                          </a:moveTo>
                          <a:lnTo>
                            <a:pt x="184" y="0"/>
                          </a:lnTo>
                          <a:lnTo>
                            <a:pt x="62" y="60"/>
                          </a:lnTo>
                          <a:lnTo>
                            <a:pt x="0" y="40"/>
                          </a:lnTo>
                          <a:lnTo>
                            <a:pt x="31" y="94"/>
                          </a:lnTo>
                          <a:lnTo>
                            <a:pt x="184" y="94"/>
                          </a:lnTo>
                          <a:lnTo>
                            <a:pt x="118" y="75"/>
                          </a:lnTo>
                          <a:lnTo>
                            <a:pt x="236" y="2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3" name="Freeform 134"/>
                    <p:cNvSpPr>
                      <a:spLocks/>
                    </p:cNvSpPr>
                    <p:nvPr/>
                  </p:nvSpPr>
                  <p:spPr bwMode="auto">
                    <a:xfrm>
                      <a:off x="799" y="1192"/>
                      <a:ext cx="235" cy="89"/>
                    </a:xfrm>
                    <a:custGeom>
                      <a:avLst/>
                      <a:gdLst>
                        <a:gd name="T0" fmla="*/ 0 w 235"/>
                        <a:gd name="T1" fmla="*/ 19 h 89"/>
                        <a:gd name="T2" fmla="*/ 52 w 235"/>
                        <a:gd name="T3" fmla="*/ 0 h 89"/>
                        <a:gd name="T4" fmla="*/ 178 w 235"/>
                        <a:gd name="T5" fmla="*/ 54 h 89"/>
                        <a:gd name="T6" fmla="*/ 235 w 235"/>
                        <a:gd name="T7" fmla="*/ 39 h 89"/>
                        <a:gd name="T8" fmla="*/ 205 w 235"/>
                        <a:gd name="T9" fmla="*/ 89 h 89"/>
                        <a:gd name="T10" fmla="*/ 56 w 235"/>
                        <a:gd name="T11" fmla="*/ 89 h 89"/>
                        <a:gd name="T12" fmla="*/ 117 w 235"/>
                        <a:gd name="T13" fmla="*/ 74 h 89"/>
                        <a:gd name="T14" fmla="*/ 0 w 235"/>
                        <a:gd name="T15" fmla="*/ 1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0" y="19"/>
                          </a:moveTo>
                          <a:lnTo>
                            <a:pt x="52" y="0"/>
                          </a:lnTo>
                          <a:lnTo>
                            <a:pt x="178" y="54"/>
                          </a:lnTo>
                          <a:lnTo>
                            <a:pt x="235" y="39"/>
                          </a:lnTo>
                          <a:lnTo>
                            <a:pt x="205" y="89"/>
                          </a:lnTo>
                          <a:lnTo>
                            <a:pt x="56" y="89"/>
                          </a:lnTo>
                          <a:lnTo>
                            <a:pt x="117" y="74"/>
                          </a:lnTo>
                          <a:lnTo>
                            <a:pt x="0" y="19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4" name="Freeform 135"/>
                    <p:cNvSpPr>
                      <a:spLocks/>
                    </p:cNvSpPr>
                    <p:nvPr/>
                  </p:nvSpPr>
                  <p:spPr bwMode="auto">
                    <a:xfrm>
                      <a:off x="799" y="1192"/>
                      <a:ext cx="235" cy="89"/>
                    </a:xfrm>
                    <a:custGeom>
                      <a:avLst/>
                      <a:gdLst>
                        <a:gd name="T0" fmla="*/ 0 w 235"/>
                        <a:gd name="T1" fmla="*/ 19 h 89"/>
                        <a:gd name="T2" fmla="*/ 52 w 235"/>
                        <a:gd name="T3" fmla="*/ 0 h 89"/>
                        <a:gd name="T4" fmla="*/ 178 w 235"/>
                        <a:gd name="T5" fmla="*/ 54 h 89"/>
                        <a:gd name="T6" fmla="*/ 235 w 235"/>
                        <a:gd name="T7" fmla="*/ 39 h 89"/>
                        <a:gd name="T8" fmla="*/ 205 w 235"/>
                        <a:gd name="T9" fmla="*/ 89 h 89"/>
                        <a:gd name="T10" fmla="*/ 56 w 235"/>
                        <a:gd name="T11" fmla="*/ 89 h 89"/>
                        <a:gd name="T12" fmla="*/ 117 w 235"/>
                        <a:gd name="T13" fmla="*/ 74 h 89"/>
                        <a:gd name="T14" fmla="*/ 0 w 235"/>
                        <a:gd name="T15" fmla="*/ 19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5"/>
                        <a:gd name="T25" fmla="*/ 0 h 89"/>
                        <a:gd name="T26" fmla="*/ 235 w 235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5" h="89">
                          <a:moveTo>
                            <a:pt x="0" y="19"/>
                          </a:moveTo>
                          <a:lnTo>
                            <a:pt x="52" y="0"/>
                          </a:lnTo>
                          <a:lnTo>
                            <a:pt x="178" y="54"/>
                          </a:lnTo>
                          <a:lnTo>
                            <a:pt x="235" y="39"/>
                          </a:lnTo>
                          <a:lnTo>
                            <a:pt x="205" y="89"/>
                          </a:lnTo>
                          <a:lnTo>
                            <a:pt x="56" y="89"/>
                          </a:lnTo>
                          <a:lnTo>
                            <a:pt x="117" y="74"/>
                          </a:lnTo>
                          <a:lnTo>
                            <a:pt x="0" y="19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5" name="Freeform 136"/>
                    <p:cNvSpPr>
                      <a:spLocks/>
                    </p:cNvSpPr>
                    <p:nvPr/>
                  </p:nvSpPr>
                  <p:spPr bwMode="auto">
                    <a:xfrm>
                      <a:off x="1034" y="1310"/>
                      <a:ext cx="236" cy="89"/>
                    </a:xfrm>
                    <a:custGeom>
                      <a:avLst/>
                      <a:gdLst>
                        <a:gd name="T0" fmla="*/ 236 w 236"/>
                        <a:gd name="T1" fmla="*/ 70 h 89"/>
                        <a:gd name="T2" fmla="*/ 183 w 236"/>
                        <a:gd name="T3" fmla="*/ 89 h 89"/>
                        <a:gd name="T4" fmla="*/ 61 w 236"/>
                        <a:gd name="T5" fmla="*/ 30 h 89"/>
                        <a:gd name="T6" fmla="*/ 0 w 236"/>
                        <a:gd name="T7" fmla="*/ 50 h 89"/>
                        <a:gd name="T8" fmla="*/ 31 w 236"/>
                        <a:gd name="T9" fmla="*/ 0 h 89"/>
                        <a:gd name="T10" fmla="*/ 183 w 236"/>
                        <a:gd name="T11" fmla="*/ 0 h 89"/>
                        <a:gd name="T12" fmla="*/ 118 w 236"/>
                        <a:gd name="T13" fmla="*/ 15 h 89"/>
                        <a:gd name="T14" fmla="*/ 236 w 236"/>
                        <a:gd name="T15" fmla="*/ 70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236" y="70"/>
                          </a:moveTo>
                          <a:lnTo>
                            <a:pt x="183" y="89"/>
                          </a:lnTo>
                          <a:lnTo>
                            <a:pt x="61" y="30"/>
                          </a:lnTo>
                          <a:lnTo>
                            <a:pt x="0" y="50"/>
                          </a:lnTo>
                          <a:lnTo>
                            <a:pt x="31" y="0"/>
                          </a:lnTo>
                          <a:lnTo>
                            <a:pt x="183" y="0"/>
                          </a:lnTo>
                          <a:lnTo>
                            <a:pt x="118" y="15"/>
                          </a:lnTo>
                          <a:lnTo>
                            <a:pt x="236" y="7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  <p:sp>
                  <p:nvSpPr>
                    <p:cNvPr id="46" name="Freeform 137"/>
                    <p:cNvSpPr>
                      <a:spLocks/>
                    </p:cNvSpPr>
                    <p:nvPr/>
                  </p:nvSpPr>
                  <p:spPr bwMode="auto">
                    <a:xfrm>
                      <a:off x="1034" y="1310"/>
                      <a:ext cx="236" cy="89"/>
                    </a:xfrm>
                    <a:custGeom>
                      <a:avLst/>
                      <a:gdLst>
                        <a:gd name="T0" fmla="*/ 236 w 236"/>
                        <a:gd name="T1" fmla="*/ 70 h 89"/>
                        <a:gd name="T2" fmla="*/ 183 w 236"/>
                        <a:gd name="T3" fmla="*/ 89 h 89"/>
                        <a:gd name="T4" fmla="*/ 61 w 236"/>
                        <a:gd name="T5" fmla="*/ 30 h 89"/>
                        <a:gd name="T6" fmla="*/ 0 w 236"/>
                        <a:gd name="T7" fmla="*/ 50 h 89"/>
                        <a:gd name="T8" fmla="*/ 31 w 236"/>
                        <a:gd name="T9" fmla="*/ 0 h 89"/>
                        <a:gd name="T10" fmla="*/ 183 w 236"/>
                        <a:gd name="T11" fmla="*/ 0 h 89"/>
                        <a:gd name="T12" fmla="*/ 118 w 236"/>
                        <a:gd name="T13" fmla="*/ 15 h 89"/>
                        <a:gd name="T14" fmla="*/ 236 w 236"/>
                        <a:gd name="T15" fmla="*/ 70 h 89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236"/>
                        <a:gd name="T25" fmla="*/ 0 h 89"/>
                        <a:gd name="T26" fmla="*/ 236 w 236"/>
                        <a:gd name="T27" fmla="*/ 89 h 89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36" h="89">
                          <a:moveTo>
                            <a:pt x="236" y="70"/>
                          </a:moveTo>
                          <a:lnTo>
                            <a:pt x="183" y="89"/>
                          </a:lnTo>
                          <a:lnTo>
                            <a:pt x="61" y="30"/>
                          </a:lnTo>
                          <a:lnTo>
                            <a:pt x="0" y="50"/>
                          </a:lnTo>
                          <a:lnTo>
                            <a:pt x="31" y="0"/>
                          </a:lnTo>
                          <a:lnTo>
                            <a:pt x="183" y="0"/>
                          </a:lnTo>
                          <a:lnTo>
                            <a:pt x="118" y="15"/>
                          </a:lnTo>
                          <a:lnTo>
                            <a:pt x="236" y="7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>
                        <a:cs typeface="ＭＳ Ｐゴシック" charset="-128"/>
                      </a:endParaRPr>
                    </a:p>
                  </p:txBody>
                </p:sp>
              </p:grpSp>
            </p:grpSp>
            <p:sp>
              <p:nvSpPr>
                <p:cNvPr id="35" name="Line 138"/>
                <p:cNvSpPr>
                  <a:spLocks noChangeShapeType="1"/>
                </p:cNvSpPr>
                <p:nvPr/>
              </p:nvSpPr>
              <p:spPr bwMode="auto">
                <a:xfrm>
                  <a:off x="672" y="1291"/>
                  <a:ext cx="1" cy="197"/>
                </a:xfrm>
                <a:prstGeom prst="line">
                  <a:avLst/>
                </a:prstGeom>
                <a:noFill/>
                <a:ln w="6350">
                  <a:solidFill>
                    <a:srgbClr val="AAE6FF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Line 139"/>
                <p:cNvSpPr>
                  <a:spLocks noChangeShapeType="1"/>
                </p:cNvSpPr>
                <p:nvPr/>
              </p:nvSpPr>
              <p:spPr bwMode="auto">
                <a:xfrm>
                  <a:off x="1388" y="1291"/>
                  <a:ext cx="1" cy="197"/>
                </a:xfrm>
                <a:prstGeom prst="line">
                  <a:avLst/>
                </a:prstGeom>
                <a:noFill/>
                <a:ln w="6350">
                  <a:solidFill>
                    <a:srgbClr val="AAE6FF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1" name="Freeform 10"/>
              <p:cNvSpPr/>
              <p:nvPr/>
            </p:nvSpPr>
            <p:spPr bwMode="auto">
              <a:xfrm rot="20710917" flipV="1">
                <a:off x="3046334" y="5038630"/>
                <a:ext cx="1871884" cy="80479"/>
              </a:xfrm>
              <a:custGeom>
                <a:avLst/>
                <a:gdLst>
                  <a:gd name="connsiteX0" fmla="*/ 0 w 1993900"/>
                  <a:gd name="connsiteY0" fmla="*/ 97367 h 529167"/>
                  <a:gd name="connsiteX1" fmla="*/ 1143000 w 1993900"/>
                  <a:gd name="connsiteY1" fmla="*/ 71967 h 529167"/>
                  <a:gd name="connsiteX2" fmla="*/ 1993900 w 1993900"/>
                  <a:gd name="connsiteY2" fmla="*/ 529167 h 529167"/>
                  <a:gd name="connsiteX3" fmla="*/ 1993900 w 1993900"/>
                  <a:gd name="connsiteY3" fmla="*/ 529167 h 5291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3900" h="529167">
                    <a:moveTo>
                      <a:pt x="0" y="97367"/>
                    </a:moveTo>
                    <a:cubicBezTo>
                      <a:pt x="405341" y="48683"/>
                      <a:pt x="810683" y="0"/>
                      <a:pt x="1143000" y="71967"/>
                    </a:cubicBezTo>
                    <a:cubicBezTo>
                      <a:pt x="1475317" y="143934"/>
                      <a:pt x="1993900" y="529167"/>
                      <a:pt x="1993900" y="529167"/>
                    </a:cubicBezTo>
                    <a:lnTo>
                      <a:pt x="1993900" y="529167"/>
                    </a:lnTo>
                  </a:path>
                </a:pathLst>
              </a:custGeom>
              <a:noFill/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med" len="lg"/>
                <a:tailEnd type="triangle" w="med" len="lg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1447800" y="5257800"/>
              <a:ext cx="75463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IPv4</a:t>
              </a:r>
            </a:p>
            <a:p>
              <a:r>
                <a:rPr lang="en-US" sz="1600" b="1" dirty="0" smtClean="0"/>
                <a:t>Client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15200" y="3733800"/>
              <a:ext cx="640620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IPv6</a:t>
              </a:r>
            </a:p>
            <a:p>
              <a:r>
                <a:rPr lang="en-US" sz="1600" b="1" dirty="0" smtClean="0"/>
                <a:t>Host</a:t>
              </a:r>
              <a:endParaRPr lang="en-US" sz="1600" b="1" dirty="0"/>
            </a:p>
          </p:txBody>
        </p:sp>
        <p:sp>
          <p:nvSpPr>
            <p:cNvPr id="62" name="Freeform 61"/>
            <p:cNvSpPr/>
            <p:nvPr/>
          </p:nvSpPr>
          <p:spPr bwMode="auto">
            <a:xfrm rot="20270709" flipV="1">
              <a:off x="5606551" y="4628805"/>
              <a:ext cx="1055097" cy="114986"/>
            </a:xfrm>
            <a:custGeom>
              <a:avLst/>
              <a:gdLst>
                <a:gd name="connsiteX0" fmla="*/ 0 w 1993900"/>
                <a:gd name="connsiteY0" fmla="*/ 97367 h 529167"/>
                <a:gd name="connsiteX1" fmla="*/ 1143000 w 1993900"/>
                <a:gd name="connsiteY1" fmla="*/ 71967 h 529167"/>
                <a:gd name="connsiteX2" fmla="*/ 1993900 w 1993900"/>
                <a:gd name="connsiteY2" fmla="*/ 529167 h 529167"/>
                <a:gd name="connsiteX3" fmla="*/ 1993900 w 1993900"/>
                <a:gd name="connsiteY3" fmla="*/ 529167 h 529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3900" h="529167">
                  <a:moveTo>
                    <a:pt x="0" y="97367"/>
                  </a:moveTo>
                  <a:cubicBezTo>
                    <a:pt x="405341" y="48683"/>
                    <a:pt x="810683" y="0"/>
                    <a:pt x="1143000" y="71967"/>
                  </a:cubicBezTo>
                  <a:cubicBezTo>
                    <a:pt x="1475317" y="143934"/>
                    <a:pt x="1993900" y="529167"/>
                    <a:pt x="1993900" y="529167"/>
                  </a:cubicBezTo>
                  <a:lnTo>
                    <a:pt x="1993900" y="529167"/>
                  </a:lnTo>
                </a:path>
              </a:pathLst>
            </a:cu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triangle" w="med" len="lg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IPv6 Transition Mechanisms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Tunneling (2)</a:t>
            </a:r>
          </a:p>
          <a:p>
            <a:pPr lvl="1">
              <a:buFont typeface="Arial"/>
              <a:buChar char="•"/>
            </a:pPr>
            <a:r>
              <a:rPr lang="en-AU" dirty="0" smtClean="0"/>
              <a:t>Transport of IPv4 traffic over an IPv6 network </a:t>
            </a:r>
          </a:p>
          <a:p>
            <a:pPr lvl="1">
              <a:buFont typeface="Arial"/>
              <a:buChar char="•"/>
            </a:pPr>
            <a:r>
              <a:rPr lang="en-AU" dirty="0" smtClean="0"/>
              <a:t>Will be required in later stages of transition</a:t>
            </a:r>
          </a:p>
          <a:p>
            <a:pPr lvl="2"/>
            <a:endParaRPr lang="en-AU" dirty="0" smtClean="0"/>
          </a:p>
          <a:p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838200" y="6019800"/>
            <a:ext cx="7382435" cy="381001"/>
            <a:chOff x="838200" y="6019800"/>
            <a:chExt cx="7382435" cy="381001"/>
          </a:xfrm>
        </p:grpSpPr>
        <p:grpSp>
          <p:nvGrpSpPr>
            <p:cNvPr id="5" name="Group 25"/>
            <p:cNvGrpSpPr/>
            <p:nvPr/>
          </p:nvGrpSpPr>
          <p:grpSpPr>
            <a:xfrm>
              <a:off x="838200" y="6019800"/>
              <a:ext cx="2514600" cy="381001"/>
              <a:chOff x="1752600" y="5943601"/>
              <a:chExt cx="4323398" cy="761999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752600" y="5943601"/>
                <a:ext cx="4323398" cy="761999"/>
              </a:xfrm>
              <a:prstGeom prst="rect">
                <a:avLst/>
              </a:prstGeom>
              <a:solidFill>
                <a:srgbClr val="80FF00"/>
              </a:solidFill>
            </p:spPr>
            <p:txBody>
              <a:bodyPr wrap="square" rtlCol="0" anchor="ctr" anchorCtr="0">
                <a:noAutofit/>
              </a:bodyPr>
              <a:lstStyle/>
              <a:p>
                <a:r>
                  <a:rPr lang="en-US" sz="1600" dirty="0" smtClean="0"/>
                  <a:t>IPv6 packet</a:t>
                </a:r>
                <a:endParaRPr lang="en-US" sz="16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041458" y="6019799"/>
                <a:ext cx="1949768" cy="609599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r>
                  <a:rPr lang="en-US" sz="1400" dirty="0" smtClean="0"/>
                  <a:t>IPv4 packet</a:t>
                </a:r>
                <a:endParaRPr lang="en-US" sz="1400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7086600" y="6096000"/>
              <a:ext cx="1134035" cy="30480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r>
                <a:rPr lang="en-US" sz="1400" dirty="0" smtClean="0"/>
                <a:t>IPv4 packet</a:t>
              </a:r>
              <a:endParaRPr lang="en-US" sz="14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990600" y="3505200"/>
            <a:ext cx="7651020" cy="2627112"/>
            <a:chOff x="990600" y="3505200"/>
            <a:chExt cx="7651020" cy="2627112"/>
          </a:xfrm>
        </p:grpSpPr>
        <p:sp>
          <p:nvSpPr>
            <p:cNvPr id="6" name="Oval 36"/>
            <p:cNvSpPr>
              <a:spLocks noChangeArrowheads="1"/>
            </p:cNvSpPr>
            <p:nvPr/>
          </p:nvSpPr>
          <p:spPr bwMode="auto">
            <a:xfrm>
              <a:off x="4790966" y="4607033"/>
              <a:ext cx="2164565" cy="899036"/>
            </a:xfrm>
            <a:prstGeom prst="ellipse">
              <a:avLst/>
            </a:prstGeom>
            <a:solidFill>
              <a:srgbClr val="C9D6ED"/>
            </a:solidFill>
            <a:ln w="381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cs typeface="ＭＳ Ｐゴシック" charset="-128"/>
              </a:endParaRPr>
            </a:p>
          </p:txBody>
        </p:sp>
        <p:grpSp>
          <p:nvGrpSpPr>
            <p:cNvPr id="13" name="Group 25"/>
            <p:cNvGrpSpPr>
              <a:grpSpLocks/>
            </p:cNvGrpSpPr>
            <p:nvPr/>
          </p:nvGrpSpPr>
          <p:grpSpPr bwMode="auto">
            <a:xfrm>
              <a:off x="2684517" y="3810000"/>
              <a:ext cx="4195107" cy="2322312"/>
              <a:chOff x="973" y="1072"/>
              <a:chExt cx="3537" cy="1958"/>
            </a:xfrm>
          </p:grpSpPr>
          <p:sp>
            <p:nvSpPr>
              <p:cNvPr id="15" name="Oval 34"/>
              <p:cNvSpPr>
                <a:spLocks noChangeArrowheads="1"/>
              </p:cNvSpPr>
              <p:nvPr/>
            </p:nvSpPr>
            <p:spPr bwMode="auto">
              <a:xfrm>
                <a:off x="973" y="1792"/>
                <a:ext cx="1825" cy="758"/>
              </a:xfrm>
              <a:prstGeom prst="ellipse">
                <a:avLst/>
              </a:prstGeom>
              <a:solidFill>
                <a:srgbClr val="C9D6ED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16" name="Oval 27"/>
              <p:cNvSpPr>
                <a:spLocks noChangeArrowheads="1"/>
              </p:cNvSpPr>
              <p:nvPr/>
            </p:nvSpPr>
            <p:spPr bwMode="auto">
              <a:xfrm>
                <a:off x="2573" y="2032"/>
                <a:ext cx="1825" cy="758"/>
              </a:xfrm>
              <a:prstGeom prst="ellipse">
                <a:avLst/>
              </a:prstGeom>
              <a:solidFill>
                <a:srgbClr val="C9D6ED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17" name="Oval 31"/>
              <p:cNvSpPr>
                <a:spLocks noChangeArrowheads="1"/>
              </p:cNvSpPr>
              <p:nvPr/>
            </p:nvSpPr>
            <p:spPr bwMode="auto">
              <a:xfrm>
                <a:off x="1085" y="1272"/>
                <a:ext cx="1825" cy="758"/>
              </a:xfrm>
              <a:prstGeom prst="ellipse">
                <a:avLst/>
              </a:prstGeom>
              <a:solidFill>
                <a:srgbClr val="80FF00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18" name="Oval 33"/>
              <p:cNvSpPr>
                <a:spLocks noChangeArrowheads="1"/>
              </p:cNvSpPr>
              <p:nvPr/>
            </p:nvSpPr>
            <p:spPr bwMode="auto">
              <a:xfrm>
                <a:off x="1408" y="2228"/>
                <a:ext cx="1825" cy="758"/>
              </a:xfrm>
              <a:prstGeom prst="ellipse">
                <a:avLst/>
              </a:prstGeom>
              <a:solidFill>
                <a:srgbClr val="C9D6ED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19" name="Oval 35"/>
              <p:cNvSpPr>
                <a:spLocks noChangeArrowheads="1"/>
              </p:cNvSpPr>
              <p:nvPr/>
            </p:nvSpPr>
            <p:spPr bwMode="auto">
              <a:xfrm>
                <a:off x="2293" y="1384"/>
                <a:ext cx="1825" cy="758"/>
              </a:xfrm>
              <a:prstGeom prst="ellipse">
                <a:avLst/>
              </a:prstGeom>
              <a:solidFill>
                <a:srgbClr val="80FF00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0" name="Oval 37"/>
              <p:cNvSpPr>
                <a:spLocks noChangeArrowheads="1"/>
              </p:cNvSpPr>
              <p:nvPr/>
            </p:nvSpPr>
            <p:spPr bwMode="auto">
              <a:xfrm>
                <a:off x="2685" y="1304"/>
                <a:ext cx="1825" cy="758"/>
              </a:xfrm>
              <a:prstGeom prst="ellipse">
                <a:avLst/>
              </a:prstGeom>
              <a:solidFill>
                <a:srgbClr val="80FF00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1" name="Oval 40"/>
              <p:cNvSpPr>
                <a:spLocks noChangeArrowheads="1"/>
              </p:cNvSpPr>
              <p:nvPr/>
            </p:nvSpPr>
            <p:spPr bwMode="auto">
              <a:xfrm>
                <a:off x="2141" y="2272"/>
                <a:ext cx="1825" cy="758"/>
              </a:xfrm>
              <a:prstGeom prst="ellipse">
                <a:avLst/>
              </a:prstGeom>
              <a:solidFill>
                <a:srgbClr val="C9D6ED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2" name="Oval 41"/>
              <p:cNvSpPr>
                <a:spLocks noChangeArrowheads="1"/>
              </p:cNvSpPr>
              <p:nvPr/>
            </p:nvSpPr>
            <p:spPr bwMode="auto">
              <a:xfrm>
                <a:off x="1861" y="1072"/>
                <a:ext cx="1825" cy="758"/>
              </a:xfrm>
              <a:prstGeom prst="ellipse">
                <a:avLst/>
              </a:prstGeom>
              <a:solidFill>
                <a:srgbClr val="80FF00"/>
              </a:solidFill>
              <a:ln w="381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3" name="Text Box 39"/>
              <p:cNvSpPr txBox="1">
                <a:spLocks noChangeArrowheads="1"/>
              </p:cNvSpPr>
              <p:nvPr/>
            </p:nvSpPr>
            <p:spPr bwMode="auto">
              <a:xfrm>
                <a:off x="2557" y="1360"/>
                <a:ext cx="569" cy="31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dirty="0" smtClean="0">
                    <a:solidFill>
                      <a:srgbClr val="008080"/>
                    </a:solidFill>
                    <a:cs typeface="ＭＳ Ｐゴシック" charset="-128"/>
                  </a:rPr>
                  <a:t>IPv6</a:t>
                </a:r>
                <a:endParaRPr lang="en-US" sz="1800" dirty="0">
                  <a:solidFill>
                    <a:srgbClr val="008080"/>
                  </a:solidFill>
                  <a:cs typeface="ＭＳ Ｐゴシック" charset="-128"/>
                </a:endParaRPr>
              </a:p>
            </p:txBody>
          </p:sp>
        </p:grpSp>
        <p:sp>
          <p:nvSpPr>
            <p:cNvPr id="8" name="Text Box 39"/>
            <p:cNvSpPr txBox="1">
              <a:spLocks noChangeArrowheads="1"/>
            </p:cNvSpPr>
            <p:nvPr/>
          </p:nvSpPr>
          <p:spPr bwMode="auto">
            <a:xfrm>
              <a:off x="4191000" y="5486398"/>
              <a:ext cx="67477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 smtClean="0">
                  <a:solidFill>
                    <a:srgbClr val="008080"/>
                  </a:solidFill>
                  <a:cs typeface="ＭＳ Ｐゴシック" charset="-128"/>
                </a:rPr>
                <a:t>IPv4</a:t>
              </a:r>
              <a:endParaRPr lang="en-US" sz="1800" dirty="0">
                <a:solidFill>
                  <a:srgbClr val="008080"/>
                </a:solidFill>
                <a:cs typeface="ＭＳ Ｐゴシック" charset="-128"/>
              </a:endParaRPr>
            </a:p>
          </p:txBody>
        </p:sp>
        <p:pic>
          <p:nvPicPr>
            <p:cNvPr id="9" name="Picture 18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39000" y="4800600"/>
              <a:ext cx="569310" cy="778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50" descr="j02857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52600" y="3505200"/>
              <a:ext cx="1019383" cy="626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Freeform 26"/>
            <p:cNvSpPr/>
            <p:nvPr/>
          </p:nvSpPr>
          <p:spPr bwMode="auto">
            <a:xfrm rot="1879991" flipV="1">
              <a:off x="2465195" y="4418860"/>
              <a:ext cx="2186034" cy="100679"/>
            </a:xfrm>
            <a:custGeom>
              <a:avLst/>
              <a:gdLst>
                <a:gd name="connsiteX0" fmla="*/ 0 w 1993900"/>
                <a:gd name="connsiteY0" fmla="*/ 97367 h 529167"/>
                <a:gd name="connsiteX1" fmla="*/ 1143000 w 1993900"/>
                <a:gd name="connsiteY1" fmla="*/ 71967 h 529167"/>
                <a:gd name="connsiteX2" fmla="*/ 1993900 w 1993900"/>
                <a:gd name="connsiteY2" fmla="*/ 529167 h 529167"/>
                <a:gd name="connsiteX3" fmla="*/ 1993900 w 1993900"/>
                <a:gd name="connsiteY3" fmla="*/ 529167 h 529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3900" h="529167">
                  <a:moveTo>
                    <a:pt x="0" y="97367"/>
                  </a:moveTo>
                  <a:cubicBezTo>
                    <a:pt x="405341" y="48683"/>
                    <a:pt x="810683" y="0"/>
                    <a:pt x="1143000" y="71967"/>
                  </a:cubicBezTo>
                  <a:cubicBezTo>
                    <a:pt x="1475317" y="143934"/>
                    <a:pt x="1993900" y="529167"/>
                    <a:pt x="1993900" y="529167"/>
                  </a:cubicBezTo>
                  <a:lnTo>
                    <a:pt x="1993900" y="529167"/>
                  </a:lnTo>
                </a:path>
              </a:pathLst>
            </a:custGeom>
            <a:noFill/>
            <a:ln w="254000" cap="flat" cmpd="sng" algn="ctr">
              <a:solidFill>
                <a:schemeClr val="tx1">
                  <a:alpha val="25000"/>
                </a:schemeClr>
              </a:solidFill>
              <a:prstDash val="solid"/>
              <a:round/>
              <a:headEnd type="none" w="med" len="lg"/>
              <a:tailEnd type="non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990600" y="4191000"/>
              <a:ext cx="109667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DS Client</a:t>
              </a:r>
            </a:p>
            <a:p>
              <a:r>
                <a:rPr lang="en-US" sz="1600" b="1" dirty="0" smtClean="0"/>
                <a:t>IPv6 ISP</a:t>
              </a:r>
              <a:endParaRPr lang="en-US" sz="16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001000" y="4876800"/>
              <a:ext cx="640620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IPv4</a:t>
              </a:r>
            </a:p>
            <a:p>
              <a:r>
                <a:rPr lang="en-US" sz="1600" b="1" dirty="0" smtClean="0"/>
                <a:t>Host</a:t>
              </a:r>
              <a:endParaRPr lang="en-US" sz="1600" b="1" dirty="0"/>
            </a:p>
          </p:txBody>
        </p:sp>
        <p:grpSp>
          <p:nvGrpSpPr>
            <p:cNvPr id="14" name="Group 114"/>
            <p:cNvGrpSpPr>
              <a:grpSpLocks/>
            </p:cNvGrpSpPr>
            <p:nvPr/>
          </p:nvGrpSpPr>
          <p:grpSpPr bwMode="auto">
            <a:xfrm>
              <a:off x="4267200" y="4724400"/>
              <a:ext cx="686099" cy="514351"/>
              <a:chOff x="672" y="1154"/>
              <a:chExt cx="718" cy="476"/>
            </a:xfrm>
          </p:grpSpPr>
          <p:sp>
            <p:nvSpPr>
              <p:cNvPr id="30" name="Oval 115"/>
              <p:cNvSpPr>
                <a:spLocks noChangeArrowheads="1"/>
              </p:cNvSpPr>
              <p:nvPr/>
            </p:nvSpPr>
            <p:spPr bwMode="auto">
              <a:xfrm>
                <a:off x="674" y="1352"/>
                <a:ext cx="716" cy="278"/>
              </a:xfrm>
              <a:prstGeom prst="ellipse">
                <a:avLst/>
              </a:prstGeom>
              <a:solidFill>
                <a:srgbClr val="0078AA"/>
              </a:solidFill>
              <a:ln w="635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31" name="Rectangle 116"/>
              <p:cNvSpPr>
                <a:spLocks noChangeArrowheads="1"/>
              </p:cNvSpPr>
              <p:nvPr/>
            </p:nvSpPr>
            <p:spPr bwMode="auto">
              <a:xfrm>
                <a:off x="672" y="1296"/>
                <a:ext cx="716" cy="197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32" name="Rectangle 117"/>
              <p:cNvSpPr>
                <a:spLocks noChangeArrowheads="1"/>
              </p:cNvSpPr>
              <p:nvPr/>
            </p:nvSpPr>
            <p:spPr bwMode="auto">
              <a:xfrm>
                <a:off x="672" y="1296"/>
                <a:ext cx="716" cy="197"/>
              </a:xfrm>
              <a:prstGeom prst="rect">
                <a:avLst/>
              </a:prstGeom>
              <a:solidFill>
                <a:srgbClr val="0078A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33" name="Oval 118"/>
              <p:cNvSpPr>
                <a:spLocks noChangeArrowheads="1"/>
              </p:cNvSpPr>
              <p:nvPr/>
            </p:nvSpPr>
            <p:spPr bwMode="auto">
              <a:xfrm>
                <a:off x="674" y="1154"/>
                <a:ext cx="716" cy="278"/>
              </a:xfrm>
              <a:prstGeom prst="ellipse">
                <a:avLst/>
              </a:prstGeom>
              <a:solidFill>
                <a:srgbClr val="00B4FF"/>
              </a:solidFill>
              <a:ln w="635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grpSp>
            <p:nvGrpSpPr>
              <p:cNvPr id="26" name="Group 119"/>
              <p:cNvGrpSpPr>
                <a:grpSpLocks/>
              </p:cNvGrpSpPr>
              <p:nvPr/>
            </p:nvGrpSpPr>
            <p:grpSpPr bwMode="auto">
              <a:xfrm>
                <a:off x="781" y="1187"/>
                <a:ext cx="498" cy="212"/>
                <a:chOff x="781" y="1187"/>
                <a:chExt cx="498" cy="212"/>
              </a:xfrm>
            </p:grpSpPr>
            <p:grpSp>
              <p:nvGrpSpPr>
                <p:cNvPr id="29" name="Group 120"/>
                <p:cNvGrpSpPr>
                  <a:grpSpLocks/>
                </p:cNvGrpSpPr>
                <p:nvPr/>
              </p:nvGrpSpPr>
              <p:grpSpPr bwMode="auto">
                <a:xfrm>
                  <a:off x="781" y="1187"/>
                  <a:ext cx="493" cy="207"/>
                  <a:chOff x="781" y="1187"/>
                  <a:chExt cx="493" cy="207"/>
                </a:xfrm>
              </p:grpSpPr>
              <p:sp>
                <p:nvSpPr>
                  <p:cNvPr id="47" name="Freeform 121"/>
                  <p:cNvSpPr>
                    <a:spLocks/>
                  </p:cNvSpPr>
                  <p:nvPr/>
                </p:nvSpPr>
                <p:spPr bwMode="auto">
                  <a:xfrm>
                    <a:off x="1039" y="1192"/>
                    <a:ext cx="235" cy="89"/>
                  </a:xfrm>
                  <a:custGeom>
                    <a:avLst/>
                    <a:gdLst>
                      <a:gd name="T0" fmla="*/ 0 w 235"/>
                      <a:gd name="T1" fmla="*/ 69 h 89"/>
                      <a:gd name="T2" fmla="*/ 52 w 235"/>
                      <a:gd name="T3" fmla="*/ 89 h 89"/>
                      <a:gd name="T4" fmla="*/ 178 w 235"/>
                      <a:gd name="T5" fmla="*/ 29 h 89"/>
                      <a:gd name="T6" fmla="*/ 235 w 235"/>
                      <a:gd name="T7" fmla="*/ 49 h 89"/>
                      <a:gd name="T8" fmla="*/ 205 w 235"/>
                      <a:gd name="T9" fmla="*/ 0 h 89"/>
                      <a:gd name="T10" fmla="*/ 56 w 235"/>
                      <a:gd name="T11" fmla="*/ 0 h 89"/>
                      <a:gd name="T12" fmla="*/ 117 w 235"/>
                      <a:gd name="T13" fmla="*/ 14 h 89"/>
                      <a:gd name="T14" fmla="*/ 0 w 235"/>
                      <a:gd name="T15" fmla="*/ 69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5"/>
                      <a:gd name="T25" fmla="*/ 0 h 89"/>
                      <a:gd name="T26" fmla="*/ 235 w 235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5" h="89">
                        <a:moveTo>
                          <a:pt x="0" y="69"/>
                        </a:moveTo>
                        <a:lnTo>
                          <a:pt x="52" y="89"/>
                        </a:lnTo>
                        <a:lnTo>
                          <a:pt x="178" y="29"/>
                        </a:lnTo>
                        <a:lnTo>
                          <a:pt x="235" y="49"/>
                        </a:lnTo>
                        <a:lnTo>
                          <a:pt x="205" y="0"/>
                        </a:lnTo>
                        <a:lnTo>
                          <a:pt x="56" y="0"/>
                        </a:lnTo>
                        <a:lnTo>
                          <a:pt x="117" y="14"/>
                        </a:lnTo>
                        <a:lnTo>
                          <a:pt x="0" y="6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48" name="Freeform 122"/>
                  <p:cNvSpPr>
                    <a:spLocks/>
                  </p:cNvSpPr>
                  <p:nvPr/>
                </p:nvSpPr>
                <p:spPr bwMode="auto">
                  <a:xfrm>
                    <a:off x="1039" y="1192"/>
                    <a:ext cx="235" cy="89"/>
                  </a:xfrm>
                  <a:custGeom>
                    <a:avLst/>
                    <a:gdLst>
                      <a:gd name="T0" fmla="*/ 0 w 235"/>
                      <a:gd name="T1" fmla="*/ 69 h 89"/>
                      <a:gd name="T2" fmla="*/ 52 w 235"/>
                      <a:gd name="T3" fmla="*/ 89 h 89"/>
                      <a:gd name="T4" fmla="*/ 178 w 235"/>
                      <a:gd name="T5" fmla="*/ 29 h 89"/>
                      <a:gd name="T6" fmla="*/ 235 w 235"/>
                      <a:gd name="T7" fmla="*/ 49 h 89"/>
                      <a:gd name="T8" fmla="*/ 205 w 235"/>
                      <a:gd name="T9" fmla="*/ 0 h 89"/>
                      <a:gd name="T10" fmla="*/ 56 w 235"/>
                      <a:gd name="T11" fmla="*/ 0 h 89"/>
                      <a:gd name="T12" fmla="*/ 117 w 235"/>
                      <a:gd name="T13" fmla="*/ 14 h 89"/>
                      <a:gd name="T14" fmla="*/ 0 w 235"/>
                      <a:gd name="T15" fmla="*/ 69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5"/>
                      <a:gd name="T25" fmla="*/ 0 h 89"/>
                      <a:gd name="T26" fmla="*/ 235 w 235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5" h="89">
                        <a:moveTo>
                          <a:pt x="0" y="69"/>
                        </a:moveTo>
                        <a:lnTo>
                          <a:pt x="52" y="89"/>
                        </a:lnTo>
                        <a:lnTo>
                          <a:pt x="178" y="29"/>
                        </a:lnTo>
                        <a:lnTo>
                          <a:pt x="235" y="49"/>
                        </a:lnTo>
                        <a:lnTo>
                          <a:pt x="205" y="0"/>
                        </a:lnTo>
                        <a:lnTo>
                          <a:pt x="56" y="0"/>
                        </a:lnTo>
                        <a:lnTo>
                          <a:pt x="117" y="14"/>
                        </a:lnTo>
                        <a:lnTo>
                          <a:pt x="0" y="6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49" name="Freeform 123"/>
                  <p:cNvSpPr>
                    <a:spLocks/>
                  </p:cNvSpPr>
                  <p:nvPr/>
                </p:nvSpPr>
                <p:spPr bwMode="auto">
                  <a:xfrm>
                    <a:off x="781" y="1296"/>
                    <a:ext cx="236" cy="94"/>
                  </a:xfrm>
                  <a:custGeom>
                    <a:avLst/>
                    <a:gdLst>
                      <a:gd name="T0" fmla="*/ 236 w 236"/>
                      <a:gd name="T1" fmla="*/ 19 h 94"/>
                      <a:gd name="T2" fmla="*/ 183 w 236"/>
                      <a:gd name="T3" fmla="*/ 0 h 94"/>
                      <a:gd name="T4" fmla="*/ 61 w 236"/>
                      <a:gd name="T5" fmla="*/ 59 h 94"/>
                      <a:gd name="T6" fmla="*/ 0 w 236"/>
                      <a:gd name="T7" fmla="*/ 39 h 94"/>
                      <a:gd name="T8" fmla="*/ 31 w 236"/>
                      <a:gd name="T9" fmla="*/ 94 h 94"/>
                      <a:gd name="T10" fmla="*/ 183 w 236"/>
                      <a:gd name="T11" fmla="*/ 94 h 94"/>
                      <a:gd name="T12" fmla="*/ 118 w 236"/>
                      <a:gd name="T13" fmla="*/ 74 h 94"/>
                      <a:gd name="T14" fmla="*/ 236 w 236"/>
                      <a:gd name="T15" fmla="*/ 19 h 9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6"/>
                      <a:gd name="T25" fmla="*/ 0 h 94"/>
                      <a:gd name="T26" fmla="*/ 236 w 236"/>
                      <a:gd name="T27" fmla="*/ 94 h 9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6" h="94">
                        <a:moveTo>
                          <a:pt x="236" y="19"/>
                        </a:moveTo>
                        <a:lnTo>
                          <a:pt x="183" y="0"/>
                        </a:lnTo>
                        <a:lnTo>
                          <a:pt x="61" y="59"/>
                        </a:lnTo>
                        <a:lnTo>
                          <a:pt x="0" y="39"/>
                        </a:lnTo>
                        <a:lnTo>
                          <a:pt x="31" y="94"/>
                        </a:lnTo>
                        <a:lnTo>
                          <a:pt x="183" y="94"/>
                        </a:lnTo>
                        <a:lnTo>
                          <a:pt x="118" y="74"/>
                        </a:lnTo>
                        <a:lnTo>
                          <a:pt x="236" y="1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50" name="Freeform 124"/>
                  <p:cNvSpPr>
                    <a:spLocks/>
                  </p:cNvSpPr>
                  <p:nvPr/>
                </p:nvSpPr>
                <p:spPr bwMode="auto">
                  <a:xfrm>
                    <a:off x="781" y="1296"/>
                    <a:ext cx="236" cy="94"/>
                  </a:xfrm>
                  <a:custGeom>
                    <a:avLst/>
                    <a:gdLst>
                      <a:gd name="T0" fmla="*/ 236 w 236"/>
                      <a:gd name="T1" fmla="*/ 19 h 94"/>
                      <a:gd name="T2" fmla="*/ 183 w 236"/>
                      <a:gd name="T3" fmla="*/ 0 h 94"/>
                      <a:gd name="T4" fmla="*/ 61 w 236"/>
                      <a:gd name="T5" fmla="*/ 59 h 94"/>
                      <a:gd name="T6" fmla="*/ 0 w 236"/>
                      <a:gd name="T7" fmla="*/ 39 h 94"/>
                      <a:gd name="T8" fmla="*/ 31 w 236"/>
                      <a:gd name="T9" fmla="*/ 94 h 94"/>
                      <a:gd name="T10" fmla="*/ 183 w 236"/>
                      <a:gd name="T11" fmla="*/ 94 h 94"/>
                      <a:gd name="T12" fmla="*/ 118 w 236"/>
                      <a:gd name="T13" fmla="*/ 74 h 94"/>
                      <a:gd name="T14" fmla="*/ 236 w 236"/>
                      <a:gd name="T15" fmla="*/ 19 h 9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6"/>
                      <a:gd name="T25" fmla="*/ 0 h 94"/>
                      <a:gd name="T26" fmla="*/ 236 w 236"/>
                      <a:gd name="T27" fmla="*/ 94 h 9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6" h="94">
                        <a:moveTo>
                          <a:pt x="236" y="19"/>
                        </a:moveTo>
                        <a:lnTo>
                          <a:pt x="183" y="0"/>
                        </a:lnTo>
                        <a:lnTo>
                          <a:pt x="61" y="59"/>
                        </a:lnTo>
                        <a:lnTo>
                          <a:pt x="0" y="39"/>
                        </a:lnTo>
                        <a:lnTo>
                          <a:pt x="31" y="94"/>
                        </a:lnTo>
                        <a:lnTo>
                          <a:pt x="183" y="94"/>
                        </a:lnTo>
                        <a:lnTo>
                          <a:pt x="118" y="74"/>
                        </a:lnTo>
                        <a:lnTo>
                          <a:pt x="236" y="1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51" name="Freeform 125"/>
                  <p:cNvSpPr>
                    <a:spLocks/>
                  </p:cNvSpPr>
                  <p:nvPr/>
                </p:nvSpPr>
                <p:spPr bwMode="auto">
                  <a:xfrm>
                    <a:off x="794" y="1187"/>
                    <a:ext cx="236" cy="89"/>
                  </a:xfrm>
                  <a:custGeom>
                    <a:avLst/>
                    <a:gdLst>
                      <a:gd name="T0" fmla="*/ 0 w 236"/>
                      <a:gd name="T1" fmla="*/ 19 h 89"/>
                      <a:gd name="T2" fmla="*/ 53 w 236"/>
                      <a:gd name="T3" fmla="*/ 0 h 89"/>
                      <a:gd name="T4" fmla="*/ 179 w 236"/>
                      <a:gd name="T5" fmla="*/ 54 h 89"/>
                      <a:gd name="T6" fmla="*/ 236 w 236"/>
                      <a:gd name="T7" fmla="*/ 39 h 89"/>
                      <a:gd name="T8" fmla="*/ 205 w 236"/>
                      <a:gd name="T9" fmla="*/ 89 h 89"/>
                      <a:gd name="T10" fmla="*/ 57 w 236"/>
                      <a:gd name="T11" fmla="*/ 89 h 89"/>
                      <a:gd name="T12" fmla="*/ 118 w 236"/>
                      <a:gd name="T13" fmla="*/ 74 h 89"/>
                      <a:gd name="T14" fmla="*/ 0 w 236"/>
                      <a:gd name="T15" fmla="*/ 19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6"/>
                      <a:gd name="T25" fmla="*/ 0 h 89"/>
                      <a:gd name="T26" fmla="*/ 236 w 236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6" h="89">
                        <a:moveTo>
                          <a:pt x="0" y="19"/>
                        </a:moveTo>
                        <a:lnTo>
                          <a:pt x="53" y="0"/>
                        </a:lnTo>
                        <a:lnTo>
                          <a:pt x="179" y="54"/>
                        </a:lnTo>
                        <a:lnTo>
                          <a:pt x="236" y="39"/>
                        </a:lnTo>
                        <a:lnTo>
                          <a:pt x="205" y="89"/>
                        </a:lnTo>
                        <a:lnTo>
                          <a:pt x="57" y="89"/>
                        </a:lnTo>
                        <a:lnTo>
                          <a:pt x="118" y="74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52" name="Freeform 126"/>
                  <p:cNvSpPr>
                    <a:spLocks/>
                  </p:cNvSpPr>
                  <p:nvPr/>
                </p:nvSpPr>
                <p:spPr bwMode="auto">
                  <a:xfrm>
                    <a:off x="794" y="1187"/>
                    <a:ext cx="236" cy="89"/>
                  </a:xfrm>
                  <a:custGeom>
                    <a:avLst/>
                    <a:gdLst>
                      <a:gd name="T0" fmla="*/ 0 w 236"/>
                      <a:gd name="T1" fmla="*/ 19 h 89"/>
                      <a:gd name="T2" fmla="*/ 53 w 236"/>
                      <a:gd name="T3" fmla="*/ 0 h 89"/>
                      <a:gd name="T4" fmla="*/ 179 w 236"/>
                      <a:gd name="T5" fmla="*/ 54 h 89"/>
                      <a:gd name="T6" fmla="*/ 236 w 236"/>
                      <a:gd name="T7" fmla="*/ 39 h 89"/>
                      <a:gd name="T8" fmla="*/ 205 w 236"/>
                      <a:gd name="T9" fmla="*/ 89 h 89"/>
                      <a:gd name="T10" fmla="*/ 57 w 236"/>
                      <a:gd name="T11" fmla="*/ 89 h 89"/>
                      <a:gd name="T12" fmla="*/ 118 w 236"/>
                      <a:gd name="T13" fmla="*/ 74 h 89"/>
                      <a:gd name="T14" fmla="*/ 0 w 236"/>
                      <a:gd name="T15" fmla="*/ 19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6"/>
                      <a:gd name="T25" fmla="*/ 0 h 89"/>
                      <a:gd name="T26" fmla="*/ 236 w 236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6" h="89">
                        <a:moveTo>
                          <a:pt x="0" y="19"/>
                        </a:moveTo>
                        <a:lnTo>
                          <a:pt x="53" y="0"/>
                        </a:lnTo>
                        <a:lnTo>
                          <a:pt x="179" y="54"/>
                        </a:lnTo>
                        <a:lnTo>
                          <a:pt x="236" y="39"/>
                        </a:lnTo>
                        <a:lnTo>
                          <a:pt x="205" y="89"/>
                        </a:lnTo>
                        <a:lnTo>
                          <a:pt x="57" y="89"/>
                        </a:lnTo>
                        <a:lnTo>
                          <a:pt x="118" y="74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53" name="Freeform 127"/>
                  <p:cNvSpPr>
                    <a:spLocks/>
                  </p:cNvSpPr>
                  <p:nvPr/>
                </p:nvSpPr>
                <p:spPr bwMode="auto">
                  <a:xfrm>
                    <a:off x="1030" y="1305"/>
                    <a:ext cx="235" cy="89"/>
                  </a:xfrm>
                  <a:custGeom>
                    <a:avLst/>
                    <a:gdLst>
                      <a:gd name="T0" fmla="*/ 235 w 235"/>
                      <a:gd name="T1" fmla="*/ 70 h 89"/>
                      <a:gd name="T2" fmla="*/ 183 w 235"/>
                      <a:gd name="T3" fmla="*/ 89 h 89"/>
                      <a:gd name="T4" fmla="*/ 61 w 235"/>
                      <a:gd name="T5" fmla="*/ 30 h 89"/>
                      <a:gd name="T6" fmla="*/ 0 w 235"/>
                      <a:gd name="T7" fmla="*/ 50 h 89"/>
                      <a:gd name="T8" fmla="*/ 30 w 235"/>
                      <a:gd name="T9" fmla="*/ 0 h 89"/>
                      <a:gd name="T10" fmla="*/ 183 w 235"/>
                      <a:gd name="T11" fmla="*/ 0 h 89"/>
                      <a:gd name="T12" fmla="*/ 118 w 235"/>
                      <a:gd name="T13" fmla="*/ 15 h 89"/>
                      <a:gd name="T14" fmla="*/ 235 w 235"/>
                      <a:gd name="T15" fmla="*/ 70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5"/>
                      <a:gd name="T25" fmla="*/ 0 h 89"/>
                      <a:gd name="T26" fmla="*/ 235 w 235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5" h="89">
                        <a:moveTo>
                          <a:pt x="235" y="70"/>
                        </a:moveTo>
                        <a:lnTo>
                          <a:pt x="183" y="89"/>
                        </a:lnTo>
                        <a:lnTo>
                          <a:pt x="61" y="30"/>
                        </a:lnTo>
                        <a:lnTo>
                          <a:pt x="0" y="50"/>
                        </a:lnTo>
                        <a:lnTo>
                          <a:pt x="30" y="0"/>
                        </a:lnTo>
                        <a:lnTo>
                          <a:pt x="183" y="0"/>
                        </a:lnTo>
                        <a:lnTo>
                          <a:pt x="118" y="15"/>
                        </a:lnTo>
                        <a:lnTo>
                          <a:pt x="235" y="7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54" name="Freeform 128"/>
                  <p:cNvSpPr>
                    <a:spLocks/>
                  </p:cNvSpPr>
                  <p:nvPr/>
                </p:nvSpPr>
                <p:spPr bwMode="auto">
                  <a:xfrm>
                    <a:off x="1030" y="1305"/>
                    <a:ext cx="235" cy="89"/>
                  </a:xfrm>
                  <a:custGeom>
                    <a:avLst/>
                    <a:gdLst>
                      <a:gd name="T0" fmla="*/ 235 w 235"/>
                      <a:gd name="T1" fmla="*/ 70 h 89"/>
                      <a:gd name="T2" fmla="*/ 183 w 235"/>
                      <a:gd name="T3" fmla="*/ 89 h 89"/>
                      <a:gd name="T4" fmla="*/ 61 w 235"/>
                      <a:gd name="T5" fmla="*/ 30 h 89"/>
                      <a:gd name="T6" fmla="*/ 0 w 235"/>
                      <a:gd name="T7" fmla="*/ 50 h 89"/>
                      <a:gd name="T8" fmla="*/ 30 w 235"/>
                      <a:gd name="T9" fmla="*/ 0 h 89"/>
                      <a:gd name="T10" fmla="*/ 183 w 235"/>
                      <a:gd name="T11" fmla="*/ 0 h 89"/>
                      <a:gd name="T12" fmla="*/ 118 w 235"/>
                      <a:gd name="T13" fmla="*/ 15 h 89"/>
                      <a:gd name="T14" fmla="*/ 235 w 235"/>
                      <a:gd name="T15" fmla="*/ 70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5"/>
                      <a:gd name="T25" fmla="*/ 0 h 89"/>
                      <a:gd name="T26" fmla="*/ 235 w 235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5" h="89">
                        <a:moveTo>
                          <a:pt x="235" y="70"/>
                        </a:moveTo>
                        <a:lnTo>
                          <a:pt x="183" y="89"/>
                        </a:lnTo>
                        <a:lnTo>
                          <a:pt x="61" y="30"/>
                        </a:lnTo>
                        <a:lnTo>
                          <a:pt x="0" y="50"/>
                        </a:lnTo>
                        <a:lnTo>
                          <a:pt x="30" y="0"/>
                        </a:lnTo>
                        <a:lnTo>
                          <a:pt x="183" y="0"/>
                        </a:lnTo>
                        <a:lnTo>
                          <a:pt x="118" y="15"/>
                        </a:lnTo>
                        <a:lnTo>
                          <a:pt x="235" y="7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</p:grpSp>
            <p:grpSp>
              <p:nvGrpSpPr>
                <p:cNvPr id="34" name="Group 129"/>
                <p:cNvGrpSpPr>
                  <a:grpSpLocks/>
                </p:cNvGrpSpPr>
                <p:nvPr/>
              </p:nvGrpSpPr>
              <p:grpSpPr bwMode="auto">
                <a:xfrm>
                  <a:off x="785" y="1192"/>
                  <a:ext cx="494" cy="207"/>
                  <a:chOff x="785" y="1192"/>
                  <a:chExt cx="494" cy="207"/>
                </a:xfrm>
              </p:grpSpPr>
              <p:sp>
                <p:nvSpPr>
                  <p:cNvPr id="39" name="Freeform 130"/>
                  <p:cNvSpPr>
                    <a:spLocks/>
                  </p:cNvSpPr>
                  <p:nvPr/>
                </p:nvSpPr>
                <p:spPr bwMode="auto">
                  <a:xfrm>
                    <a:off x="1043" y="1197"/>
                    <a:ext cx="236" cy="89"/>
                  </a:xfrm>
                  <a:custGeom>
                    <a:avLst/>
                    <a:gdLst>
                      <a:gd name="T0" fmla="*/ 0 w 236"/>
                      <a:gd name="T1" fmla="*/ 69 h 89"/>
                      <a:gd name="T2" fmla="*/ 52 w 236"/>
                      <a:gd name="T3" fmla="*/ 89 h 89"/>
                      <a:gd name="T4" fmla="*/ 179 w 236"/>
                      <a:gd name="T5" fmla="*/ 29 h 89"/>
                      <a:gd name="T6" fmla="*/ 236 w 236"/>
                      <a:gd name="T7" fmla="*/ 49 h 89"/>
                      <a:gd name="T8" fmla="*/ 205 w 236"/>
                      <a:gd name="T9" fmla="*/ 0 h 89"/>
                      <a:gd name="T10" fmla="*/ 57 w 236"/>
                      <a:gd name="T11" fmla="*/ 0 h 89"/>
                      <a:gd name="T12" fmla="*/ 118 w 236"/>
                      <a:gd name="T13" fmla="*/ 14 h 89"/>
                      <a:gd name="T14" fmla="*/ 0 w 236"/>
                      <a:gd name="T15" fmla="*/ 69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6"/>
                      <a:gd name="T25" fmla="*/ 0 h 89"/>
                      <a:gd name="T26" fmla="*/ 236 w 236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6" h="89">
                        <a:moveTo>
                          <a:pt x="0" y="69"/>
                        </a:moveTo>
                        <a:lnTo>
                          <a:pt x="52" y="89"/>
                        </a:lnTo>
                        <a:lnTo>
                          <a:pt x="179" y="29"/>
                        </a:lnTo>
                        <a:lnTo>
                          <a:pt x="236" y="49"/>
                        </a:lnTo>
                        <a:lnTo>
                          <a:pt x="205" y="0"/>
                        </a:lnTo>
                        <a:lnTo>
                          <a:pt x="57" y="0"/>
                        </a:lnTo>
                        <a:lnTo>
                          <a:pt x="118" y="14"/>
                        </a:lnTo>
                        <a:lnTo>
                          <a:pt x="0" y="6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40" name="Freeform 131"/>
                  <p:cNvSpPr>
                    <a:spLocks/>
                  </p:cNvSpPr>
                  <p:nvPr/>
                </p:nvSpPr>
                <p:spPr bwMode="auto">
                  <a:xfrm>
                    <a:off x="1043" y="1197"/>
                    <a:ext cx="236" cy="89"/>
                  </a:xfrm>
                  <a:custGeom>
                    <a:avLst/>
                    <a:gdLst>
                      <a:gd name="T0" fmla="*/ 0 w 236"/>
                      <a:gd name="T1" fmla="*/ 69 h 89"/>
                      <a:gd name="T2" fmla="*/ 52 w 236"/>
                      <a:gd name="T3" fmla="*/ 89 h 89"/>
                      <a:gd name="T4" fmla="*/ 179 w 236"/>
                      <a:gd name="T5" fmla="*/ 29 h 89"/>
                      <a:gd name="T6" fmla="*/ 236 w 236"/>
                      <a:gd name="T7" fmla="*/ 49 h 89"/>
                      <a:gd name="T8" fmla="*/ 205 w 236"/>
                      <a:gd name="T9" fmla="*/ 0 h 89"/>
                      <a:gd name="T10" fmla="*/ 57 w 236"/>
                      <a:gd name="T11" fmla="*/ 0 h 89"/>
                      <a:gd name="T12" fmla="*/ 118 w 236"/>
                      <a:gd name="T13" fmla="*/ 14 h 89"/>
                      <a:gd name="T14" fmla="*/ 0 w 236"/>
                      <a:gd name="T15" fmla="*/ 69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6"/>
                      <a:gd name="T25" fmla="*/ 0 h 89"/>
                      <a:gd name="T26" fmla="*/ 236 w 236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6" h="89">
                        <a:moveTo>
                          <a:pt x="0" y="69"/>
                        </a:moveTo>
                        <a:lnTo>
                          <a:pt x="52" y="89"/>
                        </a:lnTo>
                        <a:lnTo>
                          <a:pt x="179" y="29"/>
                        </a:lnTo>
                        <a:lnTo>
                          <a:pt x="236" y="49"/>
                        </a:lnTo>
                        <a:lnTo>
                          <a:pt x="205" y="0"/>
                        </a:lnTo>
                        <a:lnTo>
                          <a:pt x="57" y="0"/>
                        </a:lnTo>
                        <a:lnTo>
                          <a:pt x="118" y="14"/>
                        </a:lnTo>
                        <a:lnTo>
                          <a:pt x="0" y="6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41" name="Freeform 132"/>
                  <p:cNvSpPr>
                    <a:spLocks/>
                  </p:cNvSpPr>
                  <p:nvPr/>
                </p:nvSpPr>
                <p:spPr bwMode="auto">
                  <a:xfrm>
                    <a:off x="785" y="1300"/>
                    <a:ext cx="236" cy="94"/>
                  </a:xfrm>
                  <a:custGeom>
                    <a:avLst/>
                    <a:gdLst>
                      <a:gd name="T0" fmla="*/ 236 w 236"/>
                      <a:gd name="T1" fmla="*/ 20 h 94"/>
                      <a:gd name="T2" fmla="*/ 184 w 236"/>
                      <a:gd name="T3" fmla="*/ 0 h 94"/>
                      <a:gd name="T4" fmla="*/ 62 w 236"/>
                      <a:gd name="T5" fmla="*/ 60 h 94"/>
                      <a:gd name="T6" fmla="*/ 0 w 236"/>
                      <a:gd name="T7" fmla="*/ 40 h 94"/>
                      <a:gd name="T8" fmla="*/ 31 w 236"/>
                      <a:gd name="T9" fmla="*/ 94 h 94"/>
                      <a:gd name="T10" fmla="*/ 184 w 236"/>
                      <a:gd name="T11" fmla="*/ 94 h 94"/>
                      <a:gd name="T12" fmla="*/ 118 w 236"/>
                      <a:gd name="T13" fmla="*/ 75 h 94"/>
                      <a:gd name="T14" fmla="*/ 236 w 236"/>
                      <a:gd name="T15" fmla="*/ 20 h 9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6"/>
                      <a:gd name="T25" fmla="*/ 0 h 94"/>
                      <a:gd name="T26" fmla="*/ 236 w 236"/>
                      <a:gd name="T27" fmla="*/ 94 h 9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6" h="94">
                        <a:moveTo>
                          <a:pt x="236" y="20"/>
                        </a:moveTo>
                        <a:lnTo>
                          <a:pt x="184" y="0"/>
                        </a:lnTo>
                        <a:lnTo>
                          <a:pt x="62" y="60"/>
                        </a:lnTo>
                        <a:lnTo>
                          <a:pt x="0" y="40"/>
                        </a:lnTo>
                        <a:lnTo>
                          <a:pt x="31" y="94"/>
                        </a:lnTo>
                        <a:lnTo>
                          <a:pt x="184" y="94"/>
                        </a:lnTo>
                        <a:lnTo>
                          <a:pt x="118" y="75"/>
                        </a:lnTo>
                        <a:lnTo>
                          <a:pt x="236" y="2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42" name="Freeform 133"/>
                  <p:cNvSpPr>
                    <a:spLocks/>
                  </p:cNvSpPr>
                  <p:nvPr/>
                </p:nvSpPr>
                <p:spPr bwMode="auto">
                  <a:xfrm>
                    <a:off x="785" y="1300"/>
                    <a:ext cx="236" cy="94"/>
                  </a:xfrm>
                  <a:custGeom>
                    <a:avLst/>
                    <a:gdLst>
                      <a:gd name="T0" fmla="*/ 236 w 236"/>
                      <a:gd name="T1" fmla="*/ 20 h 94"/>
                      <a:gd name="T2" fmla="*/ 184 w 236"/>
                      <a:gd name="T3" fmla="*/ 0 h 94"/>
                      <a:gd name="T4" fmla="*/ 62 w 236"/>
                      <a:gd name="T5" fmla="*/ 60 h 94"/>
                      <a:gd name="T6" fmla="*/ 0 w 236"/>
                      <a:gd name="T7" fmla="*/ 40 h 94"/>
                      <a:gd name="T8" fmla="*/ 31 w 236"/>
                      <a:gd name="T9" fmla="*/ 94 h 94"/>
                      <a:gd name="T10" fmla="*/ 184 w 236"/>
                      <a:gd name="T11" fmla="*/ 94 h 94"/>
                      <a:gd name="T12" fmla="*/ 118 w 236"/>
                      <a:gd name="T13" fmla="*/ 75 h 94"/>
                      <a:gd name="T14" fmla="*/ 236 w 236"/>
                      <a:gd name="T15" fmla="*/ 20 h 9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6"/>
                      <a:gd name="T25" fmla="*/ 0 h 94"/>
                      <a:gd name="T26" fmla="*/ 236 w 236"/>
                      <a:gd name="T27" fmla="*/ 94 h 9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6" h="94">
                        <a:moveTo>
                          <a:pt x="236" y="20"/>
                        </a:moveTo>
                        <a:lnTo>
                          <a:pt x="184" y="0"/>
                        </a:lnTo>
                        <a:lnTo>
                          <a:pt x="62" y="60"/>
                        </a:lnTo>
                        <a:lnTo>
                          <a:pt x="0" y="40"/>
                        </a:lnTo>
                        <a:lnTo>
                          <a:pt x="31" y="94"/>
                        </a:lnTo>
                        <a:lnTo>
                          <a:pt x="184" y="94"/>
                        </a:lnTo>
                        <a:lnTo>
                          <a:pt x="118" y="75"/>
                        </a:lnTo>
                        <a:lnTo>
                          <a:pt x="236" y="2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43" name="Freeform 134"/>
                  <p:cNvSpPr>
                    <a:spLocks/>
                  </p:cNvSpPr>
                  <p:nvPr/>
                </p:nvSpPr>
                <p:spPr bwMode="auto">
                  <a:xfrm>
                    <a:off x="799" y="1192"/>
                    <a:ext cx="235" cy="89"/>
                  </a:xfrm>
                  <a:custGeom>
                    <a:avLst/>
                    <a:gdLst>
                      <a:gd name="T0" fmla="*/ 0 w 235"/>
                      <a:gd name="T1" fmla="*/ 19 h 89"/>
                      <a:gd name="T2" fmla="*/ 52 w 235"/>
                      <a:gd name="T3" fmla="*/ 0 h 89"/>
                      <a:gd name="T4" fmla="*/ 178 w 235"/>
                      <a:gd name="T5" fmla="*/ 54 h 89"/>
                      <a:gd name="T6" fmla="*/ 235 w 235"/>
                      <a:gd name="T7" fmla="*/ 39 h 89"/>
                      <a:gd name="T8" fmla="*/ 205 w 235"/>
                      <a:gd name="T9" fmla="*/ 89 h 89"/>
                      <a:gd name="T10" fmla="*/ 56 w 235"/>
                      <a:gd name="T11" fmla="*/ 89 h 89"/>
                      <a:gd name="T12" fmla="*/ 117 w 235"/>
                      <a:gd name="T13" fmla="*/ 74 h 89"/>
                      <a:gd name="T14" fmla="*/ 0 w 235"/>
                      <a:gd name="T15" fmla="*/ 19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5"/>
                      <a:gd name="T25" fmla="*/ 0 h 89"/>
                      <a:gd name="T26" fmla="*/ 235 w 235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5" h="89">
                        <a:moveTo>
                          <a:pt x="0" y="19"/>
                        </a:moveTo>
                        <a:lnTo>
                          <a:pt x="52" y="0"/>
                        </a:lnTo>
                        <a:lnTo>
                          <a:pt x="178" y="54"/>
                        </a:lnTo>
                        <a:lnTo>
                          <a:pt x="235" y="39"/>
                        </a:lnTo>
                        <a:lnTo>
                          <a:pt x="205" y="89"/>
                        </a:lnTo>
                        <a:lnTo>
                          <a:pt x="56" y="89"/>
                        </a:lnTo>
                        <a:lnTo>
                          <a:pt x="117" y="74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44" name="Freeform 135"/>
                  <p:cNvSpPr>
                    <a:spLocks/>
                  </p:cNvSpPr>
                  <p:nvPr/>
                </p:nvSpPr>
                <p:spPr bwMode="auto">
                  <a:xfrm>
                    <a:off x="799" y="1192"/>
                    <a:ext cx="235" cy="89"/>
                  </a:xfrm>
                  <a:custGeom>
                    <a:avLst/>
                    <a:gdLst>
                      <a:gd name="T0" fmla="*/ 0 w 235"/>
                      <a:gd name="T1" fmla="*/ 19 h 89"/>
                      <a:gd name="T2" fmla="*/ 52 w 235"/>
                      <a:gd name="T3" fmla="*/ 0 h 89"/>
                      <a:gd name="T4" fmla="*/ 178 w 235"/>
                      <a:gd name="T5" fmla="*/ 54 h 89"/>
                      <a:gd name="T6" fmla="*/ 235 w 235"/>
                      <a:gd name="T7" fmla="*/ 39 h 89"/>
                      <a:gd name="T8" fmla="*/ 205 w 235"/>
                      <a:gd name="T9" fmla="*/ 89 h 89"/>
                      <a:gd name="T10" fmla="*/ 56 w 235"/>
                      <a:gd name="T11" fmla="*/ 89 h 89"/>
                      <a:gd name="T12" fmla="*/ 117 w 235"/>
                      <a:gd name="T13" fmla="*/ 74 h 89"/>
                      <a:gd name="T14" fmla="*/ 0 w 235"/>
                      <a:gd name="T15" fmla="*/ 19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5"/>
                      <a:gd name="T25" fmla="*/ 0 h 89"/>
                      <a:gd name="T26" fmla="*/ 235 w 235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5" h="89">
                        <a:moveTo>
                          <a:pt x="0" y="19"/>
                        </a:moveTo>
                        <a:lnTo>
                          <a:pt x="52" y="0"/>
                        </a:lnTo>
                        <a:lnTo>
                          <a:pt x="178" y="54"/>
                        </a:lnTo>
                        <a:lnTo>
                          <a:pt x="235" y="39"/>
                        </a:lnTo>
                        <a:lnTo>
                          <a:pt x="205" y="89"/>
                        </a:lnTo>
                        <a:lnTo>
                          <a:pt x="56" y="89"/>
                        </a:lnTo>
                        <a:lnTo>
                          <a:pt x="117" y="74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45" name="Freeform 136"/>
                  <p:cNvSpPr>
                    <a:spLocks/>
                  </p:cNvSpPr>
                  <p:nvPr/>
                </p:nvSpPr>
                <p:spPr bwMode="auto">
                  <a:xfrm>
                    <a:off x="1034" y="1310"/>
                    <a:ext cx="236" cy="89"/>
                  </a:xfrm>
                  <a:custGeom>
                    <a:avLst/>
                    <a:gdLst>
                      <a:gd name="T0" fmla="*/ 236 w 236"/>
                      <a:gd name="T1" fmla="*/ 70 h 89"/>
                      <a:gd name="T2" fmla="*/ 183 w 236"/>
                      <a:gd name="T3" fmla="*/ 89 h 89"/>
                      <a:gd name="T4" fmla="*/ 61 w 236"/>
                      <a:gd name="T5" fmla="*/ 30 h 89"/>
                      <a:gd name="T6" fmla="*/ 0 w 236"/>
                      <a:gd name="T7" fmla="*/ 50 h 89"/>
                      <a:gd name="T8" fmla="*/ 31 w 236"/>
                      <a:gd name="T9" fmla="*/ 0 h 89"/>
                      <a:gd name="T10" fmla="*/ 183 w 236"/>
                      <a:gd name="T11" fmla="*/ 0 h 89"/>
                      <a:gd name="T12" fmla="*/ 118 w 236"/>
                      <a:gd name="T13" fmla="*/ 15 h 89"/>
                      <a:gd name="T14" fmla="*/ 236 w 236"/>
                      <a:gd name="T15" fmla="*/ 70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6"/>
                      <a:gd name="T25" fmla="*/ 0 h 89"/>
                      <a:gd name="T26" fmla="*/ 236 w 236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6" h="89">
                        <a:moveTo>
                          <a:pt x="236" y="70"/>
                        </a:moveTo>
                        <a:lnTo>
                          <a:pt x="183" y="89"/>
                        </a:lnTo>
                        <a:lnTo>
                          <a:pt x="61" y="30"/>
                        </a:lnTo>
                        <a:lnTo>
                          <a:pt x="0" y="50"/>
                        </a:lnTo>
                        <a:lnTo>
                          <a:pt x="31" y="0"/>
                        </a:lnTo>
                        <a:lnTo>
                          <a:pt x="183" y="0"/>
                        </a:lnTo>
                        <a:lnTo>
                          <a:pt x="118" y="15"/>
                        </a:lnTo>
                        <a:lnTo>
                          <a:pt x="236" y="7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  <p:sp>
                <p:nvSpPr>
                  <p:cNvPr id="46" name="Freeform 137"/>
                  <p:cNvSpPr>
                    <a:spLocks/>
                  </p:cNvSpPr>
                  <p:nvPr/>
                </p:nvSpPr>
                <p:spPr bwMode="auto">
                  <a:xfrm>
                    <a:off x="1034" y="1310"/>
                    <a:ext cx="236" cy="89"/>
                  </a:xfrm>
                  <a:custGeom>
                    <a:avLst/>
                    <a:gdLst>
                      <a:gd name="T0" fmla="*/ 236 w 236"/>
                      <a:gd name="T1" fmla="*/ 70 h 89"/>
                      <a:gd name="T2" fmla="*/ 183 w 236"/>
                      <a:gd name="T3" fmla="*/ 89 h 89"/>
                      <a:gd name="T4" fmla="*/ 61 w 236"/>
                      <a:gd name="T5" fmla="*/ 30 h 89"/>
                      <a:gd name="T6" fmla="*/ 0 w 236"/>
                      <a:gd name="T7" fmla="*/ 50 h 89"/>
                      <a:gd name="T8" fmla="*/ 31 w 236"/>
                      <a:gd name="T9" fmla="*/ 0 h 89"/>
                      <a:gd name="T10" fmla="*/ 183 w 236"/>
                      <a:gd name="T11" fmla="*/ 0 h 89"/>
                      <a:gd name="T12" fmla="*/ 118 w 236"/>
                      <a:gd name="T13" fmla="*/ 15 h 89"/>
                      <a:gd name="T14" fmla="*/ 236 w 236"/>
                      <a:gd name="T15" fmla="*/ 70 h 89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36"/>
                      <a:gd name="T25" fmla="*/ 0 h 89"/>
                      <a:gd name="T26" fmla="*/ 236 w 236"/>
                      <a:gd name="T27" fmla="*/ 89 h 89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36" h="89">
                        <a:moveTo>
                          <a:pt x="236" y="70"/>
                        </a:moveTo>
                        <a:lnTo>
                          <a:pt x="183" y="89"/>
                        </a:lnTo>
                        <a:lnTo>
                          <a:pt x="61" y="30"/>
                        </a:lnTo>
                        <a:lnTo>
                          <a:pt x="0" y="50"/>
                        </a:lnTo>
                        <a:lnTo>
                          <a:pt x="31" y="0"/>
                        </a:lnTo>
                        <a:lnTo>
                          <a:pt x="183" y="0"/>
                        </a:lnTo>
                        <a:lnTo>
                          <a:pt x="118" y="15"/>
                        </a:lnTo>
                        <a:lnTo>
                          <a:pt x="236" y="7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cs typeface="ＭＳ Ｐゴシック" charset="-128"/>
                    </a:endParaRPr>
                  </a:p>
                </p:txBody>
              </p:sp>
            </p:grpSp>
          </p:grpSp>
          <p:sp>
            <p:nvSpPr>
              <p:cNvPr id="35" name="Line 138"/>
              <p:cNvSpPr>
                <a:spLocks noChangeShapeType="1"/>
              </p:cNvSpPr>
              <p:nvPr/>
            </p:nvSpPr>
            <p:spPr bwMode="auto">
              <a:xfrm>
                <a:off x="672" y="1291"/>
                <a:ext cx="1" cy="197"/>
              </a:xfrm>
              <a:prstGeom prst="line">
                <a:avLst/>
              </a:prstGeom>
              <a:noFill/>
              <a:ln w="635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139"/>
              <p:cNvSpPr>
                <a:spLocks noChangeShapeType="1"/>
              </p:cNvSpPr>
              <p:nvPr/>
            </p:nvSpPr>
            <p:spPr bwMode="auto">
              <a:xfrm>
                <a:off x="1388" y="1291"/>
                <a:ext cx="1" cy="197"/>
              </a:xfrm>
              <a:prstGeom prst="line">
                <a:avLst/>
              </a:prstGeom>
              <a:noFill/>
              <a:ln w="6350">
                <a:solidFill>
                  <a:srgbClr val="AAE6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Freeform 10"/>
            <p:cNvSpPr/>
            <p:nvPr/>
          </p:nvSpPr>
          <p:spPr bwMode="auto">
            <a:xfrm rot="1627892" flipV="1">
              <a:off x="2537437" y="4065532"/>
              <a:ext cx="4625738" cy="1114514"/>
            </a:xfrm>
            <a:custGeom>
              <a:avLst/>
              <a:gdLst>
                <a:gd name="connsiteX0" fmla="*/ 0 w 1993900"/>
                <a:gd name="connsiteY0" fmla="*/ 97367 h 529167"/>
                <a:gd name="connsiteX1" fmla="*/ 1143000 w 1993900"/>
                <a:gd name="connsiteY1" fmla="*/ 71967 h 529167"/>
                <a:gd name="connsiteX2" fmla="*/ 1993900 w 1993900"/>
                <a:gd name="connsiteY2" fmla="*/ 529167 h 529167"/>
                <a:gd name="connsiteX3" fmla="*/ 1993900 w 1993900"/>
                <a:gd name="connsiteY3" fmla="*/ 529167 h 529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3900" h="529167">
                  <a:moveTo>
                    <a:pt x="0" y="97367"/>
                  </a:moveTo>
                  <a:cubicBezTo>
                    <a:pt x="405341" y="48683"/>
                    <a:pt x="810683" y="0"/>
                    <a:pt x="1143000" y="71967"/>
                  </a:cubicBezTo>
                  <a:cubicBezTo>
                    <a:pt x="1475317" y="143934"/>
                    <a:pt x="1993900" y="529167"/>
                    <a:pt x="1993900" y="529167"/>
                  </a:cubicBezTo>
                  <a:lnTo>
                    <a:pt x="1993900" y="529167"/>
                  </a:lnTo>
                </a:path>
              </a:pathLst>
            </a:cu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triangle" w="med" len="lg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IPv6 Transition: Security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altLang="ja-JP" dirty="0" smtClean="0"/>
              <a:t>Firewalls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Must be dual-stack/dual-protocol, or separate dedicated firewalls for IPv4 and IPv6 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IPv4 firewall may miss tunneled IPv6 traffic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VPNs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Must tunnel both IPv4 and IPv6 traffic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Some </a:t>
            </a:r>
            <a:r>
              <a:rPr lang="en-US" dirty="0" err="1" smtClean="0"/>
              <a:t>VPNs</a:t>
            </a:r>
            <a:r>
              <a:rPr lang="en-US" dirty="0" smtClean="0"/>
              <a:t> may not encrypt IPv6 traffic at all, leaving it to flow in the clear</a:t>
            </a:r>
          </a:p>
          <a:p>
            <a:pPr>
              <a:buFont typeface="Arial"/>
              <a:buChar char="•"/>
            </a:pPr>
            <a:r>
              <a:rPr lang="en-US" dirty="0" smtClean="0"/>
              <a:t>Network monitoring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Likewise must be IPv4 and IPv6 aware</a:t>
            </a:r>
          </a:p>
          <a:p>
            <a:pPr>
              <a:buFont typeface="Arial"/>
              <a:buChar char="•"/>
            </a:pPr>
            <a:r>
              <a:rPr lang="en-US" dirty="0" smtClean="0"/>
              <a:t>Many other application and technology-specific security issues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 smtClean="0"/>
              <a:t>Overview</a:t>
            </a:r>
            <a:endParaRPr lang="en-US" altLang="ja-JP" sz="40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Introduction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The main game…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IPv4 Consumption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Transition to IPv6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Security and IP addresses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Resource Certification: RPKI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Abuse contact registration: IRT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IPv6 Transition: </a:t>
            </a:r>
            <a:r>
              <a:rPr lang="en-US" altLang="ja-JP" sz="4000" dirty="0" smtClean="0"/>
              <a:t>Software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altLang="ja-JP" dirty="0" smtClean="0"/>
              <a:t>Client software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Email, www, tools and utilities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Do your off the shelf software packages support IPv6?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Business applications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Billing, payroll, specialist applications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Can legacy applications be converted?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Any in-house applications?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In general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All Internet-aware software should be IPv6 aware, otherwise will need dual stack connectivity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IPv6 Transition: Hardware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Routers, wireless switches, modems, computers, etc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All must be considered eventually</a:t>
            </a:r>
          </a:p>
          <a:p>
            <a:pPr>
              <a:buFont typeface="Arial"/>
              <a:buChar char="•"/>
            </a:pPr>
            <a:r>
              <a:rPr lang="en-US" dirty="0" smtClean="0"/>
              <a:t>Most new hardware now supports IPv6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Or should have an upgrade path</a:t>
            </a:r>
          </a:p>
          <a:p>
            <a:pPr>
              <a:buFont typeface="Arial"/>
              <a:buChar char="•"/>
            </a:pPr>
            <a:r>
              <a:rPr lang="en-US" dirty="0" smtClean="0"/>
              <a:t>CPE equipment will need upgrade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Eg</a:t>
            </a:r>
            <a:r>
              <a:rPr lang="en-US" dirty="0" smtClean="0"/>
              <a:t> DOCSIS 3.0 for cable modems</a:t>
            </a:r>
          </a:p>
          <a:p>
            <a:pPr>
              <a:buFont typeface="Arial"/>
              <a:buChar char="•"/>
            </a:pPr>
            <a:r>
              <a:rPr lang="en-US" dirty="0" smtClean="0"/>
              <a:t>Aim to build IPv6 into your checklist for your hardware upgrade cycle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If not, another upgrade may be needed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IPv6 Transition: Human Resources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ISPs and businesses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Are you hiring IPv6-ready staff?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Are you seeking IPv6 training for current staff?</a:t>
            </a:r>
          </a:p>
          <a:p>
            <a:pPr>
              <a:buFont typeface="Arial"/>
              <a:buChar char="•"/>
            </a:pPr>
            <a:r>
              <a:rPr lang="en-US" dirty="0" smtClean="0"/>
              <a:t>Educational institutions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Are you producing IPv6-ready graduates?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 smtClean="0"/>
              <a:t>IP Address Security: RPKI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altLang="ja-JP" dirty="0" smtClean="0"/>
              <a:t>Resource Public Key Infrastructure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Certificates carrying IP address block details, signed by APNIC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Certification hierarchy starts with single root authority, and extends through </a:t>
            </a:r>
            <a:r>
              <a:rPr lang="en-US" dirty="0" err="1" smtClean="0"/>
              <a:t>RIRs</a:t>
            </a:r>
            <a:r>
              <a:rPr lang="en-US" dirty="0" smtClean="0"/>
              <a:t> and ISPs to end users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Used to secure routing system by verifying authority for route origination</a:t>
            </a:r>
          </a:p>
          <a:p>
            <a:pPr>
              <a:buFont typeface="Arial"/>
              <a:buChar char="•"/>
            </a:pPr>
            <a:r>
              <a:rPr lang="en-US" dirty="0" smtClean="0"/>
              <a:t>Progress to date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Production RPKI available at APNIC now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APNIC as pioneer working with </a:t>
            </a:r>
            <a:r>
              <a:rPr lang="en-US" dirty="0" err="1" smtClean="0"/>
              <a:t>RIRs</a:t>
            </a:r>
            <a:r>
              <a:rPr lang="en-US" dirty="0" smtClean="0"/>
              <a:t> to produce global production RPKI system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NRO deadline of 1 Jan 2011 for first phase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Applications are yet to be </a:t>
            </a:r>
            <a:r>
              <a:rPr lang="en-US" dirty="0" smtClean="0"/>
              <a:t>standardized</a:t>
            </a:r>
            <a:endParaRPr lang="en-US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 smtClean="0"/>
              <a:t>IP Address Security: IRT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altLang="ja-JP" dirty="0" smtClean="0"/>
              <a:t>IRT (Incident Response Team) records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Details of where to send abuse reports related to specific resources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Policy proposal 79: IRT records will be mandatory </a:t>
            </a:r>
          </a:p>
          <a:p>
            <a:pPr lvl="2">
              <a:buFont typeface="Arial"/>
              <a:buChar char="•"/>
            </a:pPr>
            <a:r>
              <a:rPr lang="en-US" altLang="ja-JP" dirty="0" smtClean="0"/>
              <a:t>Policy now in final call (ends 3 May 2010)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Upon implementation of this policy, IRT must be included in:</a:t>
            </a:r>
          </a:p>
          <a:p>
            <a:pPr lvl="2">
              <a:buFont typeface="Arial"/>
              <a:buChar char="•"/>
            </a:pPr>
            <a:r>
              <a:rPr lang="en-US" altLang="ja-JP" dirty="0" smtClean="0"/>
              <a:t>All new IP and AS number objects </a:t>
            </a:r>
          </a:p>
          <a:p>
            <a:pPr lvl="2">
              <a:buFont typeface="Arial"/>
              <a:buChar char="•"/>
            </a:pPr>
            <a:r>
              <a:rPr lang="en-US" altLang="ja-JP" dirty="0" smtClean="0"/>
              <a:t>All existing IP and AS number objects the next time you update them</a:t>
            </a:r>
          </a:p>
          <a:p>
            <a:endParaRPr lang="en-US" altLang="ja-JP" dirty="0" smtClean="0"/>
          </a:p>
          <a:p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 smtClean="0"/>
              <a:t>IP Address Security: IRT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altLang="ja-JP" dirty="0" smtClean="0"/>
              <a:t>How IRT object will affect you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Do you have IP address or AS number registrations in the APNIC </a:t>
            </a:r>
            <a:r>
              <a:rPr lang="en-US" altLang="ja-JP" dirty="0" err="1" smtClean="0"/>
              <a:t>Whois</a:t>
            </a:r>
            <a:r>
              <a:rPr lang="en-US" altLang="ja-JP" dirty="0" smtClean="0"/>
              <a:t> Database?</a:t>
            </a:r>
          </a:p>
          <a:p>
            <a:pPr lvl="1">
              <a:buFont typeface="Arial"/>
              <a:buChar char="•"/>
            </a:pPr>
            <a:r>
              <a:rPr lang="en-US" altLang="ja-JP" dirty="0" smtClean="0"/>
              <a:t>Do you have a contact point for abuse reports?</a:t>
            </a:r>
          </a:p>
          <a:p>
            <a:pPr lvl="2">
              <a:buFont typeface="Arial"/>
              <a:buChar char="•"/>
            </a:pPr>
            <a:r>
              <a:rPr lang="en-US" altLang="ja-JP" dirty="0" smtClean="0"/>
              <a:t>If so, create an IRT record for your </a:t>
            </a:r>
            <a:r>
              <a:rPr lang="en-US" altLang="ja-JP" dirty="0" err="1" smtClean="0"/>
              <a:t>organisation</a:t>
            </a:r>
            <a:endParaRPr lang="en-US" altLang="ja-JP" dirty="0" smtClean="0"/>
          </a:p>
          <a:p>
            <a:pPr lvl="1">
              <a:buFont typeface="Arial"/>
              <a:buChar char="•"/>
            </a:pPr>
            <a:r>
              <a:rPr lang="en-US" altLang="ja-JP" dirty="0" smtClean="0"/>
              <a:t>If not, you can:</a:t>
            </a:r>
          </a:p>
          <a:p>
            <a:pPr lvl="2">
              <a:buFont typeface="Arial"/>
              <a:buChar char="•"/>
            </a:pPr>
            <a:r>
              <a:rPr lang="en-US" altLang="ja-JP" dirty="0" smtClean="0"/>
              <a:t>Establish contact point (IRT)</a:t>
            </a:r>
          </a:p>
          <a:p>
            <a:pPr lvl="2">
              <a:buFont typeface="Arial"/>
              <a:buChar char="•"/>
            </a:pPr>
            <a:r>
              <a:rPr lang="en-US" altLang="ja-JP" dirty="0" smtClean="0"/>
              <a:t>Use another party (e.g. a CERT)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To comment on this proposal, email </a:t>
            </a:r>
            <a:r>
              <a:rPr lang="en-US" altLang="ja-JP" dirty="0" smtClean="0">
                <a:hlinkClick r:id="rId3"/>
              </a:rPr>
              <a:t>policy@apnic.net</a:t>
            </a:r>
            <a:r>
              <a:rPr lang="en-US" altLang="ja-JP" dirty="0" smtClean="0"/>
              <a:t> before 3 May 2010</a:t>
            </a:r>
          </a:p>
          <a:p>
            <a:pPr lvl="1"/>
            <a:endParaRPr lang="en-US" altLang="ja-JP" dirty="0" smtClean="0"/>
          </a:p>
          <a:p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What Next?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0F0E03D-031A-674F-B8CC-FC97C0C3DE31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More Users, More Devices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/>
              <a:buChar char="•"/>
              <a:defRPr/>
            </a:pPr>
            <a:r>
              <a:rPr lang="en-AU" dirty="0" smtClean="0"/>
              <a:t>In 2010s…</a:t>
            </a:r>
          </a:p>
          <a:p>
            <a:pPr lvl="1">
              <a:buFont typeface="Arial"/>
              <a:buChar char="•"/>
              <a:defRPr/>
            </a:pPr>
            <a:r>
              <a:rPr lang="en-AU" dirty="0" smtClean="0"/>
              <a:t>Commodity Internet service provision</a:t>
            </a:r>
          </a:p>
          <a:p>
            <a:pPr lvl="1">
              <a:buFont typeface="Arial"/>
              <a:buChar char="•"/>
              <a:defRPr/>
            </a:pPr>
            <a:r>
              <a:rPr lang="en-AU" dirty="0" smtClean="0"/>
              <a:t>Broadband, mobile, always-on</a:t>
            </a:r>
          </a:p>
          <a:p>
            <a:pPr lvl="1">
              <a:buFont typeface="Arial"/>
              <a:buChar char="•"/>
              <a:defRPr/>
            </a:pPr>
            <a:r>
              <a:rPr lang="en-AU" dirty="0" smtClean="0"/>
              <a:t>Large reduction in consumer electronics costs</a:t>
            </a:r>
          </a:p>
          <a:p>
            <a:pPr>
              <a:buFont typeface="Arial"/>
              <a:buChar char="•"/>
              <a:defRPr/>
            </a:pPr>
            <a:r>
              <a:rPr lang="en-AU" dirty="0" smtClean="0"/>
              <a:t>A network-ready society</a:t>
            </a:r>
          </a:p>
          <a:p>
            <a:pPr lvl="1">
              <a:buFont typeface="Arial"/>
              <a:buChar char="•"/>
              <a:defRPr/>
            </a:pPr>
            <a:r>
              <a:rPr lang="en-AU" dirty="0" smtClean="0"/>
              <a:t>Ubiquitous pervasive networking</a:t>
            </a:r>
          </a:p>
          <a:p>
            <a:pPr lvl="1">
              <a:buFont typeface="Arial"/>
              <a:buChar char="•"/>
              <a:defRPr/>
            </a:pPr>
            <a:r>
              <a:rPr lang="en-AU" dirty="0" smtClean="0"/>
              <a:t>Bringing online the “Next 5 Billion”</a:t>
            </a:r>
          </a:p>
          <a:p>
            <a:pPr lvl="1">
              <a:buFont typeface="Arial"/>
              <a:buChar char="•"/>
              <a:defRPr/>
            </a:pPr>
            <a:r>
              <a:rPr lang="en-AU" dirty="0" smtClean="0"/>
              <a:t>Plus a device population some 2–3 orders of magnitude larger than today’s Internet</a:t>
            </a:r>
          </a:p>
          <a:p>
            <a:pPr lvl="1">
              <a:buFont typeface="Arial"/>
              <a:buChar char="•"/>
              <a:defRPr/>
            </a:pPr>
            <a:r>
              <a:rPr lang="en-AU" dirty="0" smtClean="0"/>
              <a:t>“Internet for Everything”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0811EFB-5379-B14C-BB24-15CEE6D3AFA4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IPv6 is Here!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/>
              <a:buChar char="•"/>
              <a:defRPr/>
            </a:pPr>
            <a:r>
              <a:rPr lang="en-US" dirty="0" smtClean="0"/>
              <a:t>IPv6 is no longer experimental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IPv6 is in commercial use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Signification acceleration in deployment over past year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Start planning now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Don’t wait until IPv4 runs out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What will you do the first time a customer complains they can’t reach a site because you don’t support IPv6?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The main questions have answers…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ED0675-9AAA-0842-97EF-700026BBC13F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/>
              <a:t> 	“Google has quietly turned on IPv6 support for its YouTube video streaming Web site, sending a spike of IPv6 traffic across the Internet…” 							– 1 Feb 2010 Networld</a:t>
            </a:r>
          </a:p>
          <a:p>
            <a:endParaRPr lang="en-US" sz="2400" smtClean="0"/>
          </a:p>
          <a:p>
            <a:r>
              <a:rPr lang="en-US" sz="2400" smtClean="0"/>
              <a:t>Monash University, Melbourne, Australia:</a:t>
            </a:r>
          </a:p>
        </p:txBody>
      </p:sp>
      <p:pic>
        <p:nvPicPr>
          <p:cNvPr id="44034" name="Picture 4"/>
          <p:cNvPicPr>
            <a:picLocks noChangeAspect="1"/>
          </p:cNvPicPr>
          <p:nvPr/>
        </p:nvPicPr>
        <p:blipFill>
          <a:blip r:embed="rId2"/>
          <a:srcRect t="15079" b="18092"/>
          <a:stretch>
            <a:fillRect/>
          </a:stretch>
        </p:blipFill>
        <p:spPr bwMode="auto">
          <a:xfrm>
            <a:off x="1095375" y="4124325"/>
            <a:ext cx="78549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Chicken or Egg?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Why IPv6?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03CAB77-7FE1-C342-9E2C-DB8EC881DEE8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“What’s the Killer App for IPv6?”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600" b="1" i="1" dirty="0" smtClean="0"/>
              <a:t>The Internet !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FD6CCA4-27A2-DA4C-BECD-EEE59A9C1CF4}" type="slidenum">
              <a:rPr lang="en-US"/>
              <a:pPr/>
              <a:t>30</a:t>
            </a:fld>
            <a:endParaRPr lang="en-US"/>
          </a:p>
        </p:txBody>
      </p:sp>
      <p:sp>
        <p:nvSpPr>
          <p:cNvPr id="55301" name="TextBox 4"/>
          <p:cNvSpPr txBox="1">
            <a:spLocks noChangeArrowheads="1"/>
          </p:cNvSpPr>
          <p:nvPr/>
        </p:nvSpPr>
        <p:spPr bwMode="auto">
          <a:xfrm>
            <a:off x="2090738" y="58229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Sometime in 2012…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  <a:defRPr/>
            </a:pPr>
            <a:r>
              <a:rPr lang="en-US" dirty="0" smtClean="0"/>
              <a:t>ISPs will need addresses for new network infrastructure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and will receive only IPv6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End users will start receiving IPv6 Internet services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With or without private IPv4 addresses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Enterprises and businesses will get IPv6 for their new networks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“Customer NAT” will apply to IPv4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All Internet users will be affected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What will you need to do?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5EBF022-1FA0-A14A-8725-138BAB3FAB3F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Questions?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Thank You</a:t>
            </a:r>
          </a:p>
        </p:txBody>
      </p:sp>
      <p:sp>
        <p:nvSpPr>
          <p:cNvPr id="30723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pwilson@apnic.net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Internet</a:t>
            </a:r>
            <a:r>
              <a:rPr lang="en-US" sz="4000" dirty="0" smtClean="0"/>
              <a:t> Fundamentals</a:t>
            </a:r>
            <a:endParaRPr lang="en-US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  <a:defRPr/>
            </a:pPr>
            <a:r>
              <a:rPr lang="en-US" dirty="0" smtClean="0"/>
              <a:t>Open network, open standards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Developed within IETF system (RFC series)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TCP/IP, DNS, DHCP, HTTP, IPSEC, etc etc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“Dumb network” – global p2p datagram service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“IP over Everything”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Layered networking model (a la OSI)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Relying on ITU and IEEE standards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Serial line, Modem, Ethernet, ISDN, </a:t>
            </a:r>
            <a:r>
              <a:rPr lang="en-US" dirty="0" err="1" smtClean="0"/>
              <a:t>xDSL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cable/</a:t>
            </a:r>
            <a:r>
              <a:rPr lang="en-US" dirty="0" err="1" smtClean="0"/>
              <a:t>fibre</a:t>
            </a:r>
            <a:r>
              <a:rPr lang="en-US" dirty="0" smtClean="0"/>
              <a:t>, MPLS, 802.11x, Mobile 2G/3G…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Platform for competition and innovation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Great benefits to consumers</a:t>
            </a:r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18A021-54F9-0F41-A612-7F203DF07883}" type="slidenum">
              <a:rPr lang="en-US" altLang="ja-JP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“Protocol Hourglass”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9A98F96-0D30-ED45-82CE-29B1CDD77347}" type="slidenum">
              <a:rPr lang="en-US" altLang="ja-JP" i="1"/>
              <a:pPr/>
              <a:t>5</a:t>
            </a:fld>
            <a:endParaRPr lang="en-US" altLang="ja-JP" i="1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648200" y="1600200"/>
            <a:ext cx="3048000" cy="4953000"/>
            <a:chOff x="1295400" y="1524000"/>
            <a:chExt cx="3117024" cy="4953000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295400" y="1524000"/>
              <a:ext cx="831024" cy="4953000"/>
              <a:chOff x="1295400" y="1524000"/>
              <a:chExt cx="1447800" cy="4953000"/>
            </a:xfrm>
          </p:grpSpPr>
          <p:sp>
            <p:nvSpPr>
              <p:cNvPr id="20498" name="Freeform 27"/>
              <p:cNvSpPr>
                <a:spLocks noChangeArrowheads="1"/>
              </p:cNvSpPr>
              <p:nvPr/>
            </p:nvSpPr>
            <p:spPr bwMode="auto">
              <a:xfrm>
                <a:off x="1295400" y="1524000"/>
                <a:ext cx="1447800" cy="24384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14 h 4953000"/>
                  <a:gd name="T4" fmla="*/ 121693 w 1673376"/>
                  <a:gd name="T5" fmla="*/ 22 h 4953000"/>
                  <a:gd name="T6" fmla="*/ 142742 w 1673376"/>
                  <a:gd name="T7" fmla="*/ 2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0499" name="Freeform 28"/>
              <p:cNvSpPr>
                <a:spLocks noChangeArrowheads="1"/>
              </p:cNvSpPr>
              <p:nvPr/>
            </p:nvSpPr>
            <p:spPr bwMode="auto">
              <a:xfrm flipV="1">
                <a:off x="1295400" y="3962400"/>
                <a:ext cx="1447800" cy="25146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24 h 4953000"/>
                  <a:gd name="T4" fmla="*/ 121693 w 1673376"/>
                  <a:gd name="T5" fmla="*/ 38 h 4953000"/>
                  <a:gd name="T6" fmla="*/ 142742 w 1673376"/>
                  <a:gd name="T7" fmla="*/ 4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 flipH="1">
              <a:off x="3581400" y="1524000"/>
              <a:ext cx="831024" cy="4953000"/>
              <a:chOff x="1295400" y="1524000"/>
              <a:chExt cx="1447800" cy="4953000"/>
            </a:xfrm>
          </p:grpSpPr>
          <p:sp>
            <p:nvSpPr>
              <p:cNvPr id="20496" name="Freeform 25"/>
              <p:cNvSpPr>
                <a:spLocks noChangeArrowheads="1"/>
              </p:cNvSpPr>
              <p:nvPr/>
            </p:nvSpPr>
            <p:spPr bwMode="auto">
              <a:xfrm>
                <a:off x="1295400" y="1524000"/>
                <a:ext cx="1447800" cy="24384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14 h 4953000"/>
                  <a:gd name="T4" fmla="*/ 121693 w 1673376"/>
                  <a:gd name="T5" fmla="*/ 22 h 4953000"/>
                  <a:gd name="T6" fmla="*/ 142742 w 1673376"/>
                  <a:gd name="T7" fmla="*/ 2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0497" name="Freeform 26"/>
              <p:cNvSpPr>
                <a:spLocks noChangeArrowheads="1"/>
              </p:cNvSpPr>
              <p:nvPr/>
            </p:nvSpPr>
            <p:spPr bwMode="auto">
              <a:xfrm flipV="1">
                <a:off x="1295400" y="3962400"/>
                <a:ext cx="1447800" cy="25146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24 h 4953000"/>
                  <a:gd name="T4" fmla="*/ 121693 w 1673376"/>
                  <a:gd name="T5" fmla="*/ 38 h 4953000"/>
                  <a:gd name="T6" fmla="*/ 142742 w 1673376"/>
                  <a:gd name="T7" fmla="*/ 4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</p:grp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1447800" y="1828800"/>
            <a:ext cx="5937250" cy="1200150"/>
            <a:chOff x="1447800" y="1828800"/>
            <a:chExt cx="5937232" cy="1200328"/>
          </a:xfrm>
        </p:grpSpPr>
        <p:sp>
          <p:nvSpPr>
            <p:cNvPr id="20492" name="TextBox 40"/>
            <p:cNvSpPr txBox="1">
              <a:spLocks noChangeArrowheads="1"/>
            </p:cNvSpPr>
            <p:nvPr/>
          </p:nvSpPr>
          <p:spPr bwMode="auto">
            <a:xfrm>
              <a:off x="4959339" y="1828800"/>
              <a:ext cx="2425693" cy="1200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cs typeface="ＭＳ Ｐゴシック" charset="-128"/>
                </a:rPr>
                <a:t>Phone/Fax/SMS</a:t>
              </a:r>
            </a:p>
            <a:p>
              <a:pPr algn="ctr"/>
              <a:r>
                <a:rPr lang="en-US">
                  <a:cs typeface="ＭＳ Ｐゴシック" charset="-128"/>
                </a:rPr>
                <a:t>TV/VOD/conf</a:t>
              </a:r>
            </a:p>
            <a:p>
              <a:pPr algn="ctr"/>
              <a:r>
                <a:rPr lang="en-US">
                  <a:cs typeface="ＭＳ Ｐゴシック" charset="-128"/>
                </a:rPr>
                <a:t>“The Internet”</a:t>
              </a:r>
            </a:p>
          </p:txBody>
        </p:sp>
        <p:sp>
          <p:nvSpPr>
            <p:cNvPr id="20493" name="TextBox 23"/>
            <p:cNvSpPr txBox="1">
              <a:spLocks noChangeArrowheads="1"/>
            </p:cNvSpPr>
            <p:nvPr/>
          </p:nvSpPr>
          <p:spPr bwMode="auto">
            <a:xfrm>
              <a:off x="1447800" y="1905011"/>
              <a:ext cx="2498717" cy="584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Applications</a:t>
              </a:r>
              <a:endParaRPr lang="en-US" i="1">
                <a:cs typeface="ＭＳ Ｐゴシック" charset="-128"/>
              </a:endParaRP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346200" y="5365750"/>
            <a:ext cx="6226175" cy="1200150"/>
            <a:chOff x="1345411" y="5366266"/>
            <a:chExt cx="6227623" cy="1200328"/>
          </a:xfrm>
        </p:grpSpPr>
        <p:sp>
          <p:nvSpPr>
            <p:cNvPr id="42" name="TextBox 41"/>
            <p:cNvSpPr txBox="1"/>
            <p:nvPr/>
          </p:nvSpPr>
          <p:spPr>
            <a:xfrm>
              <a:off x="4772033" y="5366266"/>
              <a:ext cx="2801001" cy="12003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Fixed, Dialup/ISDN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Mobile/2G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Cable/ADSL</a:t>
              </a:r>
            </a:p>
          </p:txBody>
        </p:sp>
        <p:sp>
          <p:nvSpPr>
            <p:cNvPr id="20491" name="TextBox 24"/>
            <p:cNvSpPr txBox="1">
              <a:spLocks noChangeArrowheads="1"/>
            </p:cNvSpPr>
            <p:nvPr/>
          </p:nvSpPr>
          <p:spPr bwMode="auto">
            <a:xfrm>
              <a:off x="1345411" y="5486934"/>
              <a:ext cx="2702553" cy="584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Infrastructure</a:t>
              </a:r>
              <a:endParaRPr lang="en-US" i="1">
                <a:cs typeface="ＭＳ Ｐゴシック" charset="-128"/>
              </a:endParaRP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1801813" y="3276600"/>
            <a:ext cx="5170487" cy="1752600"/>
            <a:chOff x="1801666" y="3276600"/>
            <a:chExt cx="5170634" cy="1752600"/>
          </a:xfrm>
        </p:grpSpPr>
        <p:sp>
          <p:nvSpPr>
            <p:cNvPr id="20488" name="Left-Right Arrow 38"/>
            <p:cNvSpPr>
              <a:spLocks noChangeArrowheads="1"/>
            </p:cNvSpPr>
            <p:nvPr/>
          </p:nvSpPr>
          <p:spPr bwMode="auto">
            <a:xfrm rot="-5400000">
              <a:off x="5295900" y="3352800"/>
              <a:ext cx="1752600" cy="1600200"/>
            </a:xfrm>
            <a:prstGeom prst="leftRightArrow">
              <a:avLst>
                <a:gd name="adj1" fmla="val 64009"/>
                <a:gd name="adj2" fmla="val 23132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1800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cs typeface="ＭＳ Ｐゴシック" charset="-128"/>
                </a:rPr>
                <a:t>Voice</a:t>
              </a:r>
            </a:p>
            <a:p>
              <a:pPr algn="ctr"/>
              <a:r>
                <a:rPr lang="en-US" sz="2000" b="1">
                  <a:cs typeface="ＭＳ Ｐゴシック" charset="-128"/>
                </a:rPr>
                <a:t>Video</a:t>
              </a:r>
            </a:p>
            <a:p>
              <a:pPr algn="ctr"/>
              <a:r>
                <a:rPr lang="en-US" sz="2000" b="1">
                  <a:cs typeface="ＭＳ Ｐゴシック" charset="-128"/>
                </a:rPr>
                <a:t>Data</a:t>
              </a:r>
            </a:p>
          </p:txBody>
        </p:sp>
        <p:sp>
          <p:nvSpPr>
            <p:cNvPr id="20489" name="TextBox 29"/>
            <p:cNvSpPr txBox="1">
              <a:spLocks noChangeArrowheads="1"/>
            </p:cNvSpPr>
            <p:nvPr/>
          </p:nvSpPr>
          <p:spPr bwMode="auto">
            <a:xfrm>
              <a:off x="1801666" y="3581400"/>
              <a:ext cx="1790751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Network</a:t>
              </a:r>
              <a:endParaRPr lang="en-US" i="1">
                <a:cs typeface="ＭＳ Ｐゴシック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Hourglass – Tomorrow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096000"/>
            <a:ext cx="533400" cy="381000"/>
          </a:xfrm>
          <a:noFill/>
        </p:spPr>
        <p:txBody>
          <a:bodyPr/>
          <a:lstStyle/>
          <a:p>
            <a:fld id="{CA453126-6D44-3447-9AB2-DB021FE062EF}" type="slidenum">
              <a:rPr lang="en-US" altLang="ja-JP"/>
              <a:pPr/>
              <a:t>6</a:t>
            </a:fld>
            <a:endParaRPr lang="en-US" altLang="ja-JP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648200" y="1524000"/>
            <a:ext cx="3048000" cy="4953000"/>
            <a:chOff x="1295400" y="1524000"/>
            <a:chExt cx="3200400" cy="4953000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295400" y="1524000"/>
              <a:ext cx="1447800" cy="4953000"/>
              <a:chOff x="1295400" y="1524000"/>
              <a:chExt cx="1447800" cy="4953000"/>
            </a:xfrm>
          </p:grpSpPr>
          <p:sp>
            <p:nvSpPr>
              <p:cNvPr id="21522" name="Freeform 14"/>
              <p:cNvSpPr>
                <a:spLocks noChangeArrowheads="1"/>
              </p:cNvSpPr>
              <p:nvPr/>
            </p:nvSpPr>
            <p:spPr bwMode="auto">
              <a:xfrm>
                <a:off x="1295400" y="1524000"/>
                <a:ext cx="1447800" cy="24384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14 h 4953000"/>
                  <a:gd name="T4" fmla="*/ 121693 w 1673376"/>
                  <a:gd name="T5" fmla="*/ 22 h 4953000"/>
                  <a:gd name="T6" fmla="*/ 142742 w 1673376"/>
                  <a:gd name="T7" fmla="*/ 2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1523" name="Freeform 15"/>
              <p:cNvSpPr>
                <a:spLocks noChangeArrowheads="1"/>
              </p:cNvSpPr>
              <p:nvPr/>
            </p:nvSpPr>
            <p:spPr bwMode="auto">
              <a:xfrm flipV="1">
                <a:off x="1295400" y="3962400"/>
                <a:ext cx="1447800" cy="25146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24 h 4953000"/>
                  <a:gd name="T4" fmla="*/ 121693 w 1673376"/>
                  <a:gd name="T5" fmla="*/ 38 h 4953000"/>
                  <a:gd name="T6" fmla="*/ 142742 w 1673376"/>
                  <a:gd name="T7" fmla="*/ 4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 flipH="1">
              <a:off x="3048000" y="1524000"/>
              <a:ext cx="1447800" cy="4953000"/>
              <a:chOff x="1295400" y="1524000"/>
              <a:chExt cx="1447800" cy="4953000"/>
            </a:xfrm>
          </p:grpSpPr>
          <p:sp>
            <p:nvSpPr>
              <p:cNvPr id="21520" name="Freeform 19"/>
              <p:cNvSpPr>
                <a:spLocks noChangeArrowheads="1"/>
              </p:cNvSpPr>
              <p:nvPr/>
            </p:nvSpPr>
            <p:spPr bwMode="auto">
              <a:xfrm>
                <a:off x="1295400" y="1524000"/>
                <a:ext cx="1447800" cy="24384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14 h 4953000"/>
                  <a:gd name="T4" fmla="*/ 121693 w 1673376"/>
                  <a:gd name="T5" fmla="*/ 22 h 4953000"/>
                  <a:gd name="T6" fmla="*/ 142742 w 1673376"/>
                  <a:gd name="T7" fmla="*/ 2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1521" name="Freeform 20"/>
              <p:cNvSpPr>
                <a:spLocks noChangeArrowheads="1"/>
              </p:cNvSpPr>
              <p:nvPr/>
            </p:nvSpPr>
            <p:spPr bwMode="auto">
              <a:xfrm flipV="1">
                <a:off x="1295400" y="3962400"/>
                <a:ext cx="1447800" cy="25146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24 h 4953000"/>
                  <a:gd name="T4" fmla="*/ 121693 w 1673376"/>
                  <a:gd name="T5" fmla="*/ 38 h 4953000"/>
                  <a:gd name="T6" fmla="*/ 142742 w 1673376"/>
                  <a:gd name="T7" fmla="*/ 4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</p:grp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1397000" y="1600200"/>
            <a:ext cx="5953125" cy="1200150"/>
            <a:chOff x="1397476" y="1600200"/>
            <a:chExt cx="5953217" cy="1200328"/>
          </a:xfrm>
        </p:grpSpPr>
        <p:sp>
          <p:nvSpPr>
            <p:cNvPr id="44" name="TextBox 43"/>
            <p:cNvSpPr txBox="1"/>
            <p:nvPr/>
          </p:nvSpPr>
          <p:spPr>
            <a:xfrm>
              <a:off x="4993220" y="1600200"/>
              <a:ext cx="2357473" cy="12003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Voice, email, IM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Video, TV, conf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WWW+++</a:t>
              </a:r>
            </a:p>
          </p:txBody>
        </p:sp>
        <p:sp>
          <p:nvSpPr>
            <p:cNvPr id="21517" name="TextBox 23"/>
            <p:cNvSpPr txBox="1">
              <a:spLocks noChangeArrowheads="1"/>
            </p:cNvSpPr>
            <p:nvPr/>
          </p:nvSpPr>
          <p:spPr bwMode="auto">
            <a:xfrm>
              <a:off x="1397476" y="1752623"/>
              <a:ext cx="2498764" cy="584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Applications</a:t>
              </a:r>
              <a:endParaRPr lang="en-US" i="1">
                <a:cs typeface="ＭＳ Ｐゴシック" charset="-128"/>
              </a:endParaRPr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1295400" y="5029200"/>
            <a:ext cx="6002338" cy="1570038"/>
            <a:chOff x="1295087" y="5029200"/>
            <a:chExt cx="6002431" cy="1569660"/>
          </a:xfrm>
        </p:grpSpPr>
        <p:sp>
          <p:nvSpPr>
            <p:cNvPr id="43" name="TextBox 42"/>
            <p:cNvSpPr txBox="1"/>
            <p:nvPr/>
          </p:nvSpPr>
          <p:spPr>
            <a:xfrm>
              <a:off x="5046408" y="5029200"/>
              <a:ext cx="2251110" cy="156966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802.11*/WiMax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Mobile/3G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Cable/*DSL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FTTH, ETTH</a:t>
              </a:r>
            </a:p>
          </p:txBody>
        </p:sp>
        <p:sp>
          <p:nvSpPr>
            <p:cNvPr id="21515" name="TextBox 24"/>
            <p:cNvSpPr txBox="1">
              <a:spLocks noChangeArrowheads="1"/>
            </p:cNvSpPr>
            <p:nvPr/>
          </p:nvSpPr>
          <p:spPr bwMode="auto">
            <a:xfrm>
              <a:off x="1295087" y="5333927"/>
              <a:ext cx="2703555" cy="584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Infrastructure</a:t>
              </a:r>
              <a:endParaRPr lang="en-US" i="1">
                <a:cs typeface="ＭＳ Ｐゴシック" charset="-128"/>
              </a:endParaRP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751013" y="3276600"/>
            <a:ext cx="4687887" cy="1371600"/>
            <a:chOff x="1751342" y="3276600"/>
            <a:chExt cx="4687558" cy="1371600"/>
          </a:xfrm>
        </p:grpSpPr>
        <p:sp>
          <p:nvSpPr>
            <p:cNvPr id="21512" name="Left-Right Arrow 39"/>
            <p:cNvSpPr>
              <a:spLocks noChangeArrowheads="1"/>
            </p:cNvSpPr>
            <p:nvPr/>
          </p:nvSpPr>
          <p:spPr bwMode="auto">
            <a:xfrm rot="-5400000">
              <a:off x="5486400" y="3695700"/>
              <a:ext cx="1371600" cy="533400"/>
            </a:xfrm>
            <a:prstGeom prst="leftRightArrow">
              <a:avLst>
                <a:gd name="adj1" fmla="val 61204"/>
                <a:gd name="adj2" fmla="val 91560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1800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cs typeface="ＭＳ Ｐゴシック" charset="-128"/>
                </a:rPr>
                <a:t>IP</a:t>
              </a:r>
            </a:p>
          </p:txBody>
        </p:sp>
        <p:sp>
          <p:nvSpPr>
            <p:cNvPr id="21513" name="TextBox 29"/>
            <p:cNvSpPr txBox="1">
              <a:spLocks noChangeArrowheads="1"/>
            </p:cNvSpPr>
            <p:nvPr/>
          </p:nvSpPr>
          <p:spPr bwMode="auto">
            <a:xfrm>
              <a:off x="1751342" y="3429000"/>
              <a:ext cx="1790574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Network</a:t>
              </a:r>
              <a:endParaRPr lang="en-US" i="1">
                <a:cs typeface="ＭＳ Ｐゴシック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0" descr="projection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600" y="1371600"/>
            <a:ext cx="87630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ja-JP" sz="4000" dirty="0" smtClean="0"/>
              <a:t>Projected IPv4 Lifetime</a:t>
            </a:r>
            <a:endParaRPr lang="en-US" sz="4000" dirty="0" smtClean="0"/>
          </a:p>
        </p:txBody>
      </p:sp>
      <p:sp>
        <p:nvSpPr>
          <p:cNvPr id="24580" name="Slide Number Placeholder 1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D98091-D672-E547-9CE7-3977566172C4}" type="slidenum">
              <a:rPr lang="en-US"/>
              <a:pPr/>
              <a:t>7</a:t>
            </a:fld>
            <a:endParaRPr lang="en-US"/>
          </a:p>
        </p:txBody>
      </p:sp>
      <p:sp>
        <p:nvSpPr>
          <p:cNvPr id="24581" name="TextBox 8"/>
          <p:cNvSpPr txBox="1">
            <a:spLocks noChangeArrowheads="1"/>
          </p:cNvSpPr>
          <p:nvPr/>
        </p:nvSpPr>
        <p:spPr bwMode="auto">
          <a:xfrm>
            <a:off x="2554288" y="6567488"/>
            <a:ext cx="6564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AU" sz="1400" b="1">
                <a:cs typeface="ＭＳ Ｐゴシック" charset="-128"/>
                <a:hlinkClick r:id="rId4"/>
              </a:rPr>
              <a:t>http://www.potaroo.net/tools/ipv4/index.html</a:t>
            </a:r>
            <a:r>
              <a:rPr lang="en-AU" sz="1400" b="1">
                <a:cs typeface="ＭＳ Ｐゴシック" charset="-128"/>
              </a:rPr>
              <a:t> 10  Apr 2010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133600" y="1600200"/>
            <a:ext cx="6064250" cy="523875"/>
            <a:chOff x="2139950" y="1528763"/>
            <a:chExt cx="6064250" cy="523220"/>
          </a:xfrm>
        </p:grpSpPr>
        <p:sp>
          <p:nvSpPr>
            <p:cNvPr id="24584" name="TextBox 6"/>
            <p:cNvSpPr txBox="1">
              <a:spLocks noChangeArrowheads="1"/>
            </p:cNvSpPr>
            <p:nvPr/>
          </p:nvSpPr>
          <p:spPr bwMode="auto">
            <a:xfrm>
              <a:off x="2361455" y="1528763"/>
              <a:ext cx="5842745" cy="523220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AU" altLang="ja-JP" sz="1400" b="1" dirty="0">
                  <a:cs typeface="ＭＳ Ｐゴシック" charset="-128"/>
                </a:rPr>
                <a:t>Projected IANA exhaustion: 	22/09/2011</a:t>
              </a:r>
            </a:p>
            <a:p>
              <a:r>
                <a:rPr lang="en-AU" altLang="ja-JP" sz="1400" b="1" dirty="0">
                  <a:cs typeface="ＭＳ Ｐゴシック" charset="-128"/>
                </a:rPr>
                <a:t>Projected RIR exhaustion: </a:t>
              </a:r>
              <a:r>
                <a:rPr lang="en-AU" altLang="ja-JP" sz="1400" b="1" dirty="0" smtClean="0">
                  <a:cs typeface="ＭＳ Ｐゴシック" charset="-128"/>
                </a:rPr>
                <a:t>	07</a:t>
              </a:r>
              <a:r>
                <a:rPr lang="en-AU" altLang="ja-JP" sz="1400" b="1" dirty="0">
                  <a:cs typeface="ＭＳ Ｐゴシック" charset="-128"/>
                </a:rPr>
                <a:t>/07/2012</a:t>
              </a:r>
              <a:endParaRPr lang="ja-JP" altLang="en-AU" sz="1400" dirty="0">
                <a:cs typeface="ＭＳ Ｐゴシック" charset="-128"/>
              </a:endParaRPr>
            </a:p>
          </p:txBody>
        </p:sp>
        <p:sp>
          <p:nvSpPr>
            <p:cNvPr id="24585" name="Line 12"/>
            <p:cNvSpPr>
              <a:spLocks noChangeShapeType="1"/>
            </p:cNvSpPr>
            <p:nvPr/>
          </p:nvSpPr>
          <p:spPr bwMode="auto">
            <a:xfrm>
              <a:off x="2139950" y="1676076"/>
              <a:ext cx="22859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6" name="Line 13"/>
            <p:cNvSpPr>
              <a:spLocks noChangeShapeType="1"/>
            </p:cNvSpPr>
            <p:nvPr/>
          </p:nvSpPr>
          <p:spPr bwMode="auto">
            <a:xfrm>
              <a:off x="2139950" y="1904666"/>
              <a:ext cx="228599" cy="0"/>
            </a:xfrm>
            <a:prstGeom prst="line">
              <a:avLst/>
            </a:prstGeom>
            <a:noFill/>
            <a:ln w="38100">
              <a:solidFill>
                <a:srgbClr val="8EBE3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IPv4 Address Global Distribution</a:t>
            </a:r>
            <a:endParaRPr lang="en-AU" sz="4000" dirty="0" smtClean="0"/>
          </a:p>
        </p:txBody>
      </p:sp>
      <p:sp>
        <p:nvSpPr>
          <p:cNvPr id="22531" name="Slide Number Placeholder 1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731CC73-9D51-154F-8F3B-24AD70FE703B}" type="slidenum">
              <a:rPr lang="en-US"/>
              <a:pPr/>
              <a:t>8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958650" y="1722418"/>
          <a:ext cx="7905750" cy="4895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3" name="TextBox 15"/>
          <p:cNvSpPr txBox="1">
            <a:spLocks noChangeArrowheads="1"/>
          </p:cNvSpPr>
          <p:nvPr/>
        </p:nvSpPr>
        <p:spPr bwMode="auto">
          <a:xfrm>
            <a:off x="7329488" y="6488113"/>
            <a:ext cx="18145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cs typeface="ＭＳ Ｐゴシック" charset="-128"/>
              </a:rPr>
              <a:t>As of April 2010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958650" y="1084438"/>
          <a:ext cx="7905750" cy="553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IPv4 Consumption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Many mitigation approaches have been discussed in RIR policy meetings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Policy and procedural measures have been agreed in most </a:t>
            </a:r>
            <a:r>
              <a:rPr lang="en-US" dirty="0" err="1" smtClean="0"/>
              <a:t>RIRs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Some policies regional, some global</a:t>
            </a:r>
          </a:p>
          <a:p>
            <a:pPr>
              <a:buFont typeface="Arial"/>
              <a:buChar char="•"/>
            </a:pPr>
            <a:r>
              <a:rPr lang="en-US" dirty="0" smtClean="0"/>
              <a:t>Hard landing: The “do nothing” approach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Too much risk for serious consideration</a:t>
            </a:r>
          </a:p>
          <a:p>
            <a:pPr>
              <a:buFont typeface="Arial"/>
              <a:buChar char="•"/>
            </a:pPr>
            <a:r>
              <a:rPr lang="en-US" dirty="0" smtClean="0"/>
              <a:t>Soft landing: measures to extend IPv4 lifetime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Rationing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Stricter justification requirements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Reclaiming unused IPv4 addresses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Transfer policies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nic_ppt_template_2009_1">
  <a:themeElements>
    <a:clrScheme name="apnic_ppt_template_2009_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pnic_ppt_template_2009_1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lnDef>
  </a:objectDefaults>
  <a:extraClrSchemeLst>
    <a:extraClrScheme>
      <a:clrScheme name="apnic_ppt_template_2009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nic_ppt_template_2009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nic_ppt_template_2009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nic_ppt_template_2009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nic_ppt_template_2009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nic_ppt_template_2009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Office Theme">
    <a:majorFont>
      <a:latin typeface="Arial"/>
      <a:ea typeface="ＭＳ Ｐゴシック"/>
      <a:cs typeface="ＭＳ Ｐゴシック"/>
    </a:majorFont>
    <a:minorFont>
      <a:latin typeface="Arial"/>
      <a:ea typeface="ＭＳ Ｐゴシック"/>
      <a:cs typeface="ＭＳ Ｐゴシック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Office Theme">
    <a:majorFont>
      <a:latin typeface="Arial"/>
      <a:ea typeface="ＭＳ Ｐゴシック"/>
      <a:cs typeface="ＭＳ Ｐゴシック"/>
    </a:majorFont>
    <a:minorFont>
      <a:latin typeface="Arial"/>
      <a:ea typeface="ＭＳ Ｐゴシック"/>
      <a:cs typeface="ＭＳ Ｐゴシック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apnic-update-pita-agm-20100426-final.ppt</Template>
  <TotalTime>9440</TotalTime>
  <Words>1547</Words>
  <Application>Microsoft Macintosh PowerPoint</Application>
  <PresentationFormat>On-screen Show (4:3)</PresentationFormat>
  <Paragraphs>311</Paragraphs>
  <Slides>33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apnic_ppt_template_2009_1</vt:lpstr>
      <vt:lpstr>Critical Issues in IP Addressing</vt:lpstr>
      <vt:lpstr>Overview</vt:lpstr>
      <vt:lpstr>Why IPv6?</vt:lpstr>
      <vt:lpstr>Internet Fundamentals</vt:lpstr>
      <vt:lpstr>The “Protocol Hourglass”</vt:lpstr>
      <vt:lpstr>The Hourglass – Tomorrow</vt:lpstr>
      <vt:lpstr>Projected IPv4 Lifetime</vt:lpstr>
      <vt:lpstr>IPv4 Address Global Distribution</vt:lpstr>
      <vt:lpstr>IPv4 Consumption</vt:lpstr>
      <vt:lpstr>IPv4 Scarcity Issues</vt:lpstr>
      <vt:lpstr>IPv4 “Quality Assurance”</vt:lpstr>
      <vt:lpstr>Case Study: 1.0.0.0/8</vt:lpstr>
      <vt:lpstr>Analysis of 1.0.0.0/8</vt:lpstr>
      <vt:lpstr>IPv6 Transition: Issues</vt:lpstr>
      <vt:lpstr>IPv6 Transition Mechanisms</vt:lpstr>
      <vt:lpstr>IPv6 Transition Mechanisms</vt:lpstr>
      <vt:lpstr>IPv6 Transition Mechanisms</vt:lpstr>
      <vt:lpstr>IPv6 Transition Mechanisms</vt:lpstr>
      <vt:lpstr>IPv6 Transition: Security</vt:lpstr>
      <vt:lpstr>IPv6 Transition: Software</vt:lpstr>
      <vt:lpstr>IPv6 Transition: Hardware </vt:lpstr>
      <vt:lpstr>IPv6 Transition: Human Resources</vt:lpstr>
      <vt:lpstr>IP Address Security: RPKI</vt:lpstr>
      <vt:lpstr>IP Address Security: IRT</vt:lpstr>
      <vt:lpstr>IP Address Security: IRT</vt:lpstr>
      <vt:lpstr>What Next?</vt:lpstr>
      <vt:lpstr>More Users, More Devices</vt:lpstr>
      <vt:lpstr>IPv6 is Here!</vt:lpstr>
      <vt:lpstr>Chicken or Egg?</vt:lpstr>
      <vt:lpstr>“What’s the Killer App for IPv6?”</vt:lpstr>
      <vt:lpstr>Sometime in 2012…</vt:lpstr>
      <vt:lpstr>Questions?</vt:lpstr>
      <vt:lpstr>Thank You</vt:lpstr>
    </vt:vector>
  </TitlesOfParts>
  <Manager/>
  <Company>APNIC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APNIC Update</dc:title>
  <dc:subject/>
  <dc:creator>APNIC</dc:creator>
  <cp:keywords/>
  <dc:description/>
  <cp:lastModifiedBy>Samantha Marks</cp:lastModifiedBy>
  <cp:revision>191</cp:revision>
  <cp:lastPrinted>2010-04-27T01:14:24Z</cp:lastPrinted>
  <dcterms:created xsi:type="dcterms:W3CDTF">2010-04-27T01:07:11Z</dcterms:created>
  <dcterms:modified xsi:type="dcterms:W3CDTF">2010-04-27T01:28:43Z</dcterms:modified>
  <cp:category/>
</cp:coreProperties>
</file>