
<file path=[Content_Types].xml><?xml version="1.0" encoding="utf-8"?>
<Types xmlns="http://schemas.openxmlformats.org/package/2006/content-types"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Default Extension="xml" ContentType="application/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2" r:id="rId1"/>
  </p:sldMasterIdLst>
  <p:notesMasterIdLst>
    <p:notesMasterId r:id="rId18"/>
  </p:notesMasterIdLst>
  <p:sldIdLst>
    <p:sldId id="318" r:id="rId2"/>
    <p:sldId id="347" r:id="rId3"/>
    <p:sldId id="348" r:id="rId4"/>
    <p:sldId id="349" r:id="rId5"/>
    <p:sldId id="339" r:id="rId6"/>
    <p:sldId id="350" r:id="rId7"/>
    <p:sldId id="321" r:id="rId8"/>
    <p:sldId id="359" r:id="rId9"/>
    <p:sldId id="360" r:id="rId10"/>
    <p:sldId id="355" r:id="rId11"/>
    <p:sldId id="356" r:id="rId12"/>
    <p:sldId id="357" r:id="rId13"/>
    <p:sldId id="358" r:id="rId14"/>
    <p:sldId id="361" r:id="rId15"/>
    <p:sldId id="362" r:id="rId16"/>
    <p:sldId id="295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80FF00"/>
    <a:srgbClr val="FF0000"/>
    <a:srgbClr val="0A487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horzBarState="maximized">
    <p:restoredLeft sz="27378" autoAdjust="0"/>
    <p:restoredTop sz="90174" autoAdjust="0"/>
  </p:normalViewPr>
  <p:slideViewPr>
    <p:cSldViewPr>
      <p:cViewPr varScale="1">
        <p:scale>
          <a:sx n="100" d="100"/>
          <a:sy n="100" d="100"/>
        </p:scale>
        <p:origin x="-96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2.xml"/><Relationship Id="rId2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lrMapOvr bg1="lt1" tx1="dk1" bg2="lt2" tx2="dk2" accent1="accent1" accent2="accent2" accent3="accent3" accent4="accent4" accent5="accent5" accent6="accent6" hlink="hlink" folHlink="folHlink"/>
  <c:chart>
    <c:plotArea>
      <c:layout/>
      <c:pieChart>
        <c:varyColors val="1"/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en-US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8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246736995224994"/>
          <c:y val="0.155885118188898"/>
          <c:w val="0.466365493469943"/>
          <c:h val="0.75308061992925"/>
        </c:manualLayout>
      </c:layout>
      <c:pieChart>
        <c:varyColors val="1"/>
        <c:ser>
          <c:idx val="0"/>
          <c:order val="0"/>
          <c:dPt>
            <c:idx val="5"/>
            <c:spPr>
              <a:solidFill>
                <a:srgbClr val="FF6600"/>
              </a:solidFill>
            </c:spPr>
          </c:dPt>
          <c:dPt>
            <c:idx val="6"/>
            <c:spPr>
              <a:solidFill>
                <a:srgbClr val="000000">
                  <a:lumMod val="50000"/>
                  <a:lumOff val="50000"/>
                </a:srgbClr>
              </a:solidFill>
            </c:spPr>
          </c:dPt>
          <c:dPt>
            <c:idx val="7"/>
            <c:explosion val="20"/>
            <c:spPr>
              <a:solidFill>
                <a:srgbClr val="008000"/>
              </a:solidFill>
            </c:spPr>
          </c:dPt>
          <c:dLbls>
            <c:dLbl>
              <c:idx val="0"/>
              <c:layout>
                <c:manualLayout>
                  <c:x val="0.268273092369478"/>
                  <c:y val="0.00778213421484473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1"/>
              <c:layout>
                <c:manualLayout>
                  <c:x val="0.163855421686747"/>
                  <c:y val="0.0683486967161435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 dirty="0"/>
                      <a:t>APNIC </a:t>
                    </a:r>
                    <a:r>
                      <a:rPr lang="en-US" sz="2000" baseline="0" dirty="0" smtClean="0"/>
                      <a:t>36</a:t>
                    </a:r>
                    <a:endParaRPr lang="en-US" sz="2000" baseline="0" dirty="0"/>
                  </a:p>
                </c:rich>
              </c:tx>
              <c:dLblPos val="bestFit"/>
              <c:showVal val="1"/>
              <c:showCatName val="1"/>
              <c:separator> </c:separator>
            </c:dLbl>
            <c:dLbl>
              <c:idx val="2"/>
              <c:layout>
                <c:manualLayout>
                  <c:x val="0.0706826044334819"/>
                  <c:y val="-0.0163705817436715"/>
                </c:manualLayout>
              </c:layout>
              <c:tx>
                <c:rich>
                  <a:bodyPr/>
                  <a:lstStyle/>
                  <a:p>
                    <a:r>
                      <a:rPr lang="en-US" sz="2000" baseline="0"/>
                      <a:t>ARIN 33</a:t>
                    </a:r>
                  </a:p>
                </c:rich>
              </c:tx>
              <c:dLblPos val="bestFit"/>
              <c:showVal val="1"/>
              <c:showCatName val="1"/>
              <c:separator> </c:separator>
            </c:dLbl>
            <c:dLbl>
              <c:idx val="3"/>
              <c:layout>
                <c:manualLayout>
                  <c:x val="0.0449799196787147"/>
                  <c:y val="0.0132692932868002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4"/>
              <c:layout>
                <c:manualLayout>
                  <c:x val="0.0803212851405622"/>
                  <c:y val="0.0307317049370336"/>
                </c:manualLayout>
              </c:layout>
              <c:dLblPos val="bestFit"/>
              <c:showVal val="1"/>
              <c:showCatName val="1"/>
              <c:separator> </c:separator>
            </c:dLbl>
            <c:dLbl>
              <c:idx val="5"/>
              <c:layout>
                <c:manualLayout>
                  <c:x val="-0.0401607690604939"/>
                  <c:y val="-0.0199592361816746"/>
                </c:manualLayout>
              </c:layout>
              <c:tx>
                <c:rich>
                  <a:bodyPr/>
                  <a:lstStyle/>
                  <a:p>
                    <a:r>
                      <a:rPr lang="en-AU" sz="2000" dirty="0" smtClean="0"/>
                      <a:t>Pre-RIR</a:t>
                    </a:r>
                  </a:p>
                  <a:p>
                    <a:r>
                      <a:rPr sz="2000" dirty="0" smtClean="0"/>
                      <a:t>92</a:t>
                    </a:r>
                    <a:endParaRPr sz="2000" dirty="0"/>
                  </a:p>
                </c:rich>
              </c:tx>
              <c:dLblPos val="bestFit"/>
              <c:showVal val="1"/>
              <c:showCatName val="1"/>
              <c:separator> </c:separator>
            </c:dLbl>
            <c:dLbl>
              <c:idx val="6"/>
              <c:layout>
                <c:manualLayout>
                  <c:x val="-0.0160643835183253"/>
                  <c:y val="0.014153310483573"/>
                </c:manualLayout>
              </c:layout>
              <c:tx>
                <c:rich>
                  <a:bodyPr/>
                  <a:lstStyle/>
                  <a:p>
                    <a:r>
                      <a:rPr lang="en-US" sz="2000"/>
                      <a:t>Reserved by IETF 35</a:t>
                    </a:r>
                  </a:p>
                </c:rich>
              </c:tx>
              <c:dLblPos val="bestFit"/>
              <c:showVal val="1"/>
              <c:showCatName val="1"/>
              <c:separator> </c:separator>
            </c:dLbl>
            <c:dLbl>
              <c:idx val="7"/>
              <c:layout>
                <c:manualLayout>
                  <c:x val="-0.0481927710843373"/>
                  <c:y val="0.0332254574545039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i="0" baseline="0" dirty="0" smtClean="0"/>
                      <a:t>Available 20</a:t>
                    </a:r>
                  </a:p>
                  <a:p>
                    <a:r>
                      <a:rPr lang="en-US" sz="2000" b="1" i="0" baseline="0" dirty="0" smtClean="0"/>
                      <a:t>&lt; 8%</a:t>
                    </a:r>
                    <a:endParaRPr lang="en-US" sz="2000" b="1" i="0" baseline="0" dirty="0"/>
                  </a:p>
                </c:rich>
              </c:tx>
              <c:dLblPos val="bestFit"/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dLblPos val="outEnd"/>
            <c:showVal val="1"/>
            <c:showCatName val="1"/>
            <c:separator> </c:separator>
            <c:showLeaderLines val="1"/>
          </c:dLbls>
          <c:cat>
            <c:strRef>
              <c:f>Sheet1!$A$1:$A$8</c:f>
              <c:strCache>
                <c:ptCount val="8"/>
                <c:pt idx="0">
                  <c:v>AfriNIC</c:v>
                </c:pt>
                <c:pt idx="1">
                  <c:v>APNIC</c:v>
                </c:pt>
                <c:pt idx="2">
                  <c:v>ARIN</c:v>
                </c:pt>
                <c:pt idx="3">
                  <c:v>LACNIC</c:v>
                </c:pt>
                <c:pt idx="4">
                  <c:v>RIPE</c:v>
                </c:pt>
                <c:pt idx="5">
                  <c:v>Legacy</c:v>
                </c:pt>
                <c:pt idx="6">
                  <c:v>Reserved by IETF</c:v>
                </c:pt>
                <c:pt idx="7">
                  <c:v>Unallocated</c:v>
                </c:pt>
              </c:strCache>
            </c:strRef>
          </c:cat>
          <c:val>
            <c:numRef>
              <c:f>Sheet1!$B$1:$B$8</c:f>
              <c:numCache>
                <c:formatCode>General</c:formatCode>
                <c:ptCount val="8"/>
                <c:pt idx="0">
                  <c:v>2.0</c:v>
                </c:pt>
                <c:pt idx="1">
                  <c:v>34.0</c:v>
                </c:pt>
                <c:pt idx="2">
                  <c:v>35.0</c:v>
                </c:pt>
                <c:pt idx="3">
                  <c:v>6.0</c:v>
                </c:pt>
                <c:pt idx="4">
                  <c:v>30.0</c:v>
                </c:pt>
                <c:pt idx="5">
                  <c:v>92.0</c:v>
                </c:pt>
                <c:pt idx="6">
                  <c:v>35.0</c:v>
                </c:pt>
                <c:pt idx="7">
                  <c:v>22.0</c:v>
                </c:pt>
              </c:numCache>
            </c:numRef>
          </c:val>
        </c:ser>
        <c:dLbls>
          <c:showVal val="1"/>
          <c:showCatName val="1"/>
        </c:dLbls>
        <c:firstSliceAng val="0"/>
      </c:pieChart>
    </c:plotArea>
    <c:plotVisOnly val="1"/>
  </c:chart>
  <c:txPr>
    <a:bodyPr/>
    <a:lstStyle/>
    <a:p>
      <a:pPr>
        <a:defRPr sz="2000"/>
      </a:pPr>
      <a:endParaRPr lang="en-US"/>
    </a:p>
  </c:tx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2" charset="0"/>
                <a:ea typeface="ＭＳ Ｐゴシック" pitchFamily="-112" charset="-128"/>
                <a:cs typeface="ＭＳ Ｐゴシック" pitchFamily="-112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2BA8DE5-FC9B-6D4F-89A3-34F7430B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65" charset="0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CF01B-5AA5-CF4D-B7CA-07346A40A23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ja-JP" dirty="0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C04668-A876-B746-AEDF-4EDBBCBEACBE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4C3B5A-AFBB-D34C-A3B0-04DBD82E2A0B}" type="slidenum">
              <a:rPr lang="en-AU" smtClean="0"/>
              <a:pPr/>
              <a:t>6</a:t>
            </a:fld>
            <a:endParaRPr lang="en-A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/>
              <a:buNone/>
              <a:defRPr/>
            </a:pPr>
            <a:endParaRPr lang="en-US" dirty="0" smtClean="0">
              <a:ea typeface="+mn-ea"/>
              <a:cs typeface="+mn-cs"/>
            </a:endParaRP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3BF9AF1-C8CB-A745-9225-5648442D6E40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Talk of alternative mechanisms for IPv6 address space distribution is a distraction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BDCDED-2E11-F24E-A1EA-7C9333AEDAA9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AU"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2E37DB-7D6D-024C-AC3A-41B87FBFAAE2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70E0F-DA6E-E048-B55A-D2BEC882CD6D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C64DD-DC7A-6049-872A-831CF071C747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7050" y="381000"/>
            <a:ext cx="2038350" cy="61722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962650" cy="61722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317A-C07F-B444-B6B3-2459E26190DC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1534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752600"/>
            <a:ext cx="8153400" cy="23241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" y="4229100"/>
            <a:ext cx="8153400" cy="23241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AD4D-7215-194A-832D-895394CA4489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1534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8153400" cy="23241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229100"/>
            <a:ext cx="8153400" cy="23241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CA8BA-C8EC-094D-8EA1-27316E834F6E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4C57C-FF4C-AD4D-B3E7-C8980B29D4F0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0AAED-404A-3541-A15C-3574B2910CA1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7526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752600"/>
            <a:ext cx="40005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974F1-9DD7-5247-86DD-6057A6D93163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8FB-684F-9A42-B0D9-C7A4013CE4EC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E3339-F2C3-FC4B-A86F-E1EB9F925AC3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3A1E7-6727-B745-B3BE-6E3AA51DDB48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F0C96-F03C-4549-880F-76A7C31B3796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AU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175F5-42EE-1046-906E-C9B36E1B3697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ja-JP" smtClean="0"/>
              <a:t>Click to edit Master title style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447800"/>
            <a:ext cx="8153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AU" altLang="ja-JP" smtClean="0"/>
              <a:t>Click to edit Master text styles</a:t>
            </a:r>
          </a:p>
          <a:p>
            <a:pPr lvl="1"/>
            <a:r>
              <a:rPr lang="en-AU" altLang="ja-JP" smtClean="0"/>
              <a:t>Second level</a:t>
            </a:r>
          </a:p>
          <a:p>
            <a:pPr lvl="2"/>
            <a:r>
              <a:rPr lang="en-AU" altLang="ja-JP" smtClean="0"/>
              <a:t>Third level</a:t>
            </a:r>
          </a:p>
          <a:p>
            <a:pPr lvl="3"/>
            <a:r>
              <a:rPr lang="en-AU" altLang="ja-JP" smtClean="0"/>
              <a:t>Fourth level</a:t>
            </a:r>
          </a:p>
          <a:p>
            <a:pPr lvl="4"/>
            <a:r>
              <a:rPr lang="en-AU" altLang="ja-JP" smtClean="0"/>
              <a:t>Fifth level</a:t>
            </a: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477000"/>
            <a:ext cx="533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fld id="{F9FD5274-C1AA-D94D-9486-094A692DB362}" type="slidenum">
              <a:rPr lang="en-US" smtClean="0"/>
              <a:pPr>
                <a:defRPr/>
              </a:pPr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A487D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rchive.apnic.net/news/docs/cir-pwilson-20071112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pwilson@apnic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hyperlink" Target="http://www.potaroo.net/tools/ipv4" TargetMode="Externa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4" Type="http://schemas.openxmlformats.org/officeDocument/2006/relationships/chart" Target="../charts/chart2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 smtClean="0"/>
              <a:t>IPv6 and the Role of </a:t>
            </a:r>
            <a:r>
              <a:rPr lang="en-US" altLang="ja-JP" dirty="0" err="1" smtClean="0"/>
              <a:t>RIRs</a:t>
            </a:r>
            <a:endParaRPr lang="en-US" altLang="ja-JP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err="1" smtClean="0"/>
              <a:t>RIGF.Asia</a:t>
            </a:r>
            <a:endParaRPr lang="en-US" altLang="ja-JP" dirty="0" smtClean="0"/>
          </a:p>
          <a:p>
            <a:r>
              <a:rPr lang="en-US" altLang="ja-JP" dirty="0" smtClean="0"/>
              <a:t>Hong Kong, June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IPv6 is Here!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 smtClean="0"/>
              <a:t>IPv6 is no longer experimental</a:t>
            </a:r>
          </a:p>
          <a:p>
            <a:pPr>
              <a:defRPr/>
            </a:pPr>
            <a:r>
              <a:rPr lang="en-US" dirty="0" smtClean="0"/>
              <a:t>IPv6 is now in commercial use</a:t>
            </a:r>
          </a:p>
          <a:p>
            <a:pPr>
              <a:defRPr/>
            </a:pPr>
            <a:r>
              <a:rPr lang="en-US" dirty="0" smtClean="0"/>
              <a:t>Signification acceleration in deployment over past year</a:t>
            </a:r>
          </a:p>
          <a:p>
            <a:pPr>
              <a:defRPr/>
            </a:pPr>
            <a:r>
              <a:rPr lang="en-US" dirty="0" smtClean="0"/>
              <a:t>The main questions have answers…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00ED0675-9AAA-0842-97EF-700026BBC13F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400" smtClean="0"/>
              <a:t> 	“Google has quietly turned on IPv6 support for its YouTube video streaming Web site, sending a spike of IPv6 traffic across the Internet…” 							– 1 Feb 2010 Networld</a:t>
            </a:r>
          </a:p>
          <a:p>
            <a:endParaRPr lang="en-US" sz="2400" smtClean="0"/>
          </a:p>
          <a:p>
            <a:r>
              <a:rPr lang="en-US" sz="2400" smtClean="0"/>
              <a:t>Monash University, Melbourne, Australia:</a:t>
            </a:r>
          </a:p>
        </p:txBody>
      </p:sp>
      <p:pic>
        <p:nvPicPr>
          <p:cNvPr id="44034" name="Picture 4"/>
          <p:cNvPicPr>
            <a:picLocks noChangeAspect="1"/>
          </p:cNvPicPr>
          <p:nvPr/>
        </p:nvPicPr>
        <p:blipFill>
          <a:blip r:embed="rId2"/>
          <a:srcRect t="15079" b="18092"/>
          <a:stretch>
            <a:fillRect/>
          </a:stretch>
        </p:blipFill>
        <p:spPr bwMode="auto">
          <a:xfrm>
            <a:off x="1095375" y="4124325"/>
            <a:ext cx="7854950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Chicken or Egg?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What’s the Killer App for IPv6?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7200" b="1" i="1" smtClean="0"/>
              <a:t>The Internet !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FD6CCA4-27A2-DA4C-BECD-EEE59A9C1CF4}" type="slidenum">
              <a:rPr lang="en-US"/>
              <a:pPr/>
              <a:t>12</a:t>
            </a:fld>
            <a:endParaRPr lang="en-US"/>
          </a:p>
        </p:txBody>
      </p:sp>
      <p:sp>
        <p:nvSpPr>
          <p:cNvPr id="55301" name="TextBox 4"/>
          <p:cNvSpPr txBox="1">
            <a:spLocks noChangeArrowheads="1"/>
          </p:cNvSpPr>
          <p:nvPr/>
        </p:nvSpPr>
        <p:spPr bwMode="auto">
          <a:xfrm>
            <a:off x="2090738" y="58229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Sometime in 2012…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ISPs will need addresses for new network infrastructure</a:t>
            </a:r>
          </a:p>
          <a:p>
            <a:pPr lvl="1">
              <a:defRPr/>
            </a:pPr>
            <a:r>
              <a:rPr lang="en-US" dirty="0" smtClean="0"/>
              <a:t>and will receive only IPv6</a:t>
            </a:r>
          </a:p>
          <a:p>
            <a:pPr>
              <a:defRPr/>
            </a:pPr>
            <a:r>
              <a:rPr lang="en-US" dirty="0" smtClean="0"/>
              <a:t>End users will start receiving IPv6 Internet services</a:t>
            </a:r>
          </a:p>
          <a:p>
            <a:pPr lvl="1">
              <a:defRPr/>
            </a:pPr>
            <a:r>
              <a:rPr lang="en-US" dirty="0" smtClean="0"/>
              <a:t>With or without private IPv4 addresses</a:t>
            </a:r>
          </a:p>
          <a:p>
            <a:pPr>
              <a:defRPr/>
            </a:pPr>
            <a:r>
              <a:rPr lang="en-US" dirty="0" smtClean="0"/>
              <a:t>Enterprises and businesses will get IPv6 for their new networks</a:t>
            </a:r>
          </a:p>
          <a:p>
            <a:pPr lvl="1">
              <a:defRPr/>
            </a:pPr>
            <a:r>
              <a:rPr lang="en-US" dirty="0" smtClean="0"/>
              <a:t>“Customer NAT” will apply to IPv4</a:t>
            </a:r>
          </a:p>
          <a:p>
            <a:pPr>
              <a:defRPr/>
            </a:pPr>
            <a:r>
              <a:rPr lang="en-US" dirty="0" smtClean="0"/>
              <a:t>All Internet users will be affected</a:t>
            </a:r>
          </a:p>
          <a:p>
            <a:pPr>
              <a:defRPr/>
            </a:pPr>
            <a:r>
              <a:rPr lang="en-US" dirty="0" smtClean="0"/>
              <a:t>What will you need to do?</a:t>
            </a:r>
          </a:p>
          <a:p>
            <a:pPr>
              <a:buFontTx/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5EBF022-1FA0-A14A-8725-138BAB3FAB3F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RIRs</a:t>
            </a:r>
            <a:r>
              <a:rPr lang="en-US" dirty="0" smtClean="0"/>
              <a:t> and Internet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81534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Open, bottom up, neutral, non-profit, </a:t>
            </a:r>
            <a:r>
              <a:rPr lang="en-US" i="1" dirty="0" err="1" smtClean="0"/>
              <a:t>multistakeholder</a:t>
            </a:r>
            <a:r>
              <a:rPr lang="en-US" i="1" dirty="0" smtClean="0"/>
              <a:t> </a:t>
            </a:r>
            <a:r>
              <a:rPr lang="en-US" i="1" dirty="0" err="1" smtClean="0"/>
              <a:t>organisations</a:t>
            </a:r>
            <a:endParaRPr lang="en-US" i="1" dirty="0" smtClean="0"/>
          </a:p>
          <a:p>
            <a:pPr lvl="1"/>
            <a:r>
              <a:rPr lang="en-US" dirty="0" smtClean="0"/>
              <a:t>Predating ICANN by many years</a:t>
            </a:r>
          </a:p>
          <a:p>
            <a:pPr lvl="1"/>
            <a:r>
              <a:rPr lang="en-US" dirty="0" smtClean="0"/>
              <a:t>Supporting the ICANN model, and ICANN itself</a:t>
            </a:r>
          </a:p>
          <a:p>
            <a:pPr lvl="1"/>
            <a:r>
              <a:rPr lang="en-US" dirty="0" smtClean="0"/>
              <a:t>Satisfied with IANA arrangements at present</a:t>
            </a:r>
          </a:p>
          <a:p>
            <a:r>
              <a:rPr lang="en-US" dirty="0" smtClean="0"/>
              <a:t>Participating in IG forums and discussions</a:t>
            </a:r>
          </a:p>
          <a:p>
            <a:pPr lvl="1"/>
            <a:r>
              <a:rPr lang="en-US" dirty="0" err="1" smtClean="0"/>
              <a:t>RIRs</a:t>
            </a:r>
            <a:r>
              <a:rPr lang="en-US" dirty="0" smtClean="0"/>
              <a:t> individually and collectively (as NRO)</a:t>
            </a:r>
          </a:p>
          <a:p>
            <a:pPr lvl="1"/>
            <a:r>
              <a:rPr lang="en-US" dirty="0" smtClean="0"/>
              <a:t>WSIS, WGIG (some ECOSOC accredited)</a:t>
            </a:r>
          </a:p>
          <a:p>
            <a:pPr lvl="1"/>
            <a:r>
              <a:rPr lang="en-US" dirty="0" smtClean="0"/>
              <a:t>ITU-T and ITU-D (some sector members)</a:t>
            </a:r>
          </a:p>
          <a:p>
            <a:pPr lvl="1"/>
            <a:r>
              <a:rPr lang="en-US" dirty="0" smtClean="0"/>
              <a:t>Many regional activities and forums</a:t>
            </a:r>
          </a:p>
          <a:p>
            <a:pPr lvl="1"/>
            <a:r>
              <a:rPr lang="en-US" dirty="0" smtClean="0"/>
              <a:t>IGF and MAG: long record of participation and financial support – </a:t>
            </a:r>
            <a:r>
              <a:rPr lang="en-US" i="1" dirty="0" smtClean="0"/>
              <a:t>we support continuation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Historical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is a “Critical Internet Resource?”</a:t>
            </a:r>
          </a:p>
          <a:p>
            <a:pPr lvl="1"/>
            <a:r>
              <a:rPr lang="en-US" dirty="0" smtClean="0"/>
              <a:t>Informal survey, November 2007</a:t>
            </a:r>
          </a:p>
          <a:p>
            <a:pPr lvl="1">
              <a:buNone/>
            </a:pPr>
            <a:endParaRPr lang="en-US" dirty="0" smtClean="0">
              <a:hlinkClick r:id="rId2"/>
            </a:endParaRPr>
          </a:p>
          <a:p>
            <a:pPr lvl="1">
              <a:buNone/>
            </a:pPr>
            <a:r>
              <a:rPr lang="en-US" sz="2000" dirty="0" smtClean="0">
                <a:hlinkClick r:id="rId2"/>
              </a:rPr>
              <a:t>http://archive.apnic.net/news/docs/cir-pwilson-20071112.pdf</a:t>
            </a:r>
            <a:r>
              <a:rPr lang="en-US" sz="2000" dirty="0" smtClean="0"/>
              <a:t> </a:t>
            </a:r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</a:p>
        </p:txBody>
      </p:sp>
      <p:sp>
        <p:nvSpPr>
          <p:cNvPr id="30723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ja-JP" dirty="0" smtClean="0"/>
              <a:t>Paul Wilson</a:t>
            </a:r>
          </a:p>
          <a:p>
            <a:r>
              <a:rPr lang="en-US" altLang="ja-JP" dirty="0" smtClean="0"/>
              <a:t>Director General, APNIC</a:t>
            </a: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dirty="0" smtClean="0">
                <a:hlinkClick r:id="rId3"/>
              </a:rPr>
              <a:t>pwilson@apnic.net</a:t>
            </a:r>
            <a:endParaRPr lang="en-US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Internet fundamentals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Open network, open standards</a:t>
            </a:r>
          </a:p>
          <a:p>
            <a:pPr lvl="1">
              <a:defRPr/>
            </a:pPr>
            <a:r>
              <a:rPr lang="en-US" dirty="0" smtClean="0"/>
              <a:t>Developed within IETF system (RFC series)</a:t>
            </a:r>
          </a:p>
          <a:p>
            <a:pPr lvl="1">
              <a:defRPr/>
            </a:pPr>
            <a:r>
              <a:rPr lang="en-US" dirty="0" smtClean="0"/>
              <a:t>TCP/IP, DNS, DHCP, HTTP, IPSEC, etc etc</a:t>
            </a:r>
          </a:p>
          <a:p>
            <a:pPr lvl="1">
              <a:defRPr/>
            </a:pPr>
            <a:r>
              <a:rPr lang="en-US" dirty="0" smtClean="0"/>
              <a:t>“Dumb network” – global p2p datagram service</a:t>
            </a:r>
          </a:p>
          <a:p>
            <a:pPr>
              <a:defRPr/>
            </a:pPr>
            <a:r>
              <a:rPr lang="en-US" dirty="0" smtClean="0"/>
              <a:t>“IP over Everything”</a:t>
            </a:r>
          </a:p>
          <a:p>
            <a:pPr lvl="1">
              <a:defRPr/>
            </a:pPr>
            <a:r>
              <a:rPr lang="en-US" dirty="0" smtClean="0"/>
              <a:t>Layered networking model (a la OSI)</a:t>
            </a:r>
          </a:p>
          <a:p>
            <a:pPr lvl="1">
              <a:defRPr/>
            </a:pPr>
            <a:r>
              <a:rPr lang="en-US" dirty="0" smtClean="0"/>
              <a:t>Relying on ITU and IEEE standards</a:t>
            </a:r>
          </a:p>
          <a:p>
            <a:pPr lvl="1">
              <a:defRPr/>
            </a:pPr>
            <a:r>
              <a:rPr lang="en-US" dirty="0" smtClean="0"/>
              <a:t>Serial line, Modem, Ethernet, ISDN, </a:t>
            </a:r>
            <a:r>
              <a:rPr lang="en-US" dirty="0" err="1" smtClean="0"/>
              <a:t>xDSL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cable/</a:t>
            </a:r>
            <a:r>
              <a:rPr lang="en-US" dirty="0" err="1" smtClean="0"/>
              <a:t>fibre</a:t>
            </a:r>
            <a:r>
              <a:rPr lang="en-US" dirty="0" smtClean="0"/>
              <a:t>, MPLS, 802.11x, Mobile 2G/3G…</a:t>
            </a:r>
          </a:p>
          <a:p>
            <a:pPr>
              <a:defRPr/>
            </a:pPr>
            <a:r>
              <a:rPr lang="en-US" dirty="0" smtClean="0"/>
              <a:t>Platform for competition and innovation</a:t>
            </a:r>
          </a:p>
          <a:p>
            <a:pPr lvl="1">
              <a:defRPr/>
            </a:pPr>
            <a:r>
              <a:rPr lang="en-US" dirty="0" smtClean="0"/>
              <a:t>Great benefits to consumers</a:t>
            </a:r>
          </a:p>
          <a:p>
            <a:pPr lvl="1">
              <a:defRPr/>
            </a:pPr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E18A021-54F9-0F41-A612-7F203DF07883}" type="slidenum">
              <a:rPr lang="en-US" altLang="ja-JP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“Protocol Hourglass”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69A98F96-0D30-ED45-82CE-29B1CDD77347}" type="slidenum">
              <a:rPr lang="en-US" altLang="ja-JP" i="1"/>
              <a:pPr/>
              <a:t>3</a:t>
            </a:fld>
            <a:endParaRPr lang="en-US" altLang="ja-JP" i="1"/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4648200" y="1600200"/>
            <a:ext cx="3048000" cy="4953000"/>
            <a:chOff x="1295400" y="1524000"/>
            <a:chExt cx="3117024" cy="4953000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295400" y="1524000"/>
              <a:ext cx="831024" cy="4953000"/>
              <a:chOff x="1295400" y="1524000"/>
              <a:chExt cx="1447800" cy="4953000"/>
            </a:xfrm>
          </p:grpSpPr>
          <p:sp>
            <p:nvSpPr>
              <p:cNvPr id="20498" name="Freeform 27"/>
              <p:cNvSpPr>
                <a:spLocks noChangeArrowheads="1"/>
              </p:cNvSpPr>
              <p:nvPr/>
            </p:nvSpPr>
            <p:spPr bwMode="auto">
              <a:xfrm>
                <a:off x="1295400" y="1524000"/>
                <a:ext cx="1447800" cy="24384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14 h 4953000"/>
                  <a:gd name="T4" fmla="*/ 121693 w 1673376"/>
                  <a:gd name="T5" fmla="*/ 22 h 4953000"/>
                  <a:gd name="T6" fmla="*/ 142742 w 1673376"/>
                  <a:gd name="T7" fmla="*/ 2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0499" name="Freeform 28"/>
              <p:cNvSpPr>
                <a:spLocks noChangeArrowheads="1"/>
              </p:cNvSpPr>
              <p:nvPr/>
            </p:nvSpPr>
            <p:spPr bwMode="auto">
              <a:xfrm flipV="1">
                <a:off x="1295400" y="3962400"/>
                <a:ext cx="1447800" cy="25146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24 h 4953000"/>
                  <a:gd name="T4" fmla="*/ 121693 w 1673376"/>
                  <a:gd name="T5" fmla="*/ 38 h 4953000"/>
                  <a:gd name="T6" fmla="*/ 142742 w 1673376"/>
                  <a:gd name="T7" fmla="*/ 4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 flipH="1">
              <a:off x="3581400" y="1524000"/>
              <a:ext cx="831024" cy="4953000"/>
              <a:chOff x="1295400" y="1524000"/>
              <a:chExt cx="1447800" cy="4953000"/>
            </a:xfrm>
          </p:grpSpPr>
          <p:sp>
            <p:nvSpPr>
              <p:cNvPr id="20496" name="Freeform 25"/>
              <p:cNvSpPr>
                <a:spLocks noChangeArrowheads="1"/>
              </p:cNvSpPr>
              <p:nvPr/>
            </p:nvSpPr>
            <p:spPr bwMode="auto">
              <a:xfrm>
                <a:off x="1295400" y="1524000"/>
                <a:ext cx="1447800" cy="24384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14 h 4953000"/>
                  <a:gd name="T4" fmla="*/ 121693 w 1673376"/>
                  <a:gd name="T5" fmla="*/ 22 h 4953000"/>
                  <a:gd name="T6" fmla="*/ 142742 w 1673376"/>
                  <a:gd name="T7" fmla="*/ 2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0497" name="Freeform 26"/>
              <p:cNvSpPr>
                <a:spLocks noChangeArrowheads="1"/>
              </p:cNvSpPr>
              <p:nvPr/>
            </p:nvSpPr>
            <p:spPr bwMode="auto">
              <a:xfrm flipV="1">
                <a:off x="1295400" y="3962400"/>
                <a:ext cx="1447800" cy="25146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24 h 4953000"/>
                  <a:gd name="T4" fmla="*/ 121693 w 1673376"/>
                  <a:gd name="T5" fmla="*/ 38 h 4953000"/>
                  <a:gd name="T6" fmla="*/ 142742 w 1673376"/>
                  <a:gd name="T7" fmla="*/ 4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</p:grp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1447800" y="1828800"/>
            <a:ext cx="5937250" cy="1200150"/>
            <a:chOff x="1447800" y="1828800"/>
            <a:chExt cx="5937232" cy="1200328"/>
          </a:xfrm>
        </p:grpSpPr>
        <p:sp>
          <p:nvSpPr>
            <p:cNvPr id="20492" name="TextBox 40"/>
            <p:cNvSpPr txBox="1">
              <a:spLocks noChangeArrowheads="1"/>
            </p:cNvSpPr>
            <p:nvPr/>
          </p:nvSpPr>
          <p:spPr bwMode="auto">
            <a:xfrm>
              <a:off x="4959339" y="1828800"/>
              <a:ext cx="2425693" cy="12003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cs typeface="ＭＳ Ｐゴシック" charset="-128"/>
                </a:rPr>
                <a:t>Phone/Fax/SMS</a:t>
              </a:r>
            </a:p>
            <a:p>
              <a:pPr algn="ctr"/>
              <a:r>
                <a:rPr lang="en-US">
                  <a:cs typeface="ＭＳ Ｐゴシック" charset="-128"/>
                </a:rPr>
                <a:t>TV/VOD/conf</a:t>
              </a:r>
            </a:p>
            <a:p>
              <a:pPr algn="ctr"/>
              <a:r>
                <a:rPr lang="en-US">
                  <a:cs typeface="ＭＳ Ｐゴシック" charset="-128"/>
                </a:rPr>
                <a:t>“The Internet”</a:t>
              </a:r>
            </a:p>
          </p:txBody>
        </p:sp>
        <p:sp>
          <p:nvSpPr>
            <p:cNvPr id="20493" name="TextBox 23"/>
            <p:cNvSpPr txBox="1">
              <a:spLocks noChangeArrowheads="1"/>
            </p:cNvSpPr>
            <p:nvPr/>
          </p:nvSpPr>
          <p:spPr bwMode="auto">
            <a:xfrm>
              <a:off x="1447800" y="1905011"/>
              <a:ext cx="2498717" cy="584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Applications</a:t>
              </a:r>
              <a:endParaRPr lang="en-US" i="1">
                <a:cs typeface="ＭＳ Ｐゴシック" charset="-128"/>
              </a:endParaRPr>
            </a:p>
          </p:txBody>
        </p:sp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346200" y="5365750"/>
            <a:ext cx="6226175" cy="1200150"/>
            <a:chOff x="1345411" y="5366266"/>
            <a:chExt cx="6227623" cy="1200328"/>
          </a:xfrm>
        </p:grpSpPr>
        <p:sp>
          <p:nvSpPr>
            <p:cNvPr id="42" name="TextBox 41"/>
            <p:cNvSpPr txBox="1"/>
            <p:nvPr/>
          </p:nvSpPr>
          <p:spPr>
            <a:xfrm>
              <a:off x="4772033" y="5366266"/>
              <a:ext cx="2801001" cy="12003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Fixed, Dialup/ISDN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Mobile/2G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Cable/ADSL</a:t>
              </a:r>
            </a:p>
          </p:txBody>
        </p:sp>
        <p:sp>
          <p:nvSpPr>
            <p:cNvPr id="20491" name="TextBox 24"/>
            <p:cNvSpPr txBox="1">
              <a:spLocks noChangeArrowheads="1"/>
            </p:cNvSpPr>
            <p:nvPr/>
          </p:nvSpPr>
          <p:spPr bwMode="auto">
            <a:xfrm>
              <a:off x="1345411" y="5486934"/>
              <a:ext cx="2702553" cy="584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Infrastructure</a:t>
              </a:r>
              <a:endParaRPr lang="en-US" i="1">
                <a:cs typeface="ＭＳ Ｐゴシック" charset="-128"/>
              </a:endParaRPr>
            </a:p>
          </p:txBody>
        </p:sp>
      </p:grp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1801813" y="3276600"/>
            <a:ext cx="5170487" cy="1752600"/>
            <a:chOff x="1801666" y="3276600"/>
            <a:chExt cx="5170634" cy="1752600"/>
          </a:xfrm>
        </p:grpSpPr>
        <p:sp>
          <p:nvSpPr>
            <p:cNvPr id="20488" name="Left-Right Arrow 38"/>
            <p:cNvSpPr>
              <a:spLocks noChangeArrowheads="1"/>
            </p:cNvSpPr>
            <p:nvPr/>
          </p:nvSpPr>
          <p:spPr bwMode="auto">
            <a:xfrm rot="-5400000">
              <a:off x="5295900" y="3352800"/>
              <a:ext cx="1752600" cy="1600200"/>
            </a:xfrm>
            <a:prstGeom prst="leftRightArrow">
              <a:avLst>
                <a:gd name="adj1" fmla="val 64009"/>
                <a:gd name="adj2" fmla="val 23132"/>
              </a:avLst>
            </a:prstGeom>
            <a:solidFill>
              <a:srgbClr val="FF9933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1800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cs typeface="ＭＳ Ｐゴシック" charset="-128"/>
                </a:rPr>
                <a:t>Voice</a:t>
              </a:r>
            </a:p>
            <a:p>
              <a:pPr algn="ctr"/>
              <a:r>
                <a:rPr lang="en-US" sz="2000" b="1">
                  <a:cs typeface="ＭＳ Ｐゴシック" charset="-128"/>
                </a:rPr>
                <a:t>Video</a:t>
              </a:r>
            </a:p>
            <a:p>
              <a:pPr algn="ctr"/>
              <a:r>
                <a:rPr lang="en-US" sz="2000" b="1">
                  <a:cs typeface="ＭＳ Ｐゴシック" charset="-128"/>
                </a:rPr>
                <a:t>Data</a:t>
              </a:r>
            </a:p>
          </p:txBody>
        </p:sp>
        <p:sp>
          <p:nvSpPr>
            <p:cNvPr id="20489" name="TextBox 29"/>
            <p:cNvSpPr txBox="1">
              <a:spLocks noChangeArrowheads="1"/>
            </p:cNvSpPr>
            <p:nvPr/>
          </p:nvSpPr>
          <p:spPr bwMode="auto">
            <a:xfrm>
              <a:off x="1801666" y="3581400"/>
              <a:ext cx="1790751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Network</a:t>
              </a:r>
              <a:endParaRPr lang="en-US" i="1">
                <a:cs typeface="ＭＳ Ｐゴシック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Hourglass – Tomorrow</a:t>
            </a:r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0" y="6096000"/>
            <a:ext cx="533400" cy="381000"/>
          </a:xfrm>
          <a:noFill/>
        </p:spPr>
        <p:txBody>
          <a:bodyPr/>
          <a:lstStyle/>
          <a:p>
            <a:fld id="{CA453126-6D44-3447-9AB2-DB021FE062EF}" type="slidenum">
              <a:rPr lang="en-US" altLang="ja-JP"/>
              <a:pPr/>
              <a:t>4</a:t>
            </a:fld>
            <a:endParaRPr lang="en-US" altLang="ja-JP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4648200" y="1524000"/>
            <a:ext cx="3048000" cy="4953000"/>
            <a:chOff x="1295400" y="1524000"/>
            <a:chExt cx="3200400" cy="4953000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1295400" y="1524000"/>
              <a:ext cx="1447800" cy="4953000"/>
              <a:chOff x="1295400" y="1524000"/>
              <a:chExt cx="1447800" cy="4953000"/>
            </a:xfrm>
          </p:grpSpPr>
          <p:sp>
            <p:nvSpPr>
              <p:cNvPr id="21522" name="Freeform 14"/>
              <p:cNvSpPr>
                <a:spLocks noChangeArrowheads="1"/>
              </p:cNvSpPr>
              <p:nvPr/>
            </p:nvSpPr>
            <p:spPr bwMode="auto">
              <a:xfrm>
                <a:off x="1295400" y="1524000"/>
                <a:ext cx="1447800" cy="24384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14 h 4953000"/>
                  <a:gd name="T4" fmla="*/ 121693 w 1673376"/>
                  <a:gd name="T5" fmla="*/ 22 h 4953000"/>
                  <a:gd name="T6" fmla="*/ 142742 w 1673376"/>
                  <a:gd name="T7" fmla="*/ 2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1523" name="Freeform 15"/>
              <p:cNvSpPr>
                <a:spLocks noChangeArrowheads="1"/>
              </p:cNvSpPr>
              <p:nvPr/>
            </p:nvSpPr>
            <p:spPr bwMode="auto">
              <a:xfrm flipV="1">
                <a:off x="1295400" y="3962400"/>
                <a:ext cx="1447800" cy="25146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24 h 4953000"/>
                  <a:gd name="T4" fmla="*/ 121693 w 1673376"/>
                  <a:gd name="T5" fmla="*/ 38 h 4953000"/>
                  <a:gd name="T6" fmla="*/ 142742 w 1673376"/>
                  <a:gd name="T7" fmla="*/ 4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 flipH="1">
              <a:off x="3048000" y="1524000"/>
              <a:ext cx="1447800" cy="4953000"/>
              <a:chOff x="1295400" y="1524000"/>
              <a:chExt cx="1447800" cy="4953000"/>
            </a:xfrm>
          </p:grpSpPr>
          <p:sp>
            <p:nvSpPr>
              <p:cNvPr id="21520" name="Freeform 19"/>
              <p:cNvSpPr>
                <a:spLocks noChangeArrowheads="1"/>
              </p:cNvSpPr>
              <p:nvPr/>
            </p:nvSpPr>
            <p:spPr bwMode="auto">
              <a:xfrm>
                <a:off x="1295400" y="1524000"/>
                <a:ext cx="1447800" cy="24384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14 h 4953000"/>
                  <a:gd name="T4" fmla="*/ 121693 w 1673376"/>
                  <a:gd name="T5" fmla="*/ 22 h 4953000"/>
                  <a:gd name="T6" fmla="*/ 142742 w 1673376"/>
                  <a:gd name="T7" fmla="*/ 2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  <p:sp>
            <p:nvSpPr>
              <p:cNvPr id="21521" name="Freeform 20"/>
              <p:cNvSpPr>
                <a:spLocks noChangeArrowheads="1"/>
              </p:cNvSpPr>
              <p:nvPr/>
            </p:nvSpPr>
            <p:spPr bwMode="auto">
              <a:xfrm flipV="1">
                <a:off x="1295400" y="3962400"/>
                <a:ext cx="1447800" cy="2514600"/>
              </a:xfrm>
              <a:custGeom>
                <a:avLst/>
                <a:gdLst>
                  <a:gd name="T0" fmla="*/ 17384 w 1673376"/>
                  <a:gd name="T1" fmla="*/ 0 h 4953000"/>
                  <a:gd name="T2" fmla="*/ 17384 w 1673376"/>
                  <a:gd name="T3" fmla="*/ 24 h 4953000"/>
                  <a:gd name="T4" fmla="*/ 121693 w 1673376"/>
                  <a:gd name="T5" fmla="*/ 38 h 4953000"/>
                  <a:gd name="T6" fmla="*/ 142742 w 1673376"/>
                  <a:gd name="T7" fmla="*/ 49 h 49530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673376"/>
                  <a:gd name="T13" fmla="*/ 0 h 4953000"/>
                  <a:gd name="T14" fmla="*/ 1673376 w 1673376"/>
                  <a:gd name="T15" fmla="*/ 4953000 h 49530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673376" h="4953000">
                    <a:moveTo>
                      <a:pt x="203805" y="0"/>
                    </a:moveTo>
                    <a:cubicBezTo>
                      <a:pt x="82852" y="1012976"/>
                      <a:pt x="0" y="1797353"/>
                      <a:pt x="203805" y="2431143"/>
                    </a:cubicBezTo>
                    <a:cubicBezTo>
                      <a:pt x="407610" y="3064934"/>
                      <a:pt x="1181705" y="3382434"/>
                      <a:pt x="1426633" y="3802743"/>
                    </a:cubicBezTo>
                    <a:cubicBezTo>
                      <a:pt x="1671561" y="4223052"/>
                      <a:pt x="1673376" y="4953000"/>
                      <a:pt x="1673376" y="4953000"/>
                    </a:cubicBez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>
                  <a:cs typeface="ＭＳ Ｐゴシック" charset="-128"/>
                </a:endParaRPr>
              </a:p>
            </p:txBody>
          </p:sp>
        </p:grpSp>
      </p:grpSp>
      <p:grpSp>
        <p:nvGrpSpPr>
          <p:cNvPr id="5" name="Group 30"/>
          <p:cNvGrpSpPr>
            <a:grpSpLocks/>
          </p:cNvGrpSpPr>
          <p:nvPr/>
        </p:nvGrpSpPr>
        <p:grpSpPr bwMode="auto">
          <a:xfrm>
            <a:off x="1397000" y="1600200"/>
            <a:ext cx="5953125" cy="1200150"/>
            <a:chOff x="1397476" y="1600200"/>
            <a:chExt cx="5953217" cy="1200328"/>
          </a:xfrm>
        </p:grpSpPr>
        <p:sp>
          <p:nvSpPr>
            <p:cNvPr id="44" name="TextBox 43"/>
            <p:cNvSpPr txBox="1"/>
            <p:nvPr/>
          </p:nvSpPr>
          <p:spPr>
            <a:xfrm>
              <a:off x="4993220" y="1600200"/>
              <a:ext cx="2357473" cy="120032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Voice, email, IM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Video, TV, conf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WWW+++</a:t>
              </a:r>
            </a:p>
          </p:txBody>
        </p:sp>
        <p:sp>
          <p:nvSpPr>
            <p:cNvPr id="21517" name="TextBox 23"/>
            <p:cNvSpPr txBox="1">
              <a:spLocks noChangeArrowheads="1"/>
            </p:cNvSpPr>
            <p:nvPr/>
          </p:nvSpPr>
          <p:spPr bwMode="auto">
            <a:xfrm>
              <a:off x="1397476" y="1752623"/>
              <a:ext cx="2498764" cy="584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Applications</a:t>
              </a:r>
              <a:endParaRPr lang="en-US" i="1">
                <a:cs typeface="ＭＳ Ｐゴシック" charset="-128"/>
              </a:endParaRPr>
            </a:p>
          </p:txBody>
        </p:sp>
      </p:grpSp>
      <p:grpSp>
        <p:nvGrpSpPr>
          <p:cNvPr id="6" name="Group 32"/>
          <p:cNvGrpSpPr>
            <a:grpSpLocks/>
          </p:cNvGrpSpPr>
          <p:nvPr/>
        </p:nvGrpSpPr>
        <p:grpSpPr bwMode="auto">
          <a:xfrm>
            <a:off x="1295400" y="5029200"/>
            <a:ext cx="6002338" cy="1570038"/>
            <a:chOff x="1295087" y="5029200"/>
            <a:chExt cx="6002431" cy="1569660"/>
          </a:xfrm>
        </p:grpSpPr>
        <p:sp>
          <p:nvSpPr>
            <p:cNvPr id="43" name="TextBox 42"/>
            <p:cNvSpPr txBox="1"/>
            <p:nvPr/>
          </p:nvSpPr>
          <p:spPr>
            <a:xfrm>
              <a:off x="5046408" y="5029200"/>
              <a:ext cx="2251110" cy="156966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802.11*/WiMax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Mobile/3G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Cable/*DSL</a:t>
              </a:r>
            </a:p>
            <a:p>
              <a:pPr algn="ctr">
                <a:defRPr/>
              </a:pPr>
              <a:r>
                <a:rPr lang="en-US" dirty="0">
                  <a:latin typeface="+mj-lt"/>
                  <a:cs typeface="ＭＳ Ｐゴシック" pitchFamily="-109" charset="-128"/>
                </a:rPr>
                <a:t>FTTH, ETTH</a:t>
              </a:r>
            </a:p>
          </p:txBody>
        </p:sp>
        <p:sp>
          <p:nvSpPr>
            <p:cNvPr id="21515" name="TextBox 24"/>
            <p:cNvSpPr txBox="1">
              <a:spLocks noChangeArrowheads="1"/>
            </p:cNvSpPr>
            <p:nvPr/>
          </p:nvSpPr>
          <p:spPr bwMode="auto">
            <a:xfrm>
              <a:off x="1295087" y="5333927"/>
              <a:ext cx="2703555" cy="5840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Infrastructure</a:t>
              </a:r>
              <a:endParaRPr lang="en-US" i="1">
                <a:cs typeface="ＭＳ Ｐゴシック" charset="-128"/>
              </a:endParaRPr>
            </a:p>
          </p:txBody>
        </p:sp>
      </p:grp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751013" y="3276600"/>
            <a:ext cx="4687887" cy="1371600"/>
            <a:chOff x="1751342" y="3276600"/>
            <a:chExt cx="4687558" cy="1371600"/>
          </a:xfrm>
        </p:grpSpPr>
        <p:sp>
          <p:nvSpPr>
            <p:cNvPr id="21512" name="Left-Right Arrow 39"/>
            <p:cNvSpPr>
              <a:spLocks noChangeArrowheads="1"/>
            </p:cNvSpPr>
            <p:nvPr/>
          </p:nvSpPr>
          <p:spPr bwMode="auto">
            <a:xfrm rot="-5400000">
              <a:off x="5486400" y="3695700"/>
              <a:ext cx="1371600" cy="533400"/>
            </a:xfrm>
            <a:prstGeom prst="leftRightArrow">
              <a:avLst>
                <a:gd name="adj1" fmla="val 61204"/>
                <a:gd name="adj2" fmla="val 91560"/>
              </a:avLst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18000" rIns="0" bIns="0">
              <a:prstTxWarp prst="textNoShape">
                <a:avLst/>
              </a:prstTxWarp>
            </a:bodyPr>
            <a:lstStyle/>
            <a:p>
              <a:pPr algn="ctr"/>
              <a:r>
                <a:rPr lang="en-US" sz="2000" b="1">
                  <a:cs typeface="ＭＳ Ｐゴシック" charset="-128"/>
                </a:rPr>
                <a:t>IP</a:t>
              </a:r>
            </a:p>
          </p:txBody>
        </p:sp>
        <p:sp>
          <p:nvSpPr>
            <p:cNvPr id="21513" name="TextBox 29"/>
            <p:cNvSpPr txBox="1">
              <a:spLocks noChangeArrowheads="1"/>
            </p:cNvSpPr>
            <p:nvPr/>
          </p:nvSpPr>
          <p:spPr bwMode="auto">
            <a:xfrm>
              <a:off x="1751342" y="3429000"/>
              <a:ext cx="1790574" cy="584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3200" i="1">
                  <a:cs typeface="ＭＳ Ｐゴシック" charset="-128"/>
                </a:rPr>
                <a:t>Network</a:t>
              </a:r>
              <a:endParaRPr lang="en-US" i="1">
                <a:cs typeface="ＭＳ Ｐゴシック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rcRect t="16240"/>
          <a:stretch>
            <a:fillRect/>
          </a:stretch>
        </p:blipFill>
        <p:spPr>
          <a:xfrm>
            <a:off x="609600" y="1135219"/>
            <a:ext cx="8534400" cy="5361319"/>
          </a:xfrm>
          <a:prstGeom prst="rect">
            <a:avLst/>
          </a:prstGeom>
        </p:spPr>
      </p:pic>
      <p:sp>
        <p:nvSpPr>
          <p:cNvPr id="245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ja-JP" dirty="0" smtClean="0"/>
              <a:t>Projected IPv4 Lifetime</a:t>
            </a:r>
            <a:endParaRPr lang="en-US" dirty="0" smtClean="0"/>
          </a:p>
        </p:txBody>
      </p:sp>
      <p:sp>
        <p:nvSpPr>
          <p:cNvPr id="24580" name="Slide Number Placeholder 18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4D98091-D672-E547-9CE7-3977566172C4}" type="slidenum">
              <a:rPr lang="en-US"/>
              <a:pPr/>
              <a:t>5</a:t>
            </a:fld>
            <a:endParaRPr lang="en-US"/>
          </a:p>
        </p:txBody>
      </p:sp>
      <p:sp>
        <p:nvSpPr>
          <p:cNvPr id="24581" name="TextBox 8"/>
          <p:cNvSpPr txBox="1">
            <a:spLocks noChangeArrowheads="1"/>
          </p:cNvSpPr>
          <p:nvPr/>
        </p:nvSpPr>
        <p:spPr bwMode="auto">
          <a:xfrm>
            <a:off x="2554288" y="6567488"/>
            <a:ext cx="6564312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r"/>
            <a:r>
              <a:rPr lang="en-AU" sz="1400" b="1" dirty="0">
                <a:cs typeface="ＭＳ Ｐゴシック" charset="-128"/>
                <a:hlinkClick r:id="rId4"/>
              </a:rPr>
              <a:t>http://www.potaroo.net/tools/</a:t>
            </a:r>
            <a:r>
              <a:rPr lang="en-AU" sz="1400" b="1" dirty="0" smtClean="0">
                <a:cs typeface="ＭＳ Ｐゴシック" charset="-128"/>
                <a:hlinkClick r:id="rId4"/>
              </a:rPr>
              <a:t>ipv4</a:t>
            </a:r>
            <a:r>
              <a:rPr lang="en-AU" sz="1400" b="1" dirty="0" smtClean="0">
                <a:cs typeface="ＭＳ Ｐゴシック" charset="-128"/>
              </a:rPr>
              <a:t>  16 June 2010</a:t>
            </a:r>
            <a:endParaRPr lang="en-AU" sz="1400" b="1" dirty="0">
              <a:cs typeface="ＭＳ Ｐゴシック" charset="-128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2133600" y="1600200"/>
            <a:ext cx="6064250" cy="523875"/>
            <a:chOff x="2139950" y="1528763"/>
            <a:chExt cx="6064250" cy="523220"/>
          </a:xfrm>
        </p:grpSpPr>
        <p:sp>
          <p:nvSpPr>
            <p:cNvPr id="24584" name="TextBox 6"/>
            <p:cNvSpPr txBox="1">
              <a:spLocks noChangeArrowheads="1"/>
            </p:cNvSpPr>
            <p:nvPr/>
          </p:nvSpPr>
          <p:spPr bwMode="auto">
            <a:xfrm>
              <a:off x="2361455" y="1528763"/>
              <a:ext cx="5842745" cy="523220"/>
            </a:xfrm>
            <a:prstGeom prst="rect">
              <a:avLst/>
            </a:prstGeom>
            <a:noFill/>
            <a:ln w="222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AU" altLang="ja-JP" sz="1400" b="1" dirty="0">
                  <a:cs typeface="ＭＳ Ｐゴシック" charset="-128"/>
                </a:rPr>
                <a:t>Projected IANA exhaustion: </a:t>
              </a:r>
              <a:r>
                <a:rPr lang="en-AU" altLang="ja-JP" sz="1400" b="1" dirty="0" smtClean="0">
                  <a:cs typeface="ＭＳ Ｐゴシック" charset="-128"/>
                </a:rPr>
                <a:t>	11/08/</a:t>
              </a:r>
              <a:r>
                <a:rPr lang="en-AU" altLang="ja-JP" sz="1400" b="1" dirty="0">
                  <a:cs typeface="ＭＳ Ｐゴシック" charset="-128"/>
                </a:rPr>
                <a:t>2011</a:t>
              </a:r>
            </a:p>
            <a:p>
              <a:r>
                <a:rPr lang="en-AU" altLang="ja-JP" sz="1400" b="1" dirty="0">
                  <a:cs typeface="ＭＳ Ｐゴシック" charset="-128"/>
                </a:rPr>
                <a:t>Projected RIR exhaustion: </a:t>
              </a:r>
              <a:r>
                <a:rPr lang="en-AU" altLang="ja-JP" sz="1400" b="1" dirty="0" smtClean="0">
                  <a:cs typeface="ＭＳ Ｐゴシック" charset="-128"/>
                </a:rPr>
                <a:t>	17</a:t>
              </a:r>
              <a:r>
                <a:rPr lang="en-AU" altLang="ja-JP" sz="1400" b="1" dirty="0">
                  <a:cs typeface="ＭＳ Ｐゴシック" charset="-128"/>
                </a:rPr>
                <a:t>/</a:t>
              </a:r>
              <a:r>
                <a:rPr lang="en-AU" altLang="ja-JP" sz="1400" b="1" dirty="0" smtClean="0">
                  <a:cs typeface="ＭＳ Ｐゴシック" charset="-128"/>
                </a:rPr>
                <a:t>04/</a:t>
              </a:r>
              <a:r>
                <a:rPr lang="en-AU" altLang="ja-JP" sz="1400" b="1" dirty="0">
                  <a:cs typeface="ＭＳ Ｐゴシック" charset="-128"/>
                </a:rPr>
                <a:t>2012</a:t>
              </a:r>
              <a:endParaRPr lang="ja-JP" altLang="en-AU" sz="1400" dirty="0">
                <a:cs typeface="ＭＳ Ｐゴシック" charset="-128"/>
              </a:endParaRPr>
            </a:p>
          </p:txBody>
        </p:sp>
        <p:sp>
          <p:nvSpPr>
            <p:cNvPr id="24585" name="Line 12"/>
            <p:cNvSpPr>
              <a:spLocks noChangeShapeType="1"/>
            </p:cNvSpPr>
            <p:nvPr/>
          </p:nvSpPr>
          <p:spPr bwMode="auto">
            <a:xfrm>
              <a:off x="2139950" y="1676076"/>
              <a:ext cx="228599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86" name="Line 13"/>
            <p:cNvSpPr>
              <a:spLocks noChangeShapeType="1"/>
            </p:cNvSpPr>
            <p:nvPr/>
          </p:nvSpPr>
          <p:spPr bwMode="auto">
            <a:xfrm>
              <a:off x="2139950" y="1904666"/>
              <a:ext cx="228599" cy="0"/>
            </a:xfrm>
            <a:prstGeom prst="line">
              <a:avLst/>
            </a:prstGeom>
            <a:noFill/>
            <a:ln w="38100">
              <a:solidFill>
                <a:srgbClr val="8EBE37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Address Global Distribution</a:t>
            </a:r>
            <a:endParaRPr lang="en-AU" dirty="0" smtClean="0"/>
          </a:p>
        </p:txBody>
      </p:sp>
      <p:sp>
        <p:nvSpPr>
          <p:cNvPr id="22531" name="Slide Number Placeholder 16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731CC73-9D51-154F-8F3B-24AD70FE703B}" type="slidenum">
              <a:rPr lang="en-US"/>
              <a:pPr/>
              <a:t>6</a:t>
            </a:fld>
            <a:endParaRPr lang="en-US"/>
          </a:p>
        </p:txBody>
      </p:sp>
      <p:graphicFrame>
        <p:nvGraphicFramePr>
          <p:cNvPr id="4" name="Chart 3"/>
          <p:cNvGraphicFramePr/>
          <p:nvPr/>
        </p:nvGraphicFramePr>
        <p:xfrm>
          <a:off x="958650" y="1722418"/>
          <a:ext cx="7905750" cy="4895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2533" name="TextBox 15"/>
          <p:cNvSpPr txBox="1">
            <a:spLocks noChangeArrowheads="1"/>
          </p:cNvSpPr>
          <p:nvPr/>
        </p:nvSpPr>
        <p:spPr bwMode="auto">
          <a:xfrm>
            <a:off x="7607702" y="6396335"/>
            <a:ext cx="1536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cs typeface="ＭＳ Ｐゴシック" charset="-128"/>
              </a:rPr>
              <a:t>May 2010</a:t>
            </a:r>
            <a:endParaRPr lang="en-US" dirty="0">
              <a:cs typeface="ＭＳ Ｐゴシック" charset="-128"/>
            </a:endParaRPr>
          </a:p>
        </p:txBody>
      </p:sp>
      <p:graphicFrame>
        <p:nvGraphicFramePr>
          <p:cNvPr id="10" name="Chart 9"/>
          <p:cNvGraphicFramePr/>
          <p:nvPr/>
        </p:nvGraphicFramePr>
        <p:xfrm>
          <a:off x="958650" y="1084438"/>
          <a:ext cx="7905750" cy="55338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505200" y="1143000"/>
            <a:ext cx="1218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Zapf Dingbats"/>
                <a:ea typeface="Zapf Dingbats"/>
                <a:cs typeface="Zapf Dingbats"/>
              </a:rPr>
              <a:t>✗</a:t>
            </a:r>
            <a:r>
              <a:rPr lang="en-US" sz="3600" b="1" dirty="0" smtClean="0">
                <a:solidFill>
                  <a:srgbClr val="FF0000"/>
                </a:solidFill>
              </a:rPr>
              <a:t>  18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IPv4 Consumption – Mitigation 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Many approaches discussed in regional meetings</a:t>
            </a:r>
          </a:p>
          <a:p>
            <a:pPr lvl="1"/>
            <a:r>
              <a:rPr lang="en-US" dirty="0" smtClean="0"/>
              <a:t>Policy and procedural measures adopted</a:t>
            </a:r>
          </a:p>
          <a:p>
            <a:pPr lvl="1"/>
            <a:r>
              <a:rPr lang="en-US" dirty="0" smtClean="0"/>
              <a:t>Some policies regional, some global</a:t>
            </a:r>
          </a:p>
          <a:p>
            <a:r>
              <a:rPr lang="en-US" dirty="0" smtClean="0"/>
              <a:t>Hard landing: The “do nothing” approach</a:t>
            </a:r>
          </a:p>
          <a:p>
            <a:pPr lvl="1"/>
            <a:r>
              <a:rPr lang="en-US" dirty="0" smtClean="0"/>
              <a:t>Too much risk for serious consideration</a:t>
            </a:r>
          </a:p>
          <a:p>
            <a:r>
              <a:rPr lang="en-US" dirty="0" smtClean="0"/>
              <a:t>Soft landing: measures to extend lifetime</a:t>
            </a:r>
          </a:p>
          <a:p>
            <a:pPr lvl="1"/>
            <a:r>
              <a:rPr lang="en-US" dirty="0" smtClean="0"/>
              <a:t>Rationing (</a:t>
            </a:r>
            <a:r>
              <a:rPr lang="en-US" dirty="0" err="1" smtClean="0"/>
              <a:t>eg</a:t>
            </a:r>
            <a:r>
              <a:rPr lang="en-US" dirty="0" smtClean="0"/>
              <a:t> /8 last block)</a:t>
            </a:r>
          </a:p>
          <a:p>
            <a:pPr lvl="1"/>
            <a:r>
              <a:rPr lang="en-US" dirty="0" smtClean="0"/>
              <a:t>Stricter justification requirements</a:t>
            </a:r>
          </a:p>
          <a:p>
            <a:pPr lvl="1"/>
            <a:r>
              <a:rPr lang="en-US" dirty="0" smtClean="0"/>
              <a:t>Reclaiming unused IPv4 addresses</a:t>
            </a:r>
          </a:p>
          <a:p>
            <a:pPr lvl="1"/>
            <a:r>
              <a:rPr lang="en-US" dirty="0" smtClean="0"/>
              <a:t>Transfer policies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762000" y="174625"/>
            <a:ext cx="8153400" cy="1143000"/>
          </a:xfrm>
        </p:spPr>
        <p:txBody>
          <a:bodyPr/>
          <a:lstStyle/>
          <a:p>
            <a:r>
              <a:rPr lang="en-US" smtClean="0"/>
              <a:t>Transition to IPv6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762000" y="1317625"/>
            <a:ext cx="8153400" cy="5235575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/>
              <a:t>IPv4 address exhaustion is inevitable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August 2011: IANA allocates the last /8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August 2012: APNIC is the first RIR to exhaust its IPv4 address pool</a:t>
            </a:r>
          </a:p>
          <a:p>
            <a:pPr>
              <a:defRPr/>
            </a:pPr>
            <a:r>
              <a:rPr lang="en-US" dirty="0" smtClean="0"/>
              <a:t>IPv6 should be inevitable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The only solution to IPv4 exhaustion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Protocol is 10 years old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Under a news spotlight for at least 18 months</a:t>
            </a:r>
          </a:p>
          <a:p>
            <a:pPr>
              <a:buFont typeface="Arial" charset="0"/>
              <a:buChar char="•"/>
              <a:defRPr/>
            </a:pPr>
            <a:r>
              <a:rPr lang="en-US" dirty="0" smtClean="0"/>
              <a:t>The transition…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Requires all stakeholders to act, but differently</a:t>
            </a:r>
          </a:p>
          <a:p>
            <a:pPr lvl="1">
              <a:buFont typeface="Arial" charset="0"/>
              <a:buChar char="•"/>
              <a:defRPr/>
            </a:pPr>
            <a:r>
              <a:rPr lang="en-US" dirty="0" smtClean="0"/>
              <a:t>Will take 10+ years to complete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9153C0B-C734-CE47-8551-E3EEDD77C627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IPv6 Address Management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buFont typeface="Arial"/>
              <a:buChar char="•"/>
              <a:defRPr/>
            </a:pPr>
            <a:r>
              <a:rPr lang="en-US" dirty="0" err="1" smtClean="0"/>
              <a:t>RIRs</a:t>
            </a:r>
            <a:r>
              <a:rPr lang="en-US" dirty="0" smtClean="0"/>
              <a:t> continue providing equitable services to the Internet community</a:t>
            </a:r>
          </a:p>
          <a:p>
            <a:pPr lvl="1" eaLnBrk="1" hangingPunct="1">
              <a:buFont typeface="Arial"/>
              <a:buChar char="•"/>
              <a:defRPr/>
            </a:pPr>
            <a:r>
              <a:rPr lang="en-US" dirty="0" smtClean="0"/>
              <a:t>A stable and proven structure for 20 years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 smtClean="0"/>
              <a:t>Address management is not the issue in IPv6 deployment</a:t>
            </a:r>
          </a:p>
          <a:p>
            <a:pPr lvl="1" eaLnBrk="1" hangingPunct="1">
              <a:buFont typeface="Arial"/>
              <a:buChar char="•"/>
              <a:defRPr/>
            </a:pPr>
            <a:r>
              <a:rPr lang="en-US" dirty="0" smtClean="0"/>
              <a:t>Policies are stable and unrelated to deployment</a:t>
            </a:r>
          </a:p>
          <a:p>
            <a:pPr eaLnBrk="1" hangingPunct="1">
              <a:buFont typeface="Arial"/>
              <a:buChar char="•"/>
              <a:defRPr/>
            </a:pPr>
            <a:r>
              <a:rPr lang="en-US" dirty="0" smtClean="0"/>
              <a:t>All efforts should go to IPv6 deployment</a:t>
            </a:r>
          </a:p>
          <a:p>
            <a:pPr lvl="1" eaLnBrk="1" hangingPunct="1">
              <a:buFont typeface="Arial"/>
              <a:buChar char="•"/>
              <a:defRPr/>
            </a:pPr>
            <a:r>
              <a:rPr lang="en-US" dirty="0" smtClean="0"/>
              <a:t>In the core (ISPs, vendors)</a:t>
            </a:r>
          </a:p>
          <a:p>
            <a:pPr lvl="1" eaLnBrk="1" hangingPunct="1">
              <a:buFont typeface="Arial"/>
              <a:buChar char="•"/>
              <a:defRPr/>
            </a:pPr>
            <a:r>
              <a:rPr lang="en-US" dirty="0" smtClean="0"/>
              <a:t>At the edges (users, software developers)</a:t>
            </a:r>
          </a:p>
          <a:p>
            <a:pPr lvl="1" eaLnBrk="1" hangingPunct="1">
              <a:buFont typeface="Arial"/>
              <a:buChar char="•"/>
              <a:defRPr/>
            </a:pPr>
            <a:r>
              <a:rPr lang="en-US" dirty="0" smtClean="0"/>
              <a:t>Governments: Policies and procurement</a:t>
            </a: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B6C6FADF-F095-F946-AE4C-2FCA89C66D6A}" type="slidenum">
              <a:rPr lang="en-US" smtClean="0"/>
              <a:pPr/>
              <a:t>9</a:t>
            </a:fld>
            <a:endParaRPr lang="en-US" smtClean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IMING" val="|0.7|12.:|19.7"/>
</p:tagLst>
</file>

<file path=ppt/theme/theme1.xml><?xml version="1.0" encoding="utf-8"?>
<a:theme xmlns:a="http://schemas.openxmlformats.org/drawingml/2006/main" name="apnic_ppt_template_2009_1">
  <a:themeElements>
    <a:clrScheme name="apnic_ppt_template_2009_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pnic_ppt_template_2009_1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ＭＳ Ｐゴシック" pitchFamily="-65" charset="-128"/>
            <a:cs typeface="ＭＳ Ｐゴシック" pitchFamily="-65" charset="-128"/>
          </a:defRPr>
        </a:defPPr>
      </a:lstStyle>
    </a:lnDef>
  </a:objectDefaults>
  <a:extraClrSchemeLst>
    <a:extraClrScheme>
      <a:clrScheme name="apnic_ppt_template_2009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nic_ppt_template_2009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nic_ppt_template_2009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nic_ppt_template_2009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nic_ppt_template_2009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pnic_ppt_template_2009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pnic_ppt_template_2009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Office Theme">
    <a:majorFont>
      <a:latin typeface="Arial"/>
      <a:ea typeface="ＭＳ Ｐゴシック"/>
      <a:cs typeface="ＭＳ Ｐゴシック"/>
    </a:majorFont>
    <a:minorFont>
      <a:latin typeface="Arial"/>
      <a:ea typeface="ＭＳ Ｐゴシック"/>
      <a:cs typeface="ＭＳ Ｐゴシック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  <a:fontScheme name="Office Theme">
    <a:majorFont>
      <a:latin typeface="Arial"/>
      <a:ea typeface="ＭＳ Ｐゴシック"/>
      <a:cs typeface="ＭＳ Ｐゴシック"/>
    </a:majorFont>
    <a:minorFont>
      <a:latin typeface="Arial"/>
      <a:ea typeface="ＭＳ Ｐゴシック"/>
      <a:cs typeface="ＭＳ Ｐゴシック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apnic-update-pita-agm-20100426-final.ppt</Template>
  <TotalTime>10741</TotalTime>
  <Words>754</Words>
  <Application>Microsoft Macintosh PowerPoint</Application>
  <PresentationFormat>On-screen Show (4:3)</PresentationFormat>
  <Paragraphs>151</Paragraphs>
  <Slides>16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apnic_ppt_template_2009_1</vt:lpstr>
      <vt:lpstr>IPv6 and the Role of RIRs</vt:lpstr>
      <vt:lpstr>Internet fundamentals</vt:lpstr>
      <vt:lpstr>The “Protocol Hourglass”</vt:lpstr>
      <vt:lpstr>The Hourglass – Tomorrow</vt:lpstr>
      <vt:lpstr>Projected IPv4 Lifetime</vt:lpstr>
      <vt:lpstr>IPv4 Address Global Distribution</vt:lpstr>
      <vt:lpstr>IPv4 Consumption – Mitigation </vt:lpstr>
      <vt:lpstr>Transition to IPv6</vt:lpstr>
      <vt:lpstr>IPv6 Address Management</vt:lpstr>
      <vt:lpstr>IPv6 is Here!</vt:lpstr>
      <vt:lpstr>Chicken or Egg?</vt:lpstr>
      <vt:lpstr>What’s the Killer App for IPv6?</vt:lpstr>
      <vt:lpstr>Sometime in 2012…</vt:lpstr>
      <vt:lpstr>RIRs and Internet Governance</vt:lpstr>
      <vt:lpstr>Historical Note</vt:lpstr>
      <vt:lpstr>Thank you</vt:lpstr>
    </vt:vector>
  </TitlesOfParts>
  <Manager/>
  <Company>APNIC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APNIC Update</dc:title>
  <dc:subject/>
  <dc:creator>APNIC</dc:creator>
  <cp:keywords/>
  <dc:description/>
  <cp:lastModifiedBy>Samantha Marks</cp:lastModifiedBy>
  <cp:revision>194</cp:revision>
  <cp:lastPrinted>2010-04-13T06:19:27Z</cp:lastPrinted>
  <dcterms:created xsi:type="dcterms:W3CDTF">2010-06-16T23:38:37Z</dcterms:created>
  <dcterms:modified xsi:type="dcterms:W3CDTF">2010-06-16T23:40:36Z</dcterms:modified>
  <cp:category/>
</cp:coreProperties>
</file>