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Default Extension="pict" ContentType="image/pict"/>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charts/chart1.xml" ContentType="application/vnd.openxmlformats-officedocument.drawingml.char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notesSlides/notesSlide6.xml" ContentType="application/vnd.openxmlformats-officedocument.presentationml.notesSlide+xml"/>
  <Default Extension="xls" ContentType="application/vnd.ms-exce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charts/chart2.xml" ContentType="application/vnd.openxmlformats-officedocument.drawingml.chart+xml"/>
  <Override PartName="/ppt/presentation.xml" ContentType="application/vnd.openxmlformats-officedocument.presentationml.presentation.main+xml"/>
  <Default Extension="xlsx" ContentType="application/vnd.openxmlformats-officedocument.spreadsheetml.sheet"/>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charts/chart3.xml" ContentType="application/vnd.openxmlformats-officedocument.drawingml.chart+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heme/themeOverride1.xml" ContentType="application/vnd.openxmlformats-officedocument.themeOverrid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23"/>
  </p:notesMasterIdLst>
  <p:handoutMasterIdLst>
    <p:handoutMasterId r:id="rId24"/>
  </p:handoutMasterIdLst>
  <p:sldIdLst>
    <p:sldId id="256" r:id="rId2"/>
    <p:sldId id="284" r:id="rId3"/>
    <p:sldId id="257" r:id="rId4"/>
    <p:sldId id="281" r:id="rId5"/>
    <p:sldId id="282" r:id="rId6"/>
    <p:sldId id="270" r:id="rId7"/>
    <p:sldId id="268" r:id="rId8"/>
    <p:sldId id="271" r:id="rId9"/>
    <p:sldId id="290" r:id="rId10"/>
    <p:sldId id="277" r:id="rId11"/>
    <p:sldId id="269" r:id="rId12"/>
    <p:sldId id="275" r:id="rId13"/>
    <p:sldId id="272" r:id="rId14"/>
    <p:sldId id="286" r:id="rId15"/>
    <p:sldId id="288" r:id="rId16"/>
    <p:sldId id="261" r:id="rId17"/>
    <p:sldId id="263" r:id="rId18"/>
    <p:sldId id="283" r:id="rId19"/>
    <p:sldId id="264" r:id="rId20"/>
    <p:sldId id="285" r:id="rId21"/>
    <p:sldId id="28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90" d="100"/>
          <a:sy n="90" d="100"/>
        </p:scale>
        <p:origin x="-872"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lang="en-AU"/>
            </a:pPr>
            <a:r>
              <a:rPr lang="en-AU" dirty="0" smtClean="0"/>
              <a:t>IP address delegation count</a:t>
            </a:r>
            <a:endParaRPr lang="en-AU" dirty="0"/>
          </a:p>
        </c:rich>
      </c:tx>
      <c:layout/>
    </c:title>
    <c:plotArea>
      <c:layout/>
      <c:barChart>
        <c:barDir val="col"/>
        <c:grouping val="clustered"/>
        <c:ser>
          <c:idx val="0"/>
          <c:order val="0"/>
          <c:tx>
            <c:strRef>
              <c:f>Sheet1!$B$1</c:f>
              <c:strCache>
                <c:ptCount val="1"/>
                <c:pt idx="0">
                  <c:v>IPv4</c:v>
                </c:pt>
              </c:strCache>
            </c:strRef>
          </c:tx>
          <c:dLbls>
            <c:txPr>
              <a:bodyPr/>
              <a:lstStyle/>
              <a:p>
                <a:pPr>
                  <a:defRPr lang="en-AU"/>
                </a:pPr>
                <a:endParaRPr lang="en-US"/>
              </a:p>
            </c:txPr>
            <c:showVal val="1"/>
          </c:dLbls>
          <c:cat>
            <c:numRef>
              <c:f>Sheet1!$A$2:$A$4</c:f>
              <c:numCache>
                <c:formatCode>General</c:formatCode>
                <c:ptCount val="3"/>
                <c:pt idx="0">
                  <c:v>2008.0</c:v>
                </c:pt>
                <c:pt idx="1">
                  <c:v>2009.0</c:v>
                </c:pt>
                <c:pt idx="2">
                  <c:v>2010.0</c:v>
                </c:pt>
              </c:numCache>
            </c:numRef>
          </c:cat>
          <c:val>
            <c:numRef>
              <c:f>Sheet1!$B$2:$B$4</c:f>
              <c:numCache>
                <c:formatCode>General</c:formatCode>
                <c:ptCount val="3"/>
                <c:pt idx="0">
                  <c:v>1045.0</c:v>
                </c:pt>
                <c:pt idx="1">
                  <c:v>1041.0</c:v>
                </c:pt>
                <c:pt idx="2">
                  <c:v>1384.0</c:v>
                </c:pt>
              </c:numCache>
            </c:numRef>
          </c:val>
        </c:ser>
        <c:ser>
          <c:idx val="1"/>
          <c:order val="1"/>
          <c:tx>
            <c:strRef>
              <c:f>Sheet1!$C$1</c:f>
              <c:strCache>
                <c:ptCount val="1"/>
                <c:pt idx="0">
                  <c:v>IPv6</c:v>
                </c:pt>
              </c:strCache>
            </c:strRef>
          </c:tx>
          <c:dLbls>
            <c:dLbl>
              <c:idx val="2"/>
              <c:layout/>
              <c:tx>
                <c:rich>
                  <a:bodyPr/>
                  <a:lstStyle/>
                  <a:p>
                    <a:r>
                      <a:rPr smtClean="0"/>
                      <a:t>65</a:t>
                    </a:r>
                    <a:r>
                      <a:rPr lang="en-AU" smtClean="0"/>
                      <a:t>0</a:t>
                    </a:r>
                    <a:endParaRPr/>
                  </a:p>
                </c:rich>
              </c:tx>
              <c:showVal val="1"/>
            </c:dLbl>
            <c:txPr>
              <a:bodyPr/>
              <a:lstStyle/>
              <a:p>
                <a:pPr>
                  <a:defRPr lang="en-AU"/>
                </a:pPr>
                <a:endParaRPr lang="en-US"/>
              </a:p>
            </c:txPr>
            <c:showVal val="1"/>
          </c:dLbls>
          <c:cat>
            <c:numRef>
              <c:f>Sheet1!$A$2:$A$4</c:f>
              <c:numCache>
                <c:formatCode>General</c:formatCode>
                <c:ptCount val="3"/>
                <c:pt idx="0">
                  <c:v>2008.0</c:v>
                </c:pt>
                <c:pt idx="1">
                  <c:v>2009.0</c:v>
                </c:pt>
                <c:pt idx="2">
                  <c:v>2010.0</c:v>
                </c:pt>
              </c:numCache>
            </c:numRef>
          </c:cat>
          <c:val>
            <c:numRef>
              <c:f>Sheet1!$C$2:$C$4</c:f>
              <c:numCache>
                <c:formatCode>General</c:formatCode>
                <c:ptCount val="3"/>
                <c:pt idx="0">
                  <c:v>164.0</c:v>
                </c:pt>
                <c:pt idx="1">
                  <c:v>175.0</c:v>
                </c:pt>
                <c:pt idx="2">
                  <c:v>652.0</c:v>
                </c:pt>
              </c:numCache>
            </c:numRef>
          </c:val>
        </c:ser>
        <c:axId val="660300712"/>
        <c:axId val="660306536"/>
      </c:barChart>
      <c:catAx>
        <c:axId val="660300712"/>
        <c:scaling>
          <c:orientation val="minMax"/>
        </c:scaling>
        <c:axPos val="b"/>
        <c:title>
          <c:tx>
            <c:rich>
              <a:bodyPr/>
              <a:lstStyle/>
              <a:p>
                <a:pPr>
                  <a:defRPr lang="en-AU"/>
                </a:pPr>
                <a:r>
                  <a:rPr lang="en-AU" dirty="0" smtClean="0"/>
                  <a:t>Year</a:t>
                </a:r>
                <a:endParaRPr lang="en-AU" dirty="0"/>
              </a:p>
            </c:rich>
          </c:tx>
          <c:layout/>
        </c:title>
        <c:numFmt formatCode="General" sourceLinked="1"/>
        <c:majorTickMark val="none"/>
        <c:tickLblPos val="nextTo"/>
        <c:txPr>
          <a:bodyPr/>
          <a:lstStyle/>
          <a:p>
            <a:pPr>
              <a:defRPr lang="en-AU"/>
            </a:pPr>
            <a:endParaRPr lang="en-US"/>
          </a:p>
        </c:txPr>
        <c:crossAx val="660306536"/>
        <c:crosses val="autoZero"/>
        <c:auto val="1"/>
        <c:lblAlgn val="ctr"/>
        <c:lblOffset val="100"/>
      </c:catAx>
      <c:valAx>
        <c:axId val="660306536"/>
        <c:scaling>
          <c:orientation val="minMax"/>
        </c:scaling>
        <c:axPos val="l"/>
        <c:majorGridlines/>
        <c:title>
          <c:tx>
            <c:rich>
              <a:bodyPr/>
              <a:lstStyle/>
              <a:p>
                <a:pPr>
                  <a:defRPr lang="en-AU"/>
                </a:pPr>
                <a:r>
                  <a:rPr lang="en-AU" dirty="0" smtClean="0"/>
                  <a:t>Number</a:t>
                </a:r>
                <a:r>
                  <a:rPr lang="en-AU" baseline="0" dirty="0" smtClean="0"/>
                  <a:t> of delegations</a:t>
                </a:r>
                <a:endParaRPr lang="en-AU" dirty="0"/>
              </a:p>
            </c:rich>
          </c:tx>
          <c:layout/>
        </c:title>
        <c:numFmt formatCode="General" sourceLinked="1"/>
        <c:tickLblPos val="nextTo"/>
        <c:txPr>
          <a:bodyPr/>
          <a:lstStyle/>
          <a:p>
            <a:pPr>
              <a:defRPr lang="en-AU"/>
            </a:pPr>
            <a:endParaRPr lang="en-US"/>
          </a:p>
        </c:txPr>
        <c:crossAx val="660300712"/>
        <c:crosses val="autoZero"/>
        <c:crossBetween val="between"/>
      </c:valAx>
    </c:plotArea>
    <c:legend>
      <c:legendPos val="r"/>
      <c:layout/>
      <c:txPr>
        <a:bodyPr/>
        <a:lstStyle/>
        <a:p>
          <a:pPr>
            <a:defRPr lang="en-AU"/>
          </a:pPr>
          <a:endParaRPr lang="en-US"/>
        </a:p>
      </c:txPr>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6"/>
  <c:clrMapOvr bg1="lt1" tx1="dk1" bg2="lt2" tx2="dk2" accent1="accent1" accent2="accent2" accent3="accent3" accent4="accent4" accent5="accent5" accent6="accent6" hlink="hlink" folHlink="folHlink"/>
  <c:chart>
    <c:title>
      <c:tx>
        <c:rich>
          <a:bodyPr/>
          <a:lstStyle/>
          <a:p>
            <a:pPr>
              <a:defRPr lang="en-AU"/>
            </a:pPr>
            <a:r>
              <a:rPr lang="en-AU"/>
              <a:t>IP address delegation size</a:t>
            </a:r>
          </a:p>
        </c:rich>
      </c:tx>
      <c:layout/>
    </c:title>
    <c:plotArea>
      <c:layout/>
      <c:barChart>
        <c:barDir val="col"/>
        <c:grouping val="clustered"/>
        <c:ser>
          <c:idx val="0"/>
          <c:order val="0"/>
          <c:tx>
            <c:strRef>
              <c:f>Sheet1!$B$1</c:f>
              <c:strCache>
                <c:ptCount val="1"/>
                <c:pt idx="0">
                  <c:v>IPv4</c:v>
                </c:pt>
              </c:strCache>
            </c:strRef>
          </c:tx>
          <c:dLbls>
            <c:txPr>
              <a:bodyPr/>
              <a:lstStyle/>
              <a:p>
                <a:pPr>
                  <a:defRPr lang="en-AU"/>
                </a:pPr>
                <a:endParaRPr lang="en-US"/>
              </a:p>
            </c:txPr>
            <c:showVal val="1"/>
          </c:dLbls>
          <c:cat>
            <c:numRef>
              <c:f>Sheet1!$A$2:$A$4</c:f>
              <c:numCache>
                <c:formatCode>General</c:formatCode>
                <c:ptCount val="3"/>
                <c:pt idx="0">
                  <c:v>2008.0</c:v>
                </c:pt>
                <c:pt idx="1">
                  <c:v>2009.0</c:v>
                </c:pt>
                <c:pt idx="2">
                  <c:v>2010.0</c:v>
                </c:pt>
              </c:numCache>
            </c:numRef>
          </c:cat>
          <c:val>
            <c:numRef>
              <c:f>Sheet1!$B$2:$B$4</c:f>
              <c:numCache>
                <c:formatCode>_-* #,##0_-;\-* #,##0_-;_-* "-"??_-;_-@_-</c:formatCode>
                <c:ptCount val="3"/>
                <c:pt idx="0">
                  <c:v>88.16899999999998</c:v>
                </c:pt>
                <c:pt idx="1">
                  <c:v>87.114</c:v>
                </c:pt>
                <c:pt idx="2">
                  <c:v>120.925</c:v>
                </c:pt>
              </c:numCache>
            </c:numRef>
          </c:val>
        </c:ser>
        <c:ser>
          <c:idx val="1"/>
          <c:order val="1"/>
          <c:tx>
            <c:strRef>
              <c:f>Sheet1!$C$1</c:f>
              <c:strCache>
                <c:ptCount val="1"/>
                <c:pt idx="0">
                  <c:v>IPv6</c:v>
                </c:pt>
              </c:strCache>
            </c:strRef>
          </c:tx>
          <c:dLbls>
            <c:txPr>
              <a:bodyPr/>
              <a:lstStyle/>
              <a:p>
                <a:pPr>
                  <a:defRPr lang="en-AU"/>
                </a:pPr>
                <a:endParaRPr lang="en-US"/>
              </a:p>
            </c:txPr>
            <c:showVal val="1"/>
          </c:dLbls>
          <c:cat>
            <c:numRef>
              <c:f>Sheet1!$A$2:$A$4</c:f>
              <c:numCache>
                <c:formatCode>General</c:formatCode>
                <c:ptCount val="3"/>
                <c:pt idx="0">
                  <c:v>2008.0</c:v>
                </c:pt>
                <c:pt idx="1">
                  <c:v>2009.0</c:v>
                </c:pt>
                <c:pt idx="2">
                  <c:v>2010.0</c:v>
                </c:pt>
              </c:numCache>
            </c:numRef>
          </c:cat>
          <c:val>
            <c:numRef>
              <c:f>Sheet1!$C$2:$C$4</c:f>
              <c:numCache>
                <c:formatCode>_-* #,##0_-;\-* #,##0_-;_-* "-"??_-;_-@_-</c:formatCode>
                <c:ptCount val="3"/>
                <c:pt idx="0">
                  <c:v>9.50279296875</c:v>
                </c:pt>
                <c:pt idx="1">
                  <c:v>11.52647265625</c:v>
                </c:pt>
                <c:pt idx="2">
                  <c:v>212.40265234375</c:v>
                </c:pt>
              </c:numCache>
            </c:numRef>
          </c:val>
        </c:ser>
        <c:axId val="660585624"/>
        <c:axId val="660570856"/>
      </c:barChart>
      <c:catAx>
        <c:axId val="660585624"/>
        <c:scaling>
          <c:orientation val="minMax"/>
        </c:scaling>
        <c:axPos val="b"/>
        <c:title>
          <c:tx>
            <c:rich>
              <a:bodyPr/>
              <a:lstStyle/>
              <a:p>
                <a:pPr>
                  <a:defRPr lang="en-AU"/>
                </a:pPr>
                <a:r>
                  <a:rPr lang="en-AU"/>
                  <a:t>Year</a:t>
                </a:r>
              </a:p>
            </c:rich>
          </c:tx>
          <c:layout/>
        </c:title>
        <c:numFmt formatCode="General" sourceLinked="1"/>
        <c:majorTickMark val="none"/>
        <c:tickLblPos val="nextTo"/>
        <c:txPr>
          <a:bodyPr/>
          <a:lstStyle/>
          <a:p>
            <a:pPr>
              <a:defRPr lang="en-AU"/>
            </a:pPr>
            <a:endParaRPr lang="en-US"/>
          </a:p>
        </c:txPr>
        <c:crossAx val="660570856"/>
        <c:crosses val="autoZero"/>
        <c:auto val="1"/>
        <c:lblAlgn val="ctr"/>
        <c:lblOffset val="100"/>
      </c:catAx>
      <c:valAx>
        <c:axId val="660570856"/>
        <c:scaling>
          <c:orientation val="minMax"/>
        </c:scaling>
        <c:axPos val="l"/>
        <c:majorGridlines/>
        <c:title>
          <c:tx>
            <c:rich>
              <a:bodyPr/>
              <a:lstStyle/>
              <a:p>
                <a:pPr>
                  <a:defRPr lang="en-AU"/>
                </a:pPr>
                <a:r>
                  <a:rPr lang="en-AU" dirty="0"/>
                  <a:t>Number of hosts (IPv4) or </a:t>
                </a:r>
              </a:p>
              <a:p>
                <a:pPr>
                  <a:defRPr lang="en-AU"/>
                </a:pPr>
                <a:r>
                  <a:rPr lang="en-AU" dirty="0" smtClean="0"/>
                  <a:t>/48 </a:t>
                </a:r>
                <a:r>
                  <a:rPr lang="en-AU" dirty="0"/>
                  <a:t>network (IPv6) in millions</a:t>
                </a:r>
              </a:p>
            </c:rich>
          </c:tx>
          <c:layout/>
        </c:title>
        <c:numFmt formatCode="_-* #,##0_-;\-* #,##0_-;_-* &quot;-&quot;??_-;_-@_-" sourceLinked="1"/>
        <c:tickLblPos val="nextTo"/>
        <c:txPr>
          <a:bodyPr/>
          <a:lstStyle/>
          <a:p>
            <a:pPr>
              <a:defRPr lang="en-AU"/>
            </a:pPr>
            <a:endParaRPr lang="en-US"/>
          </a:p>
        </c:txPr>
        <c:crossAx val="660585624"/>
        <c:crosses val="autoZero"/>
        <c:crossBetween val="between"/>
      </c:valAx>
    </c:plotArea>
    <c:legend>
      <c:legendPos val="r"/>
      <c:layout/>
      <c:txPr>
        <a:bodyPr/>
        <a:lstStyle/>
        <a:p>
          <a:pPr>
            <a:defRPr lang="en-AU"/>
          </a:pPr>
          <a:endParaRPr lang="en-US"/>
        </a:p>
      </c:txPr>
    </c:legend>
    <c:plotVisOnly val="1"/>
  </c:chart>
  <c:txPr>
    <a:bodyPr/>
    <a:lstStyle/>
    <a:p>
      <a:pPr>
        <a:defRPr sz="1800"/>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35"/>
  <c:chart>
    <c:title>
      <c:tx>
        <c:rich>
          <a:bodyPr/>
          <a:lstStyle/>
          <a:p>
            <a:pPr>
              <a:defRPr lang="en-AU"/>
            </a:pPr>
            <a:r>
              <a:rPr lang="en-AU"/>
              <a:t>2010 service percentage by sub-region</a:t>
            </a:r>
          </a:p>
        </c:rich>
      </c:tx>
      <c:layout/>
    </c:title>
    <c:view3D>
      <c:rAngAx val="1"/>
    </c:view3D>
    <c:plotArea>
      <c:layout/>
      <c:bar3DChart>
        <c:barDir val="col"/>
        <c:grouping val="percentStacked"/>
        <c:ser>
          <c:idx val="0"/>
          <c:order val="0"/>
          <c:tx>
            <c:strRef>
              <c:f>Sheet1!$B$1</c:f>
              <c:strCache>
                <c:ptCount val="1"/>
                <c:pt idx="0">
                  <c:v>Land line access</c:v>
                </c:pt>
              </c:strCache>
            </c:strRef>
          </c:tx>
          <c:dLbls>
            <c:txPr>
              <a:bodyPr/>
              <a:lstStyle/>
              <a:p>
                <a:pPr>
                  <a:defRPr lang="en-AU"/>
                </a:pPr>
                <a:endParaRPr lang="en-US"/>
              </a:p>
            </c:txPr>
            <c:showVal val="1"/>
          </c:dLbls>
          <c:cat>
            <c:strRef>
              <c:f>Sheet1!$A$2:$A$5</c:f>
              <c:strCache>
                <c:ptCount val="4"/>
                <c:pt idx="0">
                  <c:v>East Asia</c:v>
                </c:pt>
                <c:pt idx="1">
                  <c:v>South-East Asia</c:v>
                </c:pt>
                <c:pt idx="2">
                  <c:v>South Asia</c:v>
                </c:pt>
                <c:pt idx="3">
                  <c:v>Oceania</c:v>
                </c:pt>
              </c:strCache>
            </c:strRef>
          </c:cat>
          <c:val>
            <c:numRef>
              <c:f>Sheet1!$B$2:$B$5</c:f>
              <c:numCache>
                <c:formatCode>General</c:formatCode>
                <c:ptCount val="4"/>
                <c:pt idx="0">
                  <c:v>52.0</c:v>
                </c:pt>
                <c:pt idx="1">
                  <c:v>66.0</c:v>
                </c:pt>
                <c:pt idx="2">
                  <c:v>30.0</c:v>
                </c:pt>
                <c:pt idx="3">
                  <c:v>40.0</c:v>
                </c:pt>
              </c:numCache>
            </c:numRef>
          </c:val>
        </c:ser>
        <c:ser>
          <c:idx val="1"/>
          <c:order val="1"/>
          <c:tx>
            <c:strRef>
              <c:f>Sheet1!$C$1</c:f>
              <c:strCache>
                <c:ptCount val="1"/>
                <c:pt idx="0">
                  <c:v>Wireless access</c:v>
                </c:pt>
              </c:strCache>
            </c:strRef>
          </c:tx>
          <c:dLbls>
            <c:txPr>
              <a:bodyPr/>
              <a:lstStyle/>
              <a:p>
                <a:pPr>
                  <a:defRPr lang="en-AU"/>
                </a:pPr>
                <a:endParaRPr lang="en-US"/>
              </a:p>
            </c:txPr>
            <c:showVal val="1"/>
          </c:dLbls>
          <c:cat>
            <c:strRef>
              <c:f>Sheet1!$A$2:$A$5</c:f>
              <c:strCache>
                <c:ptCount val="4"/>
                <c:pt idx="0">
                  <c:v>East Asia</c:v>
                </c:pt>
                <c:pt idx="1">
                  <c:v>South-East Asia</c:v>
                </c:pt>
                <c:pt idx="2">
                  <c:v>South Asia</c:v>
                </c:pt>
                <c:pt idx="3">
                  <c:v>Oceania</c:v>
                </c:pt>
              </c:strCache>
            </c:strRef>
          </c:cat>
          <c:val>
            <c:numRef>
              <c:f>Sheet1!$C$2:$C$5</c:f>
              <c:numCache>
                <c:formatCode>General</c:formatCode>
                <c:ptCount val="4"/>
                <c:pt idx="0">
                  <c:v>40.0</c:v>
                </c:pt>
                <c:pt idx="1">
                  <c:v>28.0</c:v>
                </c:pt>
                <c:pt idx="2">
                  <c:v>68.0</c:v>
                </c:pt>
                <c:pt idx="3">
                  <c:v>50.0</c:v>
                </c:pt>
              </c:numCache>
            </c:numRef>
          </c:val>
        </c:ser>
        <c:ser>
          <c:idx val="2"/>
          <c:order val="2"/>
          <c:tx>
            <c:strRef>
              <c:f>Sheet1!$D$1</c:f>
              <c:strCache>
                <c:ptCount val="1"/>
                <c:pt idx="0">
                  <c:v>Data center</c:v>
                </c:pt>
              </c:strCache>
            </c:strRef>
          </c:tx>
          <c:dLbls>
            <c:txPr>
              <a:bodyPr/>
              <a:lstStyle/>
              <a:p>
                <a:pPr>
                  <a:defRPr lang="en-AU"/>
                </a:pPr>
                <a:endParaRPr lang="en-US"/>
              </a:p>
            </c:txPr>
            <c:showVal val="1"/>
          </c:dLbls>
          <c:cat>
            <c:strRef>
              <c:f>Sheet1!$A$2:$A$5</c:f>
              <c:strCache>
                <c:ptCount val="4"/>
                <c:pt idx="0">
                  <c:v>East Asia</c:v>
                </c:pt>
                <c:pt idx="1">
                  <c:v>South-East Asia</c:v>
                </c:pt>
                <c:pt idx="2">
                  <c:v>South Asia</c:v>
                </c:pt>
                <c:pt idx="3">
                  <c:v>Oceania</c:v>
                </c:pt>
              </c:strCache>
            </c:strRef>
          </c:cat>
          <c:val>
            <c:numRef>
              <c:f>Sheet1!$D$2:$D$5</c:f>
              <c:numCache>
                <c:formatCode>General</c:formatCode>
                <c:ptCount val="4"/>
                <c:pt idx="0">
                  <c:v>8.0</c:v>
                </c:pt>
                <c:pt idx="1">
                  <c:v>6.0</c:v>
                </c:pt>
                <c:pt idx="2">
                  <c:v>2.0</c:v>
                </c:pt>
                <c:pt idx="3">
                  <c:v>10.0</c:v>
                </c:pt>
              </c:numCache>
            </c:numRef>
          </c:val>
        </c:ser>
        <c:dLbls>
          <c:showVal val="1"/>
        </c:dLbls>
        <c:gapWidth val="95"/>
        <c:gapDepth val="95"/>
        <c:shape val="box"/>
        <c:axId val="662022824"/>
        <c:axId val="662026088"/>
        <c:axId val="0"/>
      </c:bar3DChart>
      <c:catAx>
        <c:axId val="662022824"/>
        <c:scaling>
          <c:orientation val="minMax"/>
        </c:scaling>
        <c:axPos val="b"/>
        <c:majorTickMark val="none"/>
        <c:tickLblPos val="nextTo"/>
        <c:txPr>
          <a:bodyPr/>
          <a:lstStyle/>
          <a:p>
            <a:pPr>
              <a:defRPr lang="en-AU"/>
            </a:pPr>
            <a:endParaRPr lang="en-US"/>
          </a:p>
        </c:txPr>
        <c:crossAx val="662026088"/>
        <c:crosses val="autoZero"/>
        <c:auto val="1"/>
        <c:lblAlgn val="ctr"/>
        <c:lblOffset val="100"/>
      </c:catAx>
      <c:valAx>
        <c:axId val="662026088"/>
        <c:scaling>
          <c:orientation val="minMax"/>
        </c:scaling>
        <c:delete val="1"/>
        <c:axPos val="l"/>
        <c:numFmt formatCode="0%" sourceLinked="1"/>
        <c:majorTickMark val="none"/>
        <c:tickLblPos val="none"/>
        <c:crossAx val="662022824"/>
        <c:crosses val="autoZero"/>
        <c:crossBetween val="between"/>
      </c:valAx>
    </c:plotArea>
    <c:legend>
      <c:legendPos val="t"/>
      <c:layout/>
      <c:txPr>
        <a:bodyPr/>
        <a:lstStyle/>
        <a:p>
          <a:pPr>
            <a:defRPr lang="en-AU"/>
          </a:pPr>
          <a:endParaRPr lang="en-US"/>
        </a:p>
      </c:txPr>
    </c:legend>
    <c:plotVisOnly val="1"/>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8.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32DFED-645E-2447-A61F-2491E8EB56BC}" type="datetimeFigureOut">
              <a:rPr lang="en-US" smtClean="0"/>
              <a:pPr/>
              <a:t>4/28/11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4DE33A-59FE-4144-8F7B-B2717645E287}"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4FD677-AEB7-EC43-9964-07F65ECCD9C7}" type="datetimeFigureOut">
              <a:rPr lang="en-US" smtClean="0"/>
              <a:pPr/>
              <a:t>4/28/11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0584FB-AA52-934C-9A38-ECF81F67F05E}"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s://www.apnic.net/services/manage-resources/address-status%23available?view=text-only"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a:lstStyle/>
          <a:p>
            <a:pPr eaLnBrk="1" hangingPunct="1">
              <a:lnSpc>
                <a:spcPct val="90000"/>
              </a:lnSpc>
              <a:spcBef>
                <a:spcPct val="0"/>
              </a:spcBef>
            </a:pPr>
            <a:r>
              <a:rPr lang="en-US" altLang="ja-JP" dirty="0"/>
              <a:t>To start with, it probably helps to start with a summary of APNIC from the top.</a:t>
            </a:r>
          </a:p>
          <a:p>
            <a:pPr eaLnBrk="1" hangingPunct="1">
              <a:lnSpc>
                <a:spcPct val="90000"/>
              </a:lnSpc>
              <a:spcBef>
                <a:spcPct val="0"/>
              </a:spcBef>
            </a:pPr>
            <a:endParaRPr lang="en-US" altLang="ja-JP" dirty="0"/>
          </a:p>
          <a:p>
            <a:pPr eaLnBrk="1" hangingPunct="1">
              <a:lnSpc>
                <a:spcPct val="90000"/>
              </a:lnSpc>
              <a:spcBef>
                <a:spcPct val="0"/>
              </a:spcBef>
            </a:pPr>
            <a:r>
              <a:rPr lang="en-US" altLang="ja-JP" dirty="0"/>
              <a:t>There are a few basic questions…</a:t>
            </a:r>
          </a:p>
          <a:p>
            <a:pPr eaLnBrk="1" hangingPunct="1">
              <a:lnSpc>
                <a:spcPct val="90000"/>
              </a:lnSpc>
              <a:spcBef>
                <a:spcPct val="0"/>
              </a:spcBef>
            </a:pPr>
            <a:endParaRPr lang="en-US" altLang="ja-JP" dirty="0"/>
          </a:p>
          <a:p>
            <a:pPr eaLnBrk="1" hangingPunct="1">
              <a:lnSpc>
                <a:spcPct val="90000"/>
              </a:lnSpc>
              <a:spcBef>
                <a:spcPct val="0"/>
              </a:spcBef>
            </a:pPr>
            <a:r>
              <a:rPr lang="en-US" altLang="ja-JP" dirty="0"/>
              <a:t>What are we are what do we do?</a:t>
            </a:r>
          </a:p>
          <a:p>
            <a:pPr eaLnBrk="1" hangingPunct="1">
              <a:lnSpc>
                <a:spcPct val="90000"/>
              </a:lnSpc>
              <a:spcBef>
                <a:spcPct val="0"/>
              </a:spcBef>
            </a:pPr>
            <a:r>
              <a:rPr lang="en-US" altLang="ja-JP" dirty="0"/>
              <a:t>Well, we are an RIR, and this should be quite clear by now.  I hope so!</a:t>
            </a:r>
          </a:p>
          <a:p>
            <a:pPr eaLnBrk="1" hangingPunct="1">
              <a:lnSpc>
                <a:spcPct val="90000"/>
              </a:lnSpc>
              <a:spcBef>
                <a:spcPct val="0"/>
              </a:spcBef>
            </a:pPr>
            <a:endParaRPr lang="en-US" altLang="ja-JP" dirty="0"/>
          </a:p>
          <a:p>
            <a:pPr eaLnBrk="1" hangingPunct="1">
              <a:lnSpc>
                <a:spcPct val="90000"/>
              </a:lnSpc>
              <a:spcBef>
                <a:spcPct val="0"/>
              </a:spcBef>
            </a:pPr>
            <a:r>
              <a:rPr lang="en-US" altLang="ja-JP" dirty="0"/>
              <a:t>But let’s ask, why do we do it?</a:t>
            </a:r>
          </a:p>
          <a:p>
            <a:pPr eaLnBrk="1" hangingPunct="1">
              <a:lnSpc>
                <a:spcPct val="90000"/>
              </a:lnSpc>
              <a:spcBef>
                <a:spcPct val="0"/>
              </a:spcBef>
            </a:pPr>
            <a:r>
              <a:rPr lang="en-US" altLang="ja-JP" dirty="0"/>
              <a:t>Well, we fulfill a needed technical service, that is to allocate and register unique IP addresses.</a:t>
            </a:r>
          </a:p>
          <a:p>
            <a:pPr eaLnBrk="1" hangingPunct="1">
              <a:lnSpc>
                <a:spcPct val="90000"/>
              </a:lnSpc>
              <a:spcBef>
                <a:spcPct val="0"/>
              </a:spcBef>
            </a:pPr>
            <a:endParaRPr lang="en-US" altLang="ja-JP" dirty="0"/>
          </a:p>
          <a:p>
            <a:pPr eaLnBrk="1" hangingPunct="1">
              <a:lnSpc>
                <a:spcPct val="90000"/>
              </a:lnSpc>
              <a:spcBef>
                <a:spcPct val="0"/>
              </a:spcBef>
            </a:pPr>
            <a:r>
              <a:rPr lang="en-US" altLang="ja-JP" dirty="0"/>
              <a:t>But also, we do our job in a particular way, to support “the Internet” as we know it.</a:t>
            </a:r>
          </a:p>
          <a:p>
            <a:pPr eaLnBrk="1" hangingPunct="1">
              <a:lnSpc>
                <a:spcPct val="90000"/>
              </a:lnSpc>
              <a:spcBef>
                <a:spcPct val="0"/>
              </a:spcBef>
            </a:pPr>
            <a:endParaRPr lang="en-US" altLang="ja-JP" dirty="0"/>
          </a:p>
          <a:p>
            <a:pPr eaLnBrk="1" hangingPunct="1">
              <a:lnSpc>
                <a:spcPct val="90000"/>
              </a:lnSpc>
              <a:spcBef>
                <a:spcPct val="0"/>
              </a:spcBef>
            </a:pPr>
            <a:r>
              <a:rPr lang="en-US" altLang="ja-JP" dirty="0"/>
              <a:t>In particular we support the Internet as a </a:t>
            </a:r>
            <a:r>
              <a:rPr lang="en-US" altLang="ja-JP" b="1" u="sng" dirty="0"/>
              <a:t>single, seamless, routable, global network</a:t>
            </a:r>
            <a:r>
              <a:rPr lang="en-US" altLang="ja-JP" dirty="0"/>
              <a:t>.</a:t>
            </a:r>
          </a:p>
          <a:p>
            <a:pPr eaLnBrk="1" hangingPunct="1">
              <a:lnSpc>
                <a:spcPct val="90000"/>
              </a:lnSpc>
              <a:spcBef>
                <a:spcPct val="0"/>
              </a:spcBef>
            </a:pPr>
            <a:r>
              <a:rPr lang="en-US" altLang="ja-JP" dirty="0"/>
              <a:t>And because we think this is important, it does guide many things about our work.</a:t>
            </a:r>
          </a:p>
          <a:p>
            <a:pPr eaLnBrk="1" hangingPunct="1">
              <a:lnSpc>
                <a:spcPct val="90000"/>
              </a:lnSpc>
              <a:spcBef>
                <a:spcPct val="0"/>
              </a:spcBef>
            </a:pPr>
            <a:endParaRPr lang="en-US" altLang="ja-JP" dirty="0"/>
          </a:p>
          <a:p>
            <a:pPr eaLnBrk="1" hangingPunct="1">
              <a:lnSpc>
                <a:spcPct val="90000"/>
              </a:lnSpc>
              <a:spcBef>
                <a:spcPct val="0"/>
              </a:spcBef>
            </a:pPr>
            <a:r>
              <a:rPr lang="en-US" altLang="ja-JP" dirty="0"/>
              <a:t>Finally, how do we do out work, as an </a:t>
            </a:r>
            <a:r>
              <a:rPr lang="en-US" altLang="ja-JP" dirty="0" err="1"/>
              <a:t>organisation</a:t>
            </a:r>
            <a:r>
              <a:rPr lang="en-US" altLang="ja-JP" dirty="0"/>
              <a:t> and as a community?</a:t>
            </a:r>
          </a:p>
          <a:p>
            <a:pPr eaLnBrk="1" hangingPunct="1">
              <a:lnSpc>
                <a:spcPct val="90000"/>
              </a:lnSpc>
              <a:spcBef>
                <a:spcPct val="0"/>
              </a:spcBef>
            </a:pPr>
            <a:endParaRPr lang="en-US" altLang="ja-JP" dirty="0"/>
          </a:p>
          <a:p>
            <a:pPr eaLnBrk="1" hangingPunct="1">
              <a:lnSpc>
                <a:spcPct val="90000"/>
              </a:lnSpc>
              <a:spcBef>
                <a:spcPct val="0"/>
              </a:spcBef>
            </a:pPr>
            <a:r>
              <a:rPr lang="en-US" altLang="ja-JP" dirty="0"/>
              <a:t>Well, as we often say, we work in the </a:t>
            </a:r>
            <a:r>
              <a:rPr lang="en-US" altLang="ja-JP" b="1" u="sng" dirty="0"/>
              <a:t>collective public interest of this community and of the Internet itself</a:t>
            </a:r>
            <a:r>
              <a:rPr lang="en-US" altLang="ja-JP" dirty="0"/>
              <a:t>.</a:t>
            </a:r>
          </a:p>
          <a:p>
            <a:pPr eaLnBrk="1" hangingPunct="1">
              <a:lnSpc>
                <a:spcPct val="90000"/>
              </a:lnSpc>
              <a:spcBef>
                <a:spcPct val="0"/>
              </a:spcBef>
            </a:pPr>
            <a:r>
              <a:rPr lang="en-US" altLang="ja-JP" dirty="0"/>
              <a:t>And this is not just a set of words, it actually leads to the </a:t>
            </a:r>
            <a:r>
              <a:rPr lang="en-US" altLang="ja-JP" b="1" u="sng" dirty="0"/>
              <a:t>bottom-up policy development process </a:t>
            </a:r>
            <a:r>
              <a:rPr lang="en-US" altLang="ja-JP" dirty="0"/>
              <a:t>which we also know very well by now.  </a:t>
            </a:r>
            <a:r>
              <a:rPr lang="en-US" altLang="ja-JP" dirty="0" err="1">
                <a:sym typeface="Wingdings" charset="2"/>
              </a:rPr>
              <a:t></a:t>
            </a:r>
            <a:endParaRPr lang="en-US" altLang="ja-JP" dirty="0">
              <a:sym typeface="Wingdings" charset="2"/>
            </a:endParaRPr>
          </a:p>
          <a:p>
            <a:pPr eaLnBrk="1" hangingPunct="1">
              <a:lnSpc>
                <a:spcPct val="90000"/>
              </a:lnSpc>
              <a:spcBef>
                <a:spcPct val="0"/>
              </a:spcBef>
            </a:pPr>
            <a:endParaRPr lang="en-US" altLang="ja-JP" dirty="0"/>
          </a:p>
          <a:p>
            <a:pPr eaLnBrk="1" hangingPunct="1">
              <a:lnSpc>
                <a:spcPct val="90000"/>
              </a:lnSpc>
              <a:spcBef>
                <a:spcPct val="0"/>
              </a:spcBef>
            </a:pPr>
            <a:endParaRPr lang="en-US" altLang="ja-JP" dirty="0"/>
          </a:p>
        </p:txBody>
      </p:sp>
      <p:sp>
        <p:nvSpPr>
          <p:cNvPr id="20484" name="Slide Number Placeholder 3"/>
          <p:cNvSpPr>
            <a:spLocks noGrp="1"/>
          </p:cNvSpPr>
          <p:nvPr>
            <p:ph type="sldNum" sz="quarter" idx="5"/>
          </p:nvPr>
        </p:nvSpPr>
        <p:spPr bwMode="auto">
          <a:noFill/>
          <a:ln>
            <a:miter lim="800000"/>
            <a:headEnd/>
            <a:tailEnd/>
          </a:ln>
        </p:spPr>
        <p:txBody>
          <a:bodyPr/>
          <a:lstStyle/>
          <a:p>
            <a:fld id="{A05CB021-CEBA-4048-AF23-3F18C4E158C3}" type="slidenum">
              <a:rPr lang="en-US" altLang="ja-JP"/>
              <a:pPr/>
              <a:t>2</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IPv6 delegations more than tripled in 2010 - </a:t>
            </a:r>
            <a:r>
              <a:rPr lang="en-US" sz="1200" kern="1200" dirty="0" smtClean="0">
                <a:solidFill>
                  <a:schemeClr val="tx1"/>
                </a:solidFill>
                <a:latin typeface="+mn-lt"/>
                <a:ea typeface="+mn-ea"/>
                <a:cs typeface="+mn-cs"/>
              </a:rPr>
              <a:t>9 – 10% are in production IPv6 deployment of some kind</a:t>
            </a:r>
            <a:r>
              <a:rPr lang="en-AU" smtClean="0"/>
              <a:t> </a:t>
            </a:r>
            <a:endParaRPr lang="en-US" smtClean="0"/>
          </a:p>
          <a:p>
            <a:r>
              <a:rPr lang="en-US" dirty="0" smtClean="0"/>
              <a:t>In 2010, we had 121 million IPv4 addresses delivered to our customers. But we have 212 million /48 iPv6</a:t>
            </a:r>
            <a:r>
              <a:rPr lang="en-US" baseline="0" dirty="0" smtClean="0"/>
              <a:t> networks deployed. Now it’s a matter of seeing how people start routing them.</a:t>
            </a:r>
            <a:endParaRPr lang="en-US" dirty="0" smtClean="0"/>
          </a:p>
          <a:p>
            <a:endParaRPr lang="en-US" dirty="0"/>
          </a:p>
        </p:txBody>
      </p:sp>
      <p:sp>
        <p:nvSpPr>
          <p:cNvPr id="4" name="Slide Number Placeholder 3"/>
          <p:cNvSpPr>
            <a:spLocks noGrp="1"/>
          </p:cNvSpPr>
          <p:nvPr>
            <p:ph type="sldNum" sz="quarter" idx="10"/>
          </p:nvPr>
        </p:nvSpPr>
        <p:spPr/>
        <p:txBody>
          <a:bodyPr/>
          <a:lstStyle/>
          <a:p>
            <a:fld id="{830584FB-AA52-934C-9A38-ECF81F67F05E}"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smtClean="0"/>
          </a:p>
          <a:p>
            <a:r>
              <a:rPr lang="en-US" dirty="0" smtClean="0"/>
              <a:t>The Cooperative Association for Internet Data Analysis</a:t>
            </a:r>
          </a:p>
          <a:p>
            <a:endParaRPr lang="en-US" dirty="0" smtClean="0"/>
          </a:p>
          <a:p>
            <a:r>
              <a:rPr lang="en-US" dirty="0" smtClean="0"/>
              <a:t>This visualization represents macroscopic snapshots of IPv4 and IPv6 Internet topology samples captured in January 2009. The plotting method illustrates both the extensive geographical scope as well as rich interconnectivity of nodes participating in the global Internet routing </a:t>
            </a:r>
            <a:r>
              <a:rPr lang="en-US" dirty="0" err="1" smtClean="0"/>
              <a:t>sytem</a:t>
            </a:r>
            <a:r>
              <a:rPr lang="en-US" dirty="0" smtClean="0"/>
              <a:t>. </a:t>
            </a:r>
          </a:p>
          <a:p>
            <a:r>
              <a:rPr lang="en-US" dirty="0" smtClean="0"/>
              <a:t>For the IPv4 map, CAIDA collected data from 33 monitors located in 30 countries on 5 continents. Coordinated by our active measurement infrastructure, Archipelago (Ark), the monitors probed paths toward 7.4 million /24 networks that cover 95% of the routable prefixes seen in the Route Views Border Gateway Protocol (BGP) routing tables on 1 January 2009. </a:t>
            </a:r>
          </a:p>
          <a:p>
            <a:r>
              <a:rPr lang="en-US" dirty="0" smtClean="0"/>
              <a:t>For the IPv6 map, CAIDA collected data from 6 Ark monitors located in 4 countries on 2 continents. This subset of monitors probed paths toward 1,491 prefixes which represent 88.9% of the globally routed IPv6 prefixes seen in Route Views BGP tables on 1 January 2009. </a:t>
            </a:r>
          </a:p>
          <a:p>
            <a:r>
              <a:rPr lang="en-US" dirty="0" smtClean="0"/>
              <a:t>We aggregate this IP-level data to construct IPv4 and IPv6 Internet connectivity graphs at the Autonomous System (AS) level. Each AS approximately corresponds to an Internet Service Provider (ISP). We map each observed IP address to the AS responsible for routing traffic to it, i.e., to the origin (end-of-path) AS for the IP prefix representing the best match of this address in the BGP routing tables. For the IPv4 graph, we used the BGP IPv4 routing table provided by Route Views. For the IPv6 graph, we used the IPv6 routing table collected by RIPE NCC. </a:t>
            </a:r>
          </a:p>
          <a:p>
            <a:endParaRPr lang="en-US" dirty="0" smtClean="0"/>
          </a:p>
          <a:p>
            <a:r>
              <a:rPr lang="en-US" dirty="0" smtClean="0"/>
              <a:t>The </a:t>
            </a:r>
            <a:r>
              <a:rPr lang="en-US" dirty="0" err="1" smtClean="0"/>
              <a:t>outdegree</a:t>
            </a:r>
            <a:r>
              <a:rPr lang="en-US" dirty="0" smtClean="0"/>
              <a:t> of an AS node is the number of next-hop </a:t>
            </a:r>
            <a:r>
              <a:rPr lang="en-US" dirty="0" err="1" smtClean="0"/>
              <a:t>ASes</a:t>
            </a:r>
            <a:r>
              <a:rPr lang="en-US" dirty="0" smtClean="0"/>
              <a:t> that we observed accepting our probe traffic as it left this AS. The link color reflects </a:t>
            </a:r>
            <a:r>
              <a:rPr lang="en-US" dirty="0" err="1" smtClean="0"/>
              <a:t>outdegree</a:t>
            </a:r>
            <a:r>
              <a:rPr lang="en-US" dirty="0" smtClean="0"/>
              <a:t> value, from lowest (blue) to highest (yellow). Toward the center of the graph we have manually labeled some of the highest </a:t>
            </a:r>
            <a:r>
              <a:rPr lang="en-US" dirty="0" err="1" smtClean="0"/>
              <a:t>outdegree</a:t>
            </a:r>
            <a:r>
              <a:rPr lang="en-US" dirty="0" smtClean="0"/>
              <a:t> </a:t>
            </a:r>
            <a:r>
              <a:rPr lang="en-US" dirty="0" err="1" smtClean="0"/>
              <a:t>ASes</a:t>
            </a:r>
            <a:r>
              <a:rPr lang="en-US" dirty="0" smtClean="0"/>
              <a:t> with their associated ISPs. </a:t>
            </a:r>
          </a:p>
          <a:p>
            <a:r>
              <a:rPr lang="en-US" dirty="0" smtClean="0"/>
              <a:t>To determine the longitude of an AS, we used the IPv4 BGP table from Route Views to find a set of announced IPv4 prefixes for each AS. We subdivided prefixes into the smallest prefixes that Digital Envoy's </a:t>
            </a:r>
            <a:r>
              <a:rPr lang="en-US" dirty="0" err="1" smtClean="0"/>
              <a:t>NetAcuity</a:t>
            </a:r>
            <a:r>
              <a:rPr lang="en-US" dirty="0" smtClean="0"/>
              <a:t> mapped to a single geographic location in January 2009. We then calculated the AS angle coordinate from the weighted average (by number of IP addresses in each mapped prefix) of the longitude coordinates of all such subdivided prefixes. </a:t>
            </a:r>
            <a:r>
              <a:rPr lang="en-US" dirty="0" err="1" smtClean="0"/>
              <a:t>NetAcuity</a:t>
            </a:r>
            <a:r>
              <a:rPr lang="en-US" dirty="0" smtClean="0"/>
              <a:t> currently only supports IPv4 mapping, so we use the IPv4-derived locations for </a:t>
            </a:r>
            <a:r>
              <a:rPr lang="en-US" dirty="0" err="1" smtClean="0"/>
              <a:t>ASes</a:t>
            </a:r>
            <a:r>
              <a:rPr lang="en-US" dirty="0" smtClean="0"/>
              <a:t> in both graphs. </a:t>
            </a:r>
          </a:p>
          <a:p>
            <a:r>
              <a:rPr lang="en-US" dirty="0" smtClean="0"/>
              <a:t>Calculating AS coordinates as described above results in a large number of overlapping nodes (hundreds in the case of the IPv4 graph) which distort the graph's edge. To better visualize so many </a:t>
            </a:r>
            <a:r>
              <a:rPr lang="en-US" dirty="0" err="1" smtClean="0"/>
              <a:t>ASes</a:t>
            </a:r>
            <a:r>
              <a:rPr lang="en-US" dirty="0" smtClean="0"/>
              <a:t> at the edge, we refined our node placement algorithm to spread out overlapping nodes. This modification creates bulges in the outermost ring of the AS-core, corresponding to longitudes with substantial Internet infrastructure deployment, which also correlates with populous regions of the globe. </a:t>
            </a:r>
          </a:p>
          <a:p>
            <a:r>
              <a:rPr lang="en-US" dirty="0" smtClean="0"/>
              <a:t>The IPv6 graph grew from 486 AS nodes in January 2008 to 515 nodes in January 2009. Over the same period we saw an increase in the number of IPv4 </a:t>
            </a:r>
            <a:r>
              <a:rPr lang="en-US" dirty="0" err="1" smtClean="0"/>
              <a:t>ASes</a:t>
            </a:r>
            <a:r>
              <a:rPr lang="en-US" dirty="0" smtClean="0"/>
              <a:t> from 18K to almost 23K. Whether these changes represent actual new AS allocations or result from modifications in our measurement methodology is not clear. Compared with the AS-core graph of January 2008, we observed a westward shift in the position of ISP </a:t>
            </a:r>
            <a:r>
              <a:rPr lang="en-US" dirty="0" err="1" smtClean="0"/>
              <a:t>TelstraClear</a:t>
            </a:r>
            <a:r>
              <a:rPr lang="en-US" dirty="0" smtClean="0"/>
              <a:t> due to its increased presence (per </a:t>
            </a:r>
            <a:r>
              <a:rPr lang="en-US" dirty="0" err="1" smtClean="0"/>
              <a:t>NetAcuity's</a:t>
            </a:r>
            <a:r>
              <a:rPr lang="en-US" dirty="0" smtClean="0"/>
              <a:t> mapping) in Australia. </a:t>
            </a:r>
          </a:p>
          <a:p>
            <a:endParaRPr lang="en-US" dirty="0"/>
          </a:p>
        </p:txBody>
      </p:sp>
      <p:sp>
        <p:nvSpPr>
          <p:cNvPr id="4" name="Slide Number Placeholder 3"/>
          <p:cNvSpPr>
            <a:spLocks noGrp="1"/>
          </p:cNvSpPr>
          <p:nvPr>
            <p:ph type="sldNum" sz="quarter" idx="10"/>
          </p:nvPr>
        </p:nvSpPr>
        <p:spPr/>
        <p:txBody>
          <a:bodyPr/>
          <a:lstStyle/>
          <a:p>
            <a:fld id="{830584FB-AA52-934C-9A38-ECF81F67F05E}"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Number Resource Organization (NRO) announced in February 2011 that the</a:t>
            </a:r>
          </a:p>
          <a:p>
            <a:r>
              <a:rPr lang="en-US" dirty="0" smtClean="0"/>
              <a:t>final five IPv4 address blocks (5 </a:t>
            </a:r>
            <a:r>
              <a:rPr lang="en-US" dirty="0" err="1" smtClean="0"/>
              <a:t>x</a:t>
            </a:r>
            <a:r>
              <a:rPr lang="en-US" dirty="0" smtClean="0"/>
              <a:t> /8) were shared equally among the world’s</a:t>
            </a:r>
          </a:p>
          <a:p>
            <a:r>
              <a:rPr lang="en-US" dirty="0" smtClean="0"/>
              <a:t>five regions.</a:t>
            </a:r>
          </a:p>
          <a:p>
            <a:endParaRPr lang="en-US" dirty="0" smtClean="0"/>
          </a:p>
          <a:p>
            <a:r>
              <a:rPr lang="en-US" dirty="0" smtClean="0"/>
              <a:t>Prior to exhaustion, APNIC developed a staged approach to manage the</a:t>
            </a:r>
          </a:p>
          <a:p>
            <a:r>
              <a:rPr lang="en-US" dirty="0" smtClean="0"/>
              <a:t>remaining pool of IPv4 addresses within the Asia Pacific.</a:t>
            </a:r>
          </a:p>
          <a:p>
            <a:endParaRPr lang="en-US" dirty="0" smtClean="0"/>
          </a:p>
          <a:p>
            <a:r>
              <a:rPr lang="en-US" dirty="0" smtClean="0"/>
              <a:t>The staged approach ensures the delegation of remaining IPv4 address blocks</a:t>
            </a:r>
          </a:p>
          <a:p>
            <a:r>
              <a:rPr lang="en-US" dirty="0" smtClean="0"/>
              <a:t>is orderly, fair, and transparent.</a:t>
            </a:r>
          </a:p>
          <a:p>
            <a:endParaRPr lang="en-US" dirty="0" smtClean="0"/>
          </a:p>
          <a:p>
            <a:r>
              <a:rPr lang="en-US" dirty="0" smtClean="0"/>
              <a:t>The staged approach ensures a small delegation of IPv4 addresses for future</a:t>
            </a:r>
          </a:p>
          <a:p>
            <a:r>
              <a:rPr lang="en-US" dirty="0" smtClean="0"/>
              <a:t>applicants and for those deploying IPv6.</a:t>
            </a:r>
          </a:p>
          <a:p>
            <a:endParaRPr lang="en-US" dirty="0" smtClean="0"/>
          </a:p>
          <a:p>
            <a:r>
              <a:rPr lang="en-US" dirty="0" smtClean="0"/>
              <a:t>APNIC distributes address blocks in accordance with the approved policy</a:t>
            </a:r>
          </a:p>
          <a:p>
            <a:r>
              <a:rPr lang="en-US" dirty="0" smtClean="0"/>
              <a:t>developed by the Asia Pacific Internet community through an open, transparent, and</a:t>
            </a:r>
          </a:p>
          <a:p>
            <a:r>
              <a:rPr lang="en-US" dirty="0" smtClean="0"/>
              <a:t>bottom-up policy development process.</a:t>
            </a:r>
          </a:p>
          <a:p>
            <a:endParaRPr lang="en-US" dirty="0" smtClean="0"/>
          </a:p>
          <a:p>
            <a:r>
              <a:rPr lang="en-US" dirty="0" smtClean="0"/>
              <a:t>The region agreed on a change in APNIC IPv4 delegation policy, in terms of</a:t>
            </a:r>
          </a:p>
          <a:p>
            <a:r>
              <a:rPr lang="en-US" dirty="0" smtClean="0"/>
              <a:t>the number of IPv4 address Members can receive.</a:t>
            </a:r>
          </a:p>
          <a:p>
            <a:endParaRPr lang="en-US" dirty="0" smtClean="0"/>
          </a:p>
          <a:p>
            <a:r>
              <a:rPr lang="en-US" dirty="0" smtClean="0"/>
              <a:t>- - -</a:t>
            </a:r>
            <a:endParaRPr lang="en-US" dirty="0"/>
          </a:p>
        </p:txBody>
      </p:sp>
      <p:sp>
        <p:nvSpPr>
          <p:cNvPr id="4" name="Slide Number Placeholder 3"/>
          <p:cNvSpPr>
            <a:spLocks noGrp="1"/>
          </p:cNvSpPr>
          <p:nvPr>
            <p:ph type="sldNum" sz="quarter" idx="10"/>
          </p:nvPr>
        </p:nvSpPr>
        <p:spPr/>
        <p:txBody>
          <a:bodyPr/>
          <a:lstStyle/>
          <a:p>
            <a:fld id="{830584FB-AA52-934C-9A38-ECF81F67F05E}"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of stats from Wednesday</a:t>
            </a:r>
            <a:r>
              <a:rPr lang="en-US" baseline="0" dirty="0" smtClean="0"/>
              <a:t> 6 only 0.08 /8 to go (An, an)</a:t>
            </a:r>
          </a:p>
          <a:p>
            <a:endParaRPr lang="en-US" baseline="0" dirty="0" smtClean="0"/>
          </a:p>
          <a:p>
            <a:r>
              <a:rPr lang="en-US" baseline="0" dirty="0" smtClean="0"/>
              <a:t>From website https://www.apnic.net/community/ipv4-exhaustion/graphical-information?view=text</a:t>
            </a:r>
            <a:r>
              <a:rPr lang="en-US" baseline="0" smtClean="0"/>
              <a:t>-only</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a:r>
            <a:br>
              <a:rPr lang="en-US" dirty="0" smtClean="0"/>
            </a:br>
            <a:r>
              <a:rPr lang="en-US" dirty="0" smtClean="0"/>
              <a:t>The above bar graph shows APNIC pool of </a:t>
            </a:r>
            <a:r>
              <a:rPr lang="en-US" dirty="0" smtClean="0">
                <a:hlinkClick r:id="rId3"/>
              </a:rPr>
              <a:t>Available</a:t>
            </a:r>
            <a:r>
              <a:rPr lang="en-US" dirty="0" smtClean="0"/>
              <a:t> IPv4 addresses. It shows the daily total of IPv4 addresses, expressed in terms of /8s. The total will decrease and increase according to APNIC allocations to networks, delegations of /8s received from IANA, and resource returns. When APNIC only has a total of one /8 left, the final /8 policy will be triggered.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 of 13/4 there is 1.03</a:t>
            </a:r>
            <a:r>
              <a:rPr lang="en-US" baseline="0" dirty="0" smtClean="0"/>
              <a:t> remaining</a:t>
            </a:r>
            <a:endParaRPr lang="en-US" dirty="0" smtClean="0"/>
          </a:p>
          <a:p>
            <a:endParaRPr lang="en-US" dirty="0"/>
          </a:p>
        </p:txBody>
      </p:sp>
      <p:sp>
        <p:nvSpPr>
          <p:cNvPr id="4" name="Slide Number Placeholder 3"/>
          <p:cNvSpPr>
            <a:spLocks noGrp="1"/>
          </p:cNvSpPr>
          <p:nvPr>
            <p:ph type="sldNum" sz="quarter" idx="10"/>
          </p:nvPr>
        </p:nvSpPr>
        <p:spPr/>
        <p:txBody>
          <a:bodyPr/>
          <a:lstStyle/>
          <a:p>
            <a:fld id="{830584FB-AA52-934C-9A38-ECF81F67F05E}"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Kickstart</a:t>
            </a:r>
            <a:r>
              <a:rPr lang="en-US" baseline="0" dirty="0" smtClean="0"/>
              <a:t> IPv6:</a:t>
            </a:r>
          </a:p>
          <a:p>
            <a:r>
              <a:rPr lang="en-US" baseline="0" dirty="0" smtClean="0"/>
              <a:t>- A result of prop-073 </a:t>
            </a:r>
          </a:p>
          <a:p>
            <a:pPr>
              <a:buFontTx/>
              <a:buChar char="-"/>
            </a:pPr>
            <a:r>
              <a:rPr lang="en-US" baseline="0" dirty="0" smtClean="0"/>
              <a:t> Using </a:t>
            </a:r>
            <a:r>
              <a:rPr lang="en-US" baseline="0" dirty="0" err="1" smtClean="0"/>
              <a:t>MyAPNIC</a:t>
            </a:r>
            <a:r>
              <a:rPr lang="en-US" baseline="0" dirty="0" smtClean="0"/>
              <a:t>, users click the appropriate link to receive delegation</a:t>
            </a:r>
          </a:p>
          <a:p>
            <a:pPr>
              <a:buFontTx/>
              <a:buChar char="-"/>
            </a:pPr>
            <a:r>
              <a:rPr lang="en-US" baseline="0" dirty="0" smtClean="0"/>
              <a:t> Members with an IPv4 allocation, eligible for a /32 of IPV6</a:t>
            </a:r>
          </a:p>
          <a:p>
            <a:pPr>
              <a:buFontTx/>
              <a:buChar char="-"/>
            </a:pPr>
            <a:r>
              <a:rPr lang="en-US" baseline="0" dirty="0" smtClean="0"/>
              <a:t> Members with an IPv4 assignment, eligible for a /48 of IPv6</a:t>
            </a:r>
            <a:endParaRPr lang="en-US" dirty="0"/>
          </a:p>
        </p:txBody>
      </p:sp>
      <p:sp>
        <p:nvSpPr>
          <p:cNvPr id="4" name="Slide Number Placeholder 3"/>
          <p:cNvSpPr>
            <a:spLocks noGrp="1"/>
          </p:cNvSpPr>
          <p:nvPr>
            <p:ph type="sldNum" sz="quarter" idx="10"/>
          </p:nvPr>
        </p:nvSpPr>
        <p:spPr/>
        <p:txBody>
          <a:bodyPr/>
          <a:lstStyle/>
          <a:p>
            <a:fld id="{862AD054-2764-B14B-AA9B-E35C0EB69B50}"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For those whom is deploying equipment without any urgency then cost factor is low. So you replace equipment at the time it needs upgrading.</a:t>
            </a:r>
            <a:endParaRPr lang="en-AU"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30584FB-AA52-934C-9A38-ECF81F67F05E}"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Slide Number Placeholder 3"/>
          <p:cNvSpPr>
            <a:spLocks noGrp="1"/>
          </p:cNvSpPr>
          <p:nvPr>
            <p:ph type="sldNum" sz="quarter" idx="10"/>
          </p:nvPr>
        </p:nvSpPr>
        <p:spPr/>
        <p:txBody>
          <a:bodyPr/>
          <a:lstStyle>
            <a:lvl1pPr>
              <a:defRPr/>
            </a:lvl1pPr>
          </a:lstStyle>
          <a:p>
            <a:fld id="{B2372EA7-1C93-40EF-9CD1-D2F9B821D55B}"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Slide Number Placeholder 3"/>
          <p:cNvSpPr>
            <a:spLocks noGrp="1"/>
          </p:cNvSpPr>
          <p:nvPr>
            <p:ph type="sldNum" sz="quarter" idx="10"/>
          </p:nvPr>
        </p:nvSpPr>
        <p:spPr/>
        <p:txBody>
          <a:bodyPr/>
          <a:lstStyle>
            <a:lvl1pPr>
              <a:defRPr/>
            </a:lvl1pPr>
          </a:lstStyle>
          <a:p>
            <a:fld id="{B2372EA7-1C93-40EF-9CD1-D2F9B821D55B}"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381000"/>
            <a:ext cx="2038350" cy="61722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762000" y="381000"/>
            <a:ext cx="596265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Slide Number Placeholder 3"/>
          <p:cNvSpPr>
            <a:spLocks noGrp="1"/>
          </p:cNvSpPr>
          <p:nvPr>
            <p:ph type="sldNum" sz="quarter" idx="10"/>
          </p:nvPr>
        </p:nvSpPr>
        <p:spPr/>
        <p:txBody>
          <a:bodyPr/>
          <a:lstStyle>
            <a:lvl1pPr>
              <a:defRPr/>
            </a:lvl1pPr>
          </a:lstStyle>
          <a:p>
            <a:fld id="{B2372EA7-1C93-40EF-9CD1-D2F9B821D55B}"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Slide Number Placeholder 3"/>
          <p:cNvSpPr>
            <a:spLocks noGrp="1"/>
          </p:cNvSpPr>
          <p:nvPr>
            <p:ph type="sldNum" sz="quarter" idx="10"/>
          </p:nvPr>
        </p:nvSpPr>
        <p:spPr/>
        <p:txBody>
          <a:bodyPr/>
          <a:lstStyle>
            <a:lvl1pPr>
              <a:defRPr/>
            </a:lvl1pPr>
          </a:lstStyle>
          <a:p>
            <a:fld id="{B2372EA7-1C93-40EF-9CD1-D2F9B821D55B}"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B2372EA7-1C93-40EF-9CD1-D2F9B821D55B}"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762000" y="1752600"/>
            <a:ext cx="40005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914900" y="1752600"/>
            <a:ext cx="40005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Slide Number Placeholder 4"/>
          <p:cNvSpPr>
            <a:spLocks noGrp="1"/>
          </p:cNvSpPr>
          <p:nvPr>
            <p:ph type="sldNum" sz="quarter" idx="10"/>
          </p:nvPr>
        </p:nvSpPr>
        <p:spPr/>
        <p:txBody>
          <a:bodyPr/>
          <a:lstStyle>
            <a:lvl1pPr>
              <a:defRPr/>
            </a:lvl1pPr>
          </a:lstStyle>
          <a:p>
            <a:fld id="{B2372EA7-1C93-40EF-9CD1-D2F9B821D55B}"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Slide Number Placeholder 6"/>
          <p:cNvSpPr>
            <a:spLocks noGrp="1"/>
          </p:cNvSpPr>
          <p:nvPr>
            <p:ph type="sldNum" sz="quarter" idx="10"/>
          </p:nvPr>
        </p:nvSpPr>
        <p:spPr/>
        <p:txBody>
          <a:bodyPr/>
          <a:lstStyle>
            <a:lvl1pPr>
              <a:defRPr/>
            </a:lvl1pPr>
          </a:lstStyle>
          <a:p>
            <a:fld id="{B2372EA7-1C93-40EF-9CD1-D2F9B821D55B}"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lvl1pPr>
              <a:defRPr/>
            </a:lvl1pPr>
          </a:lstStyle>
          <a:p>
            <a:fld id="{B2372EA7-1C93-40EF-9CD1-D2F9B821D55B}"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B2372EA7-1C93-40EF-9CD1-D2F9B821D55B}"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2372EA7-1C93-40EF-9CD1-D2F9B821D55B}"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2372EA7-1C93-40EF-9CD1-D2F9B821D55B}"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381000"/>
            <a:ext cx="8153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1027" name="Rectangle 3"/>
          <p:cNvSpPr>
            <a:spLocks noGrp="1" noChangeArrowheads="1"/>
          </p:cNvSpPr>
          <p:nvPr>
            <p:ph type="body" idx="1"/>
          </p:nvPr>
        </p:nvSpPr>
        <p:spPr bwMode="auto">
          <a:xfrm>
            <a:off x="762000" y="1752600"/>
            <a:ext cx="81534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1030" name="Rectangle 6"/>
          <p:cNvSpPr>
            <a:spLocks noGrp="1" noChangeArrowheads="1"/>
          </p:cNvSpPr>
          <p:nvPr>
            <p:ph type="sldNum" sz="quarter" idx="4"/>
          </p:nvPr>
        </p:nvSpPr>
        <p:spPr bwMode="auto">
          <a:xfrm>
            <a:off x="0" y="6477000"/>
            <a:ext cx="533400"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200"/>
            </a:lvl1pPr>
          </a:lstStyle>
          <a:p>
            <a:fld id="{B2372EA7-1C93-40EF-9CD1-D2F9B821D55B}"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1" fontAlgn="base" hangingPunct="1">
        <a:spcBef>
          <a:spcPct val="0"/>
        </a:spcBef>
        <a:spcAft>
          <a:spcPct val="0"/>
        </a:spcAft>
        <a:defRPr sz="3600" b="1">
          <a:solidFill>
            <a:srgbClr val="0A487D"/>
          </a:solidFill>
          <a:latin typeface="+mj-lt"/>
          <a:ea typeface="+mj-ea"/>
          <a:cs typeface="+mj-cs"/>
        </a:defRPr>
      </a:lvl1pPr>
      <a:lvl2pPr algn="ctr" rtl="0" eaLnBrk="1" fontAlgn="base" hangingPunct="1">
        <a:spcBef>
          <a:spcPct val="0"/>
        </a:spcBef>
        <a:spcAft>
          <a:spcPct val="0"/>
        </a:spcAft>
        <a:defRPr sz="3600" b="1">
          <a:solidFill>
            <a:srgbClr val="0A487D"/>
          </a:solidFill>
          <a:latin typeface="Arial" charset="0"/>
          <a:ea typeface="ＭＳ Ｐゴシック" pitchFamily="-80" charset="-128"/>
        </a:defRPr>
      </a:lvl2pPr>
      <a:lvl3pPr algn="ctr" rtl="0" eaLnBrk="1" fontAlgn="base" hangingPunct="1">
        <a:spcBef>
          <a:spcPct val="0"/>
        </a:spcBef>
        <a:spcAft>
          <a:spcPct val="0"/>
        </a:spcAft>
        <a:defRPr sz="3600" b="1">
          <a:solidFill>
            <a:srgbClr val="0A487D"/>
          </a:solidFill>
          <a:latin typeface="Arial" charset="0"/>
          <a:ea typeface="ＭＳ Ｐゴシック" pitchFamily="-80" charset="-128"/>
        </a:defRPr>
      </a:lvl3pPr>
      <a:lvl4pPr algn="ctr" rtl="0" eaLnBrk="1" fontAlgn="base" hangingPunct="1">
        <a:spcBef>
          <a:spcPct val="0"/>
        </a:spcBef>
        <a:spcAft>
          <a:spcPct val="0"/>
        </a:spcAft>
        <a:defRPr sz="3600" b="1">
          <a:solidFill>
            <a:srgbClr val="0A487D"/>
          </a:solidFill>
          <a:latin typeface="Arial" charset="0"/>
          <a:ea typeface="ＭＳ Ｐゴシック" pitchFamily="-80" charset="-128"/>
        </a:defRPr>
      </a:lvl4pPr>
      <a:lvl5pPr algn="ctr" rtl="0" eaLnBrk="1" fontAlgn="base" hangingPunct="1">
        <a:spcBef>
          <a:spcPct val="0"/>
        </a:spcBef>
        <a:spcAft>
          <a:spcPct val="0"/>
        </a:spcAft>
        <a:defRPr sz="3600" b="1">
          <a:solidFill>
            <a:srgbClr val="0A487D"/>
          </a:solidFill>
          <a:latin typeface="Arial" charset="0"/>
          <a:ea typeface="ＭＳ Ｐゴシック" pitchFamily="-80" charset="-128"/>
        </a:defRPr>
      </a:lvl5pPr>
      <a:lvl6pPr marL="457200" algn="ctr" rtl="0" eaLnBrk="1" fontAlgn="base" hangingPunct="1">
        <a:spcBef>
          <a:spcPct val="0"/>
        </a:spcBef>
        <a:spcAft>
          <a:spcPct val="0"/>
        </a:spcAft>
        <a:defRPr sz="3600" b="1">
          <a:solidFill>
            <a:srgbClr val="0A487D"/>
          </a:solidFill>
          <a:latin typeface="Arial" charset="0"/>
          <a:ea typeface="ＭＳ Ｐゴシック" pitchFamily="-80" charset="-128"/>
        </a:defRPr>
      </a:lvl6pPr>
      <a:lvl7pPr marL="914400" algn="ctr" rtl="0" eaLnBrk="1" fontAlgn="base" hangingPunct="1">
        <a:spcBef>
          <a:spcPct val="0"/>
        </a:spcBef>
        <a:spcAft>
          <a:spcPct val="0"/>
        </a:spcAft>
        <a:defRPr sz="3600" b="1">
          <a:solidFill>
            <a:srgbClr val="0A487D"/>
          </a:solidFill>
          <a:latin typeface="Arial" charset="0"/>
          <a:ea typeface="ＭＳ Ｐゴシック" pitchFamily="-80" charset="-128"/>
        </a:defRPr>
      </a:lvl7pPr>
      <a:lvl8pPr marL="1371600" algn="ctr" rtl="0" eaLnBrk="1" fontAlgn="base" hangingPunct="1">
        <a:spcBef>
          <a:spcPct val="0"/>
        </a:spcBef>
        <a:spcAft>
          <a:spcPct val="0"/>
        </a:spcAft>
        <a:defRPr sz="3600" b="1">
          <a:solidFill>
            <a:srgbClr val="0A487D"/>
          </a:solidFill>
          <a:latin typeface="Arial" charset="0"/>
          <a:ea typeface="ＭＳ Ｐゴシック" pitchFamily="-80" charset="-128"/>
        </a:defRPr>
      </a:lvl8pPr>
      <a:lvl9pPr marL="1828800" algn="ctr" rtl="0" eaLnBrk="1" fontAlgn="base" hangingPunct="1">
        <a:spcBef>
          <a:spcPct val="0"/>
        </a:spcBef>
        <a:spcAft>
          <a:spcPct val="0"/>
        </a:spcAft>
        <a:defRPr sz="3600" b="1">
          <a:solidFill>
            <a:srgbClr val="0A487D"/>
          </a:solidFill>
          <a:latin typeface="Arial" charset="0"/>
          <a:ea typeface="ＭＳ Ｐゴシック" pitchFamily="-80"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Microsoft_Excel_97_-_2004_Worksheet1.xls"/></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hart" Target="../charts/char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1470025"/>
          </a:xfrm>
        </p:spPr>
        <p:txBody>
          <a:bodyPr/>
          <a:lstStyle/>
          <a:p>
            <a:r>
              <a:rPr lang="en-AU" dirty="0" smtClean="0"/>
              <a:t>APNIC Update</a:t>
            </a:r>
            <a:endParaRPr lang="en-AU" dirty="0"/>
          </a:p>
        </p:txBody>
      </p:sp>
      <p:sp>
        <p:nvSpPr>
          <p:cNvPr id="3" name="Subtitle 2"/>
          <p:cNvSpPr>
            <a:spLocks noGrp="1"/>
          </p:cNvSpPr>
          <p:nvPr>
            <p:ph type="subTitle" idx="1"/>
          </p:nvPr>
        </p:nvSpPr>
        <p:spPr>
          <a:xfrm>
            <a:off x="1371600" y="3657600"/>
            <a:ext cx="6400800" cy="1752600"/>
          </a:xfrm>
        </p:spPr>
        <p:txBody>
          <a:bodyPr/>
          <a:lstStyle/>
          <a:p>
            <a:r>
              <a:rPr lang="en-AU" dirty="0" smtClean="0"/>
              <a:t>The state of IP address distribution and its impact to business operations</a:t>
            </a:r>
            <a:endParaRPr lang="en-AU" dirty="0"/>
          </a:p>
        </p:txBody>
      </p:sp>
      <p:sp>
        <p:nvSpPr>
          <p:cNvPr id="4" name="Slide Number Placeholder 3"/>
          <p:cNvSpPr>
            <a:spLocks noGrp="1"/>
          </p:cNvSpPr>
          <p:nvPr>
            <p:ph type="sldNum" sz="quarter" idx="10"/>
          </p:nvPr>
        </p:nvSpPr>
        <p:spPr/>
        <p:txBody>
          <a:bodyPr/>
          <a:lstStyle/>
          <a:p>
            <a:fld id="{B2372EA7-1C93-40EF-9CD1-D2F9B821D55B}" type="slidenum">
              <a:rPr lang="en-AU" smtClean="0"/>
              <a:pPr/>
              <a:t>1</a:t>
            </a:fld>
            <a:endParaRPr lang="en-AU"/>
          </a:p>
        </p:txBody>
      </p:sp>
      <p:sp>
        <p:nvSpPr>
          <p:cNvPr id="5" name="Rectangle 4"/>
          <p:cNvSpPr/>
          <p:nvPr/>
        </p:nvSpPr>
        <p:spPr>
          <a:xfrm>
            <a:off x="2286000" y="5486400"/>
            <a:ext cx="4572000" cy="923330"/>
          </a:xfrm>
          <a:prstGeom prst="rect">
            <a:avLst/>
          </a:prstGeom>
        </p:spPr>
        <p:txBody>
          <a:bodyPr wrap="square">
            <a:spAutoFit/>
          </a:bodyPr>
          <a:lstStyle/>
          <a:p>
            <a:pPr algn="ctr"/>
            <a:r>
              <a:rPr lang="en-US" altLang="ja-JP" dirty="0" smtClean="0"/>
              <a:t>Elly Tawhai</a:t>
            </a:r>
          </a:p>
          <a:p>
            <a:pPr algn="ctr"/>
            <a:r>
              <a:rPr lang="en-US" altLang="ja-JP" dirty="0" smtClean="0"/>
              <a:t>Senior Internet Resource Analyst/Liaison Officer, Pacific, APNIC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Do the Stats Say?</a:t>
            </a:r>
            <a:endParaRPr lang="en-AU" dirty="0"/>
          </a:p>
        </p:txBody>
      </p:sp>
      <p:sp>
        <p:nvSpPr>
          <p:cNvPr id="3" name="Content Placeholder 2"/>
          <p:cNvSpPr>
            <a:spLocks noGrp="1"/>
          </p:cNvSpPr>
          <p:nvPr>
            <p:ph idx="1"/>
          </p:nvPr>
        </p:nvSpPr>
        <p:spPr/>
        <p:txBody>
          <a:bodyPr>
            <a:normAutofit/>
          </a:bodyPr>
          <a:lstStyle/>
          <a:p>
            <a:r>
              <a:rPr lang="en-AU" dirty="0" smtClean="0"/>
              <a:t>The Internet in the Asia Pacific region is still growing at an accelerated rate, particularly in </a:t>
            </a:r>
            <a:r>
              <a:rPr lang="en-AU" u="sng" dirty="0" smtClean="0"/>
              <a:t>access networks</a:t>
            </a:r>
          </a:p>
          <a:p>
            <a:r>
              <a:rPr lang="en-AU" dirty="0" smtClean="0"/>
              <a:t>APNIC IPv4 requests will continue because networks are still growing to meet the </a:t>
            </a:r>
            <a:r>
              <a:rPr lang="en-AU" u="sng" dirty="0" smtClean="0"/>
              <a:t>population demand</a:t>
            </a:r>
            <a:r>
              <a:rPr lang="en-AU" dirty="0" smtClean="0"/>
              <a:t> while IPv6 is being deployed</a:t>
            </a:r>
          </a:p>
          <a:p>
            <a:r>
              <a:rPr lang="en-AU" dirty="0" smtClean="0"/>
              <a:t>IPv6 </a:t>
            </a:r>
            <a:r>
              <a:rPr lang="en-AU" u="sng" dirty="0" smtClean="0"/>
              <a:t>is</a:t>
            </a:r>
            <a:r>
              <a:rPr lang="en-AU" dirty="0" smtClean="0"/>
              <a:t> being deployed globally!</a:t>
            </a:r>
          </a:p>
        </p:txBody>
      </p:sp>
      <p:sp>
        <p:nvSpPr>
          <p:cNvPr id="4" name="Slide Number Placeholder 3"/>
          <p:cNvSpPr>
            <a:spLocks noGrp="1"/>
          </p:cNvSpPr>
          <p:nvPr>
            <p:ph type="sldNum" sz="quarter" idx="10"/>
          </p:nvPr>
        </p:nvSpPr>
        <p:spPr/>
        <p:txBody>
          <a:bodyPr/>
          <a:lstStyle/>
          <a:p>
            <a:fld id="{8AA4D067-E0A6-4049-96B5-2A8F3C8C7A7B}" type="slidenum">
              <a:rPr lang="en-AU" smtClean="0"/>
              <a:pPr/>
              <a:t>10</a:t>
            </a:fld>
            <a:endParaRPr lang="en-A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IPv4 Exhaustion</a:t>
            </a:r>
            <a:endParaRPr lang="en-US" dirty="0"/>
          </a:p>
        </p:txBody>
      </p:sp>
      <p:sp>
        <p:nvSpPr>
          <p:cNvPr id="3" name="Content Placeholder 2"/>
          <p:cNvSpPr>
            <a:spLocks noGrp="1"/>
          </p:cNvSpPr>
          <p:nvPr>
            <p:ph idx="1"/>
          </p:nvPr>
        </p:nvSpPr>
        <p:spPr>
          <a:xfrm>
            <a:off x="762000" y="1524000"/>
            <a:ext cx="8153400" cy="5029200"/>
          </a:xfrm>
          <a:prstGeom prst="rect">
            <a:avLst/>
          </a:prstGeom>
        </p:spPr>
        <p:txBody>
          <a:bodyPr/>
          <a:lstStyle/>
          <a:p>
            <a:r>
              <a:rPr lang="en-US" dirty="0" smtClean="0"/>
              <a:t>IPv4 exhaustion management</a:t>
            </a:r>
          </a:p>
          <a:p>
            <a:pPr lvl="1">
              <a:buFont typeface="Arial"/>
              <a:buChar char="•"/>
            </a:pPr>
            <a:r>
              <a:rPr lang="en-US" dirty="0" smtClean="0"/>
              <a:t>http://www.apnic.net/ipv4-exhaustion</a:t>
            </a:r>
          </a:p>
          <a:p>
            <a:pPr lvl="1">
              <a:buFont typeface="Arial"/>
              <a:buChar char="•"/>
            </a:pPr>
            <a:r>
              <a:rPr lang="en-US" dirty="0" smtClean="0"/>
              <a:t>3 stages – currently in stage 2</a:t>
            </a:r>
          </a:p>
          <a:p>
            <a:pPr lvl="2"/>
            <a:endParaRPr lang="en-US" dirty="0" smtClean="0"/>
          </a:p>
          <a:p>
            <a:pPr lvl="2"/>
            <a:endParaRPr lang="en-US" dirty="0" smtClean="0"/>
          </a:p>
          <a:p>
            <a:pPr lvl="2"/>
            <a:endParaRPr lang="en-US" dirty="0" smtClean="0"/>
          </a:p>
          <a:p>
            <a:pPr lvl="2"/>
            <a:endParaRPr lang="en-US" dirty="0" smtClean="0"/>
          </a:p>
          <a:p>
            <a:pPr lvl="2"/>
            <a:endParaRPr lang="en-US" dirty="0" smtClean="0"/>
          </a:p>
        </p:txBody>
      </p:sp>
      <p:pic>
        <p:nvPicPr>
          <p:cNvPr id="5" name="Content Placeholder 3" descr="IPv4-final-stages.png"/>
          <p:cNvPicPr>
            <a:picLocks noChangeAspect="1"/>
          </p:cNvPicPr>
          <p:nvPr/>
        </p:nvPicPr>
        <p:blipFill>
          <a:blip r:embed="rId3" cstate="print"/>
          <a:stretch>
            <a:fillRect/>
          </a:stretch>
        </p:blipFill>
        <p:spPr>
          <a:xfrm>
            <a:off x="2209800" y="3505200"/>
            <a:ext cx="4752528" cy="2791760"/>
          </a:xfrm>
          <a:prstGeom prst="rect">
            <a:avLst/>
          </a:prstGeom>
        </p:spPr>
      </p:pic>
      <p:sp>
        <p:nvSpPr>
          <p:cNvPr id="6" name="TextBox 5"/>
          <p:cNvSpPr txBox="1"/>
          <p:nvPr/>
        </p:nvSpPr>
        <p:spPr>
          <a:xfrm>
            <a:off x="3779912" y="6165304"/>
            <a:ext cx="3488968" cy="369332"/>
          </a:xfrm>
          <a:prstGeom prst="rect">
            <a:avLst/>
          </a:prstGeom>
          <a:noFill/>
        </p:spPr>
        <p:txBody>
          <a:bodyPr wrap="none" rtlCol="0">
            <a:spAutoFit/>
          </a:bodyPr>
          <a:lstStyle/>
          <a:p>
            <a:r>
              <a:rPr lang="en-AU" dirty="0" smtClean="0"/>
              <a:t>Probably May 2011 if not sooner</a:t>
            </a:r>
            <a:endParaRPr lang="en-AU" dirty="0"/>
          </a:p>
        </p:txBody>
      </p:sp>
      <p:sp>
        <p:nvSpPr>
          <p:cNvPr id="7" name="Slide Number Placeholder 6"/>
          <p:cNvSpPr>
            <a:spLocks noGrp="1"/>
          </p:cNvSpPr>
          <p:nvPr>
            <p:ph type="sldNum" sz="quarter" idx="10"/>
          </p:nvPr>
        </p:nvSpPr>
        <p:spPr/>
        <p:txBody>
          <a:bodyPr/>
          <a:lstStyle/>
          <a:p>
            <a:fld id="{B2372EA7-1C93-40EF-9CD1-D2F9B821D55B}" type="slidenum">
              <a:rPr lang="en-AU" smtClean="0"/>
              <a:pPr/>
              <a:t>11</a:t>
            </a:fld>
            <a:endParaRPr lang="en-A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228600"/>
            <a:ext cx="8153400" cy="1066800"/>
          </a:xfrm>
        </p:spPr>
        <p:txBody>
          <a:bodyPr/>
          <a:lstStyle/>
          <a:p>
            <a:r>
              <a:rPr lang="en-AU" dirty="0" smtClean="0"/>
              <a:t>APNIC IPv4 Consumption</a:t>
            </a:r>
            <a:endParaRPr lang="en-AU" dirty="0"/>
          </a:p>
        </p:txBody>
      </p:sp>
      <p:sp>
        <p:nvSpPr>
          <p:cNvPr id="6" name="Slide Number Placeholder 5"/>
          <p:cNvSpPr>
            <a:spLocks noGrp="1"/>
          </p:cNvSpPr>
          <p:nvPr>
            <p:ph type="sldNum" sz="quarter" idx="10"/>
          </p:nvPr>
        </p:nvSpPr>
        <p:spPr/>
        <p:txBody>
          <a:bodyPr/>
          <a:lstStyle/>
          <a:p>
            <a:fld id="{B2372EA7-1C93-40EF-9CD1-D2F9B821D55B}" type="slidenum">
              <a:rPr lang="en-AU" smtClean="0"/>
              <a:pPr/>
              <a:t>12</a:t>
            </a:fld>
            <a:endParaRPr lang="en-AU"/>
          </a:p>
        </p:txBody>
      </p:sp>
      <p:pic>
        <p:nvPicPr>
          <p:cNvPr id="10" name="Picture 9"/>
          <p:cNvPicPr>
            <a:picLocks noChangeAspect="1"/>
          </p:cNvPicPr>
          <p:nvPr/>
        </p:nvPicPr>
        <p:blipFill>
          <a:blip r:embed="rId3"/>
          <a:stretch>
            <a:fillRect/>
          </a:stretch>
        </p:blipFill>
        <p:spPr>
          <a:xfrm>
            <a:off x="2057400" y="1143000"/>
            <a:ext cx="5486400" cy="2667000"/>
          </a:xfrm>
          <a:prstGeom prst="rect">
            <a:avLst/>
          </a:prstGeom>
        </p:spPr>
      </p:pic>
      <p:pic>
        <p:nvPicPr>
          <p:cNvPr id="11" name="Picture 10"/>
          <p:cNvPicPr>
            <a:picLocks noChangeAspect="1"/>
          </p:cNvPicPr>
          <p:nvPr/>
        </p:nvPicPr>
        <p:blipFill>
          <a:blip r:embed="rId4"/>
          <a:stretch>
            <a:fillRect/>
          </a:stretch>
        </p:blipFill>
        <p:spPr>
          <a:xfrm>
            <a:off x="2895600" y="3810000"/>
            <a:ext cx="3657600" cy="25908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153400" cy="990600"/>
          </a:xfrm>
        </p:spPr>
        <p:txBody>
          <a:bodyPr/>
          <a:lstStyle/>
          <a:p>
            <a:r>
              <a:rPr lang="en-AU" dirty="0" smtClean="0"/>
              <a:t>Policy Changes</a:t>
            </a:r>
            <a:endParaRPr lang="en-AU" dirty="0"/>
          </a:p>
        </p:txBody>
      </p:sp>
      <p:sp>
        <p:nvSpPr>
          <p:cNvPr id="3" name="Content Placeholder 2"/>
          <p:cNvSpPr>
            <a:spLocks noGrp="1"/>
          </p:cNvSpPr>
          <p:nvPr>
            <p:ph idx="1"/>
          </p:nvPr>
        </p:nvSpPr>
        <p:spPr>
          <a:xfrm>
            <a:off x="762000" y="1524000"/>
            <a:ext cx="8153400" cy="5029200"/>
          </a:xfrm>
        </p:spPr>
        <p:txBody>
          <a:bodyPr/>
          <a:lstStyle/>
          <a:p>
            <a:r>
              <a:rPr lang="en-AU" dirty="0" smtClean="0"/>
              <a:t>IPv4 policy during Stages 1 and 2</a:t>
            </a:r>
          </a:p>
          <a:p>
            <a:pPr lvl="1">
              <a:buFont typeface="Arial"/>
              <a:buChar char="•"/>
            </a:pPr>
            <a:r>
              <a:rPr lang="en-AU" dirty="0" smtClean="0"/>
              <a:t>Address policy remains the same until APNIC reaches the final /8</a:t>
            </a:r>
          </a:p>
          <a:p>
            <a:r>
              <a:rPr lang="en-AU" dirty="0" smtClean="0"/>
              <a:t>IPv4 policy during Stage 3</a:t>
            </a:r>
          </a:p>
          <a:p>
            <a:pPr lvl="1">
              <a:buFont typeface="Arial"/>
              <a:buChar char="•"/>
            </a:pPr>
            <a:r>
              <a:rPr lang="en-AU" dirty="0" smtClean="0"/>
              <a:t>To extend the life of APNIC’s last /8, each organization can only receive a limited size from it</a:t>
            </a:r>
          </a:p>
          <a:p>
            <a:pPr lvl="2"/>
            <a:r>
              <a:rPr lang="en-AU" dirty="0" smtClean="0"/>
              <a:t>Current policy: limited to a single /22</a:t>
            </a:r>
          </a:p>
          <a:p>
            <a:pPr lvl="2"/>
            <a:r>
              <a:rPr lang="en-AU" dirty="0" smtClean="0"/>
              <a:t>Policy refinements pending APNIC EC endorsement</a:t>
            </a:r>
            <a:endParaRPr lang="en-AU" dirty="0"/>
          </a:p>
        </p:txBody>
      </p:sp>
      <p:sp>
        <p:nvSpPr>
          <p:cNvPr id="4" name="Slide Number Placeholder 3"/>
          <p:cNvSpPr>
            <a:spLocks noGrp="1"/>
          </p:cNvSpPr>
          <p:nvPr>
            <p:ph type="sldNum" sz="quarter" idx="10"/>
          </p:nvPr>
        </p:nvSpPr>
        <p:spPr/>
        <p:txBody>
          <a:bodyPr/>
          <a:lstStyle/>
          <a:p>
            <a:fld id="{8AA4D067-E0A6-4049-96B5-2A8F3C8C7A7B}" type="slidenum">
              <a:rPr lang="en-AU" smtClean="0"/>
              <a:pPr/>
              <a:t>13</a:t>
            </a:fld>
            <a:endParaRPr lang="en-A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8001000" cy="1066800"/>
          </a:xfrm>
        </p:spPr>
        <p:txBody>
          <a:bodyPr/>
          <a:lstStyle/>
          <a:p>
            <a:r>
              <a:rPr lang="en-US" dirty="0" smtClean="0"/>
              <a:t>Resource Services</a:t>
            </a:r>
            <a:endParaRPr lang="en-US" dirty="0"/>
          </a:p>
        </p:txBody>
      </p:sp>
      <p:sp>
        <p:nvSpPr>
          <p:cNvPr id="3" name="Content Placeholder 2"/>
          <p:cNvSpPr>
            <a:spLocks noGrp="1"/>
          </p:cNvSpPr>
          <p:nvPr>
            <p:ph idx="1"/>
          </p:nvPr>
        </p:nvSpPr>
        <p:spPr>
          <a:xfrm>
            <a:off x="838200" y="1219200"/>
            <a:ext cx="8001000" cy="5334000"/>
          </a:xfrm>
        </p:spPr>
        <p:txBody>
          <a:bodyPr/>
          <a:lstStyle/>
          <a:p>
            <a:r>
              <a:rPr lang="en-US" dirty="0" smtClean="0"/>
              <a:t>2010 IPv6 delegations more than tripled</a:t>
            </a:r>
          </a:p>
          <a:p>
            <a:pPr lvl="1"/>
            <a:r>
              <a:rPr lang="en-US" sz="2700" dirty="0" smtClean="0"/>
              <a:t>650 delegations in 2010</a:t>
            </a:r>
          </a:p>
          <a:p>
            <a:pPr lvl="1"/>
            <a:r>
              <a:rPr lang="en-US" sz="2700" dirty="0" smtClean="0"/>
              <a:t>Strong response to “</a:t>
            </a:r>
            <a:r>
              <a:rPr lang="en-US" sz="2700" dirty="0" err="1" smtClean="0"/>
              <a:t>Kickstart</a:t>
            </a:r>
            <a:r>
              <a:rPr lang="en-US" sz="2700" dirty="0" smtClean="0"/>
              <a:t> IPv6” with over 402 new applications</a:t>
            </a:r>
          </a:p>
          <a:p>
            <a:pPr lvl="2"/>
            <a:r>
              <a:rPr lang="en-US" sz="2300" dirty="0" smtClean="0"/>
              <a:t>Members with existing IPv4 allocations or assignments may instantly qualify for an IPv6 block</a:t>
            </a:r>
          </a:p>
          <a:p>
            <a:endParaRPr lang="en-US" dirty="0"/>
          </a:p>
        </p:txBody>
      </p:sp>
      <p:sp>
        <p:nvSpPr>
          <p:cNvPr id="4" name="Slide Number Placeholder 3"/>
          <p:cNvSpPr>
            <a:spLocks noGrp="1"/>
          </p:cNvSpPr>
          <p:nvPr>
            <p:ph type="sldNum" sz="quarter" idx="10"/>
          </p:nvPr>
        </p:nvSpPr>
        <p:spPr/>
        <p:txBody>
          <a:bodyPr/>
          <a:lstStyle/>
          <a:p>
            <a:fld id="{4A017192-4795-C04C-AE03-5DCA5CC63257}" type="slidenum">
              <a:rPr lang="en-US" smtClean="0"/>
              <a:pPr/>
              <a:t>14</a:t>
            </a:fld>
            <a:endParaRPr lang="en-US"/>
          </a:p>
        </p:txBody>
      </p:sp>
      <p:pic>
        <p:nvPicPr>
          <p:cNvPr id="6" name="Picture 5" descr="kickstart_upv6.jpg"/>
          <p:cNvPicPr>
            <a:picLocks noChangeAspect="1"/>
          </p:cNvPicPr>
          <p:nvPr/>
        </p:nvPicPr>
        <p:blipFill>
          <a:blip r:embed="rId3"/>
          <a:stretch>
            <a:fillRect/>
          </a:stretch>
        </p:blipFill>
        <p:spPr>
          <a:xfrm>
            <a:off x="655447" y="4343400"/>
            <a:ext cx="8488553" cy="185369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IPv6 within the </a:t>
            </a:r>
            <a:r>
              <a:rPr lang="en-US" dirty="0" smtClean="0"/>
              <a:t>Pacific</a:t>
            </a:r>
            <a:endParaRPr lang="en-US" dirty="0"/>
          </a:p>
        </p:txBody>
      </p:sp>
      <p:sp>
        <p:nvSpPr>
          <p:cNvPr id="4" name="Slide Number Placeholder 3"/>
          <p:cNvSpPr>
            <a:spLocks noGrp="1"/>
          </p:cNvSpPr>
          <p:nvPr>
            <p:ph type="sldNum" sz="quarter" idx="10"/>
          </p:nvPr>
        </p:nvSpPr>
        <p:spPr/>
        <p:txBody>
          <a:bodyPr/>
          <a:lstStyle/>
          <a:p>
            <a:fld id="{B2372EA7-1C93-40EF-9CD1-D2F9B821D55B}" type="slidenum">
              <a:rPr lang="en-AU" smtClean="0"/>
              <a:pPr/>
              <a:t>15</a:t>
            </a:fld>
            <a:endParaRPr lang="en-AU"/>
          </a:p>
        </p:txBody>
      </p:sp>
      <p:graphicFrame>
        <p:nvGraphicFramePr>
          <p:cNvPr id="7" name="Content Placeholder 6"/>
          <p:cNvGraphicFramePr>
            <a:graphicFrameLocks noChangeAspect="1"/>
          </p:cNvGraphicFramePr>
          <p:nvPr>
            <p:ph idx="1"/>
          </p:nvPr>
        </p:nvGraphicFramePr>
        <p:xfrm>
          <a:off x="928878" y="1752600"/>
          <a:ext cx="7819644" cy="4800600"/>
        </p:xfrm>
        <a:graphic>
          <a:graphicData uri="http://schemas.openxmlformats.org/presentationml/2006/ole">
            <p:oleObj spid="_x0000_s41989" name="Worksheet" r:id="rId3" imgW="9309100" imgH="5715000" progId="Excel.Sheet.8">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IP Address Availability Impact</a:t>
            </a:r>
            <a:endParaRPr lang="en-AU" dirty="0"/>
          </a:p>
        </p:txBody>
      </p:sp>
      <p:sp>
        <p:nvSpPr>
          <p:cNvPr id="3" name="Content Placeholder 2"/>
          <p:cNvSpPr>
            <a:spLocks noGrp="1"/>
          </p:cNvSpPr>
          <p:nvPr>
            <p:ph idx="1"/>
          </p:nvPr>
        </p:nvSpPr>
        <p:spPr/>
        <p:txBody>
          <a:bodyPr/>
          <a:lstStyle/>
          <a:p>
            <a:r>
              <a:rPr lang="en-AU" dirty="0" smtClean="0"/>
              <a:t>Strategic</a:t>
            </a:r>
          </a:p>
          <a:p>
            <a:pPr lvl="1">
              <a:buFont typeface="Arial"/>
              <a:buChar char="•"/>
            </a:pPr>
            <a:r>
              <a:rPr lang="en-AU" dirty="0" smtClean="0"/>
              <a:t>How to maintain growth post IPv4 depletion</a:t>
            </a:r>
          </a:p>
          <a:p>
            <a:pPr lvl="1">
              <a:buFont typeface="Arial"/>
              <a:buChar char="•"/>
            </a:pPr>
            <a:r>
              <a:rPr lang="en-AU" dirty="0" smtClean="0"/>
              <a:t>IPv6 business pressures</a:t>
            </a:r>
          </a:p>
          <a:p>
            <a:r>
              <a:rPr lang="en-AU" dirty="0" smtClean="0"/>
              <a:t>Operational</a:t>
            </a:r>
          </a:p>
          <a:p>
            <a:pPr lvl="1">
              <a:buFont typeface="Arial"/>
              <a:buChar char="•"/>
            </a:pPr>
            <a:r>
              <a:rPr lang="en-AU" dirty="0" smtClean="0"/>
              <a:t>Extending IPv4 life</a:t>
            </a:r>
          </a:p>
          <a:p>
            <a:pPr lvl="1">
              <a:buFont typeface="Arial"/>
              <a:buChar char="•"/>
            </a:pPr>
            <a:r>
              <a:rPr lang="en-AU" dirty="0" smtClean="0"/>
              <a:t>IPv6 deployment stages</a:t>
            </a:r>
          </a:p>
          <a:p>
            <a:pPr lvl="1"/>
            <a:endParaRPr lang="en-AU" dirty="0" smtClean="0"/>
          </a:p>
        </p:txBody>
      </p:sp>
      <p:sp>
        <p:nvSpPr>
          <p:cNvPr id="4" name="Slide Number Placeholder 3"/>
          <p:cNvSpPr>
            <a:spLocks noGrp="1"/>
          </p:cNvSpPr>
          <p:nvPr>
            <p:ph type="sldNum" sz="quarter" idx="10"/>
          </p:nvPr>
        </p:nvSpPr>
        <p:spPr/>
        <p:txBody>
          <a:bodyPr/>
          <a:lstStyle/>
          <a:p>
            <a:fld id="{B2372EA7-1C93-40EF-9CD1-D2F9B821D55B}" type="slidenum">
              <a:rPr lang="en-AU" smtClean="0"/>
              <a:pPr/>
              <a:t>16</a:t>
            </a:fld>
            <a:endParaRPr lang="en-A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153400" cy="990600"/>
          </a:xfrm>
        </p:spPr>
        <p:txBody>
          <a:bodyPr/>
          <a:lstStyle/>
          <a:p>
            <a:r>
              <a:rPr lang="en-AU" dirty="0" smtClean="0"/>
              <a:t>Strategic Considerations</a:t>
            </a:r>
            <a:endParaRPr lang="en-AU" dirty="0"/>
          </a:p>
        </p:txBody>
      </p:sp>
      <p:sp>
        <p:nvSpPr>
          <p:cNvPr id="3" name="Content Placeholder 2"/>
          <p:cNvSpPr>
            <a:spLocks noGrp="1"/>
          </p:cNvSpPr>
          <p:nvPr>
            <p:ph idx="1"/>
          </p:nvPr>
        </p:nvSpPr>
        <p:spPr>
          <a:xfrm>
            <a:off x="762000" y="1524000"/>
            <a:ext cx="8153400" cy="4905400"/>
          </a:xfrm>
        </p:spPr>
        <p:txBody>
          <a:bodyPr/>
          <a:lstStyle/>
          <a:p>
            <a:r>
              <a:rPr lang="en-AU" sz="2800" dirty="0" smtClean="0"/>
              <a:t>How to maintain growth post IPv4 depletion</a:t>
            </a:r>
          </a:p>
          <a:p>
            <a:pPr lvl="1">
              <a:buFont typeface="Arial"/>
              <a:buChar char="•"/>
            </a:pPr>
            <a:r>
              <a:rPr lang="en-AU" sz="2400" dirty="0" smtClean="0"/>
              <a:t>Will IPv4 be available from other sources?</a:t>
            </a:r>
          </a:p>
          <a:p>
            <a:pPr lvl="1">
              <a:buFont typeface="Arial"/>
              <a:buChar char="•"/>
            </a:pPr>
            <a:r>
              <a:rPr lang="en-AU" sz="2400" dirty="0" smtClean="0"/>
              <a:t>Deploy public IPv4 selectively</a:t>
            </a:r>
          </a:p>
          <a:p>
            <a:pPr lvl="1">
              <a:buFont typeface="Arial"/>
              <a:buChar char="•"/>
            </a:pPr>
            <a:r>
              <a:rPr lang="en-AU" sz="2400" dirty="0" smtClean="0"/>
              <a:t>How much to invest on migration technologies</a:t>
            </a:r>
          </a:p>
          <a:p>
            <a:r>
              <a:rPr lang="en-AU" sz="2800" dirty="0" smtClean="0"/>
              <a:t>IPv6 business considerations</a:t>
            </a:r>
          </a:p>
          <a:p>
            <a:pPr lvl="1">
              <a:buFont typeface="Arial"/>
              <a:buChar char="•"/>
            </a:pPr>
            <a:r>
              <a:rPr lang="en-AU" sz="2400" dirty="0" smtClean="0"/>
              <a:t>Transit provisioning</a:t>
            </a:r>
          </a:p>
          <a:p>
            <a:pPr lvl="2"/>
            <a:r>
              <a:rPr lang="en-AU" sz="2000" dirty="0" smtClean="0"/>
              <a:t>You will need to handle IPv6 traffic</a:t>
            </a:r>
          </a:p>
          <a:p>
            <a:pPr lvl="1">
              <a:buFont typeface="Arial"/>
              <a:buChar char="•"/>
            </a:pPr>
            <a:r>
              <a:rPr lang="en-AU" sz="2400" dirty="0" smtClean="0"/>
              <a:t>Content providers</a:t>
            </a:r>
          </a:p>
          <a:p>
            <a:pPr lvl="2"/>
            <a:r>
              <a:rPr lang="en-AU" sz="2000" dirty="0" smtClean="0"/>
              <a:t>You will be asked to provide IPv6 connectivity</a:t>
            </a:r>
          </a:p>
          <a:p>
            <a:pPr lvl="1">
              <a:buFont typeface="Arial"/>
              <a:buChar char="•"/>
            </a:pPr>
            <a:r>
              <a:rPr lang="en-AU" sz="2400" dirty="0" smtClean="0"/>
              <a:t>Consumer access</a:t>
            </a:r>
          </a:p>
          <a:p>
            <a:pPr lvl="2"/>
            <a:r>
              <a:rPr lang="en-AU" sz="2000" dirty="0" smtClean="0"/>
              <a:t>You will need to use IPv6 to expand your network</a:t>
            </a:r>
            <a:endParaRPr lang="en-AU" sz="2000" dirty="0"/>
          </a:p>
        </p:txBody>
      </p:sp>
      <p:sp>
        <p:nvSpPr>
          <p:cNvPr id="4" name="Slide Number Placeholder 3"/>
          <p:cNvSpPr>
            <a:spLocks noGrp="1"/>
          </p:cNvSpPr>
          <p:nvPr>
            <p:ph type="sldNum" sz="quarter" idx="10"/>
          </p:nvPr>
        </p:nvSpPr>
        <p:spPr/>
        <p:txBody>
          <a:bodyPr/>
          <a:lstStyle/>
          <a:p>
            <a:fld id="{B2372EA7-1C93-40EF-9CD1-D2F9B821D55B}" type="slidenum">
              <a:rPr lang="en-AU" smtClean="0"/>
              <a:pPr/>
              <a:t>17</a:t>
            </a:fld>
            <a:endParaRPr lang="en-A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153400" cy="914400"/>
          </a:xfrm>
        </p:spPr>
        <p:txBody>
          <a:bodyPr/>
          <a:lstStyle/>
          <a:p>
            <a:r>
              <a:rPr lang="en-US" dirty="0" smtClean="0"/>
              <a:t>IPv6 Capacity Building</a:t>
            </a:r>
            <a:endParaRPr lang="en-US" dirty="0"/>
          </a:p>
        </p:txBody>
      </p:sp>
      <p:sp>
        <p:nvSpPr>
          <p:cNvPr id="3" name="Content Placeholder 2"/>
          <p:cNvSpPr>
            <a:spLocks noGrp="1"/>
          </p:cNvSpPr>
          <p:nvPr>
            <p:ph idx="1"/>
          </p:nvPr>
        </p:nvSpPr>
        <p:spPr>
          <a:xfrm>
            <a:off x="762000" y="1447800"/>
            <a:ext cx="8153400" cy="5105400"/>
          </a:xfrm>
        </p:spPr>
        <p:txBody>
          <a:bodyPr/>
          <a:lstStyle/>
          <a:p>
            <a:r>
              <a:rPr lang="en-US" dirty="0" smtClean="0"/>
              <a:t>APNIC remains committed to providing Training, focusing on IPv6 topics</a:t>
            </a:r>
          </a:p>
          <a:p>
            <a:pPr lvl="1">
              <a:buFont typeface="Arial"/>
              <a:buChar char="•"/>
            </a:pPr>
            <a:r>
              <a:rPr lang="en-US" dirty="0" smtClean="0"/>
              <a:t>Face-to-face</a:t>
            </a:r>
          </a:p>
          <a:p>
            <a:pPr lvl="1">
              <a:buFont typeface="Arial"/>
              <a:buChar char="•"/>
            </a:pPr>
            <a:r>
              <a:rPr lang="en-US" dirty="0" smtClean="0"/>
              <a:t>eLearning</a:t>
            </a:r>
          </a:p>
          <a:p>
            <a:pPr>
              <a:buFont typeface="Arial"/>
              <a:buChar char="•"/>
            </a:pPr>
            <a:r>
              <a:rPr lang="en-US" dirty="0" smtClean="0"/>
              <a:t>Streamlined IPv6 request processing</a:t>
            </a:r>
          </a:p>
          <a:p>
            <a:pPr lvl="1">
              <a:buFont typeface="Arial"/>
              <a:buChar char="•"/>
            </a:pPr>
            <a:r>
              <a:rPr lang="en-US" dirty="0" smtClean="0"/>
              <a:t>1-click IPv6 request in MyAPNIC</a:t>
            </a:r>
          </a:p>
          <a:p>
            <a:pPr lvl="1">
              <a:buFont typeface="Arial"/>
              <a:buChar char="•"/>
            </a:pPr>
            <a:r>
              <a:rPr lang="en-US" dirty="0" smtClean="0"/>
              <a:t>1-click IPv6 membership sign-up</a:t>
            </a:r>
          </a:p>
          <a:p>
            <a:pPr lvl="1">
              <a:buFont typeface="Arial"/>
              <a:buChar char="•"/>
            </a:pPr>
            <a:r>
              <a:rPr lang="en-US" dirty="0" smtClean="0"/>
              <a:t>Much lower cost per IP address compared to IPv4</a:t>
            </a:r>
          </a:p>
        </p:txBody>
      </p:sp>
      <p:sp>
        <p:nvSpPr>
          <p:cNvPr id="4" name="Slide Number Placeholder 3"/>
          <p:cNvSpPr>
            <a:spLocks noGrp="1"/>
          </p:cNvSpPr>
          <p:nvPr>
            <p:ph type="sldNum" sz="quarter" idx="10"/>
          </p:nvPr>
        </p:nvSpPr>
        <p:spPr/>
        <p:txBody>
          <a:bodyPr/>
          <a:lstStyle/>
          <a:p>
            <a:fld id="{B2372EA7-1C93-40EF-9CD1-D2F9B821D55B}" type="slidenum">
              <a:rPr lang="en-AU" smtClean="0"/>
              <a:pPr/>
              <a:t>18</a:t>
            </a:fld>
            <a:endParaRPr lang="en-A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153400" cy="990600"/>
          </a:xfrm>
        </p:spPr>
        <p:txBody>
          <a:bodyPr/>
          <a:lstStyle/>
          <a:p>
            <a:r>
              <a:rPr lang="en-AU" dirty="0" smtClean="0"/>
              <a:t>Conclusions</a:t>
            </a:r>
            <a:endParaRPr lang="en-AU" dirty="0"/>
          </a:p>
        </p:txBody>
      </p:sp>
      <p:sp>
        <p:nvSpPr>
          <p:cNvPr id="3" name="Content Placeholder 2"/>
          <p:cNvSpPr>
            <a:spLocks noGrp="1"/>
          </p:cNvSpPr>
          <p:nvPr>
            <p:ph idx="1"/>
          </p:nvPr>
        </p:nvSpPr>
        <p:spPr>
          <a:xfrm>
            <a:off x="762000" y="1524000"/>
            <a:ext cx="8153400" cy="5029200"/>
          </a:xfrm>
        </p:spPr>
        <p:txBody>
          <a:bodyPr/>
          <a:lstStyle/>
          <a:p>
            <a:r>
              <a:rPr lang="en-AU" sz="2800" dirty="0" smtClean="0"/>
              <a:t>APNIC’s IPv4 is running out; stage 3 will be in May 2011 or earlier. Sticking with an IPv4 only network is no longer an option</a:t>
            </a:r>
          </a:p>
          <a:p>
            <a:r>
              <a:rPr lang="en-AU" sz="2800" dirty="0" smtClean="0"/>
              <a:t>Start considering your IPv4 life extension and IPv6 deployment options</a:t>
            </a:r>
          </a:p>
          <a:p>
            <a:pPr lvl="1">
              <a:buFont typeface="Arial"/>
              <a:buChar char="•"/>
            </a:pPr>
            <a:r>
              <a:rPr lang="en-AU" sz="2400" dirty="0" smtClean="0"/>
              <a:t>There is no single answer; find the one that fits your business strategy</a:t>
            </a:r>
          </a:p>
          <a:p>
            <a:r>
              <a:rPr lang="en-AU" sz="2800" dirty="0" smtClean="0"/>
              <a:t>Commit resources (staff and budget) to address this issue. Establish deadlines and regular reporting to senior management</a:t>
            </a:r>
          </a:p>
        </p:txBody>
      </p:sp>
      <p:sp>
        <p:nvSpPr>
          <p:cNvPr id="4" name="Slide Number Placeholder 3"/>
          <p:cNvSpPr>
            <a:spLocks noGrp="1"/>
          </p:cNvSpPr>
          <p:nvPr>
            <p:ph type="sldNum" sz="quarter" idx="10"/>
          </p:nvPr>
        </p:nvSpPr>
        <p:spPr/>
        <p:txBody>
          <a:bodyPr/>
          <a:lstStyle/>
          <a:p>
            <a:fld id="{B2372EA7-1C93-40EF-9CD1-D2F9B821D55B}" type="slidenum">
              <a:rPr lang="en-AU" smtClean="0"/>
              <a:pPr/>
              <a:t>19</a:t>
            </a:fld>
            <a:endParaRPr lang="en-A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a:xfrm>
            <a:off x="633413" y="304800"/>
            <a:ext cx="7848600" cy="990600"/>
          </a:xfrm>
        </p:spPr>
        <p:txBody>
          <a:bodyPr/>
          <a:lstStyle/>
          <a:p>
            <a:r>
              <a:rPr lang="en-US" altLang="ja-JP"/>
              <a:t>About APNIC</a:t>
            </a:r>
          </a:p>
        </p:txBody>
      </p:sp>
      <p:sp>
        <p:nvSpPr>
          <p:cNvPr id="19459" name="Content Placeholder 2"/>
          <p:cNvSpPr>
            <a:spLocks noGrp="1"/>
          </p:cNvSpPr>
          <p:nvPr>
            <p:ph idx="1"/>
          </p:nvPr>
        </p:nvSpPr>
        <p:spPr bwMode="auto">
          <a:xfrm>
            <a:off x="611188" y="1447800"/>
            <a:ext cx="7848600" cy="464820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buFontTx/>
              <a:buChar char="•"/>
            </a:pPr>
            <a:r>
              <a:rPr lang="en-US" altLang="ja-JP"/>
              <a:t>What we do</a:t>
            </a:r>
          </a:p>
          <a:p>
            <a:pPr lvl="1">
              <a:lnSpc>
                <a:spcPct val="90000"/>
              </a:lnSpc>
              <a:buFont typeface="Arial" charset="0"/>
              <a:buChar char="•"/>
            </a:pPr>
            <a:r>
              <a:rPr lang="en-US" altLang="ja-JP"/>
              <a:t>“Regional Internet Registry”</a:t>
            </a:r>
          </a:p>
          <a:p>
            <a:pPr>
              <a:lnSpc>
                <a:spcPct val="90000"/>
              </a:lnSpc>
              <a:buFontTx/>
              <a:buChar char="•"/>
            </a:pPr>
            <a:r>
              <a:rPr lang="en-US" altLang="ja-JP"/>
              <a:t>Why we do it</a:t>
            </a:r>
          </a:p>
          <a:p>
            <a:pPr lvl="1">
              <a:lnSpc>
                <a:spcPct val="90000"/>
              </a:lnSpc>
              <a:buFont typeface="Arial" charset="0"/>
              <a:buChar char="•"/>
            </a:pPr>
            <a:r>
              <a:rPr lang="en-US" altLang="ja-JP"/>
              <a:t>Needed technical/administrative service</a:t>
            </a:r>
          </a:p>
          <a:p>
            <a:pPr lvl="1">
              <a:lnSpc>
                <a:spcPct val="90000"/>
              </a:lnSpc>
              <a:buFont typeface="Arial" charset="0"/>
              <a:buChar char="•"/>
            </a:pPr>
            <a:r>
              <a:rPr lang="en-US" altLang="ja-JP"/>
              <a:t>Support development of the Internet as a single, seamless, routable,</a:t>
            </a:r>
            <a:r>
              <a:rPr lang="en-AU" altLang="ja-JP"/>
              <a:t> </a:t>
            </a:r>
            <a:r>
              <a:rPr lang="en-US" altLang="ja-JP"/>
              <a:t>global network</a:t>
            </a:r>
          </a:p>
          <a:p>
            <a:pPr>
              <a:lnSpc>
                <a:spcPct val="90000"/>
              </a:lnSpc>
              <a:buFontTx/>
              <a:buChar char="•"/>
            </a:pPr>
            <a:r>
              <a:rPr lang="en-US" altLang="ja-JP"/>
              <a:t>How we do it</a:t>
            </a:r>
          </a:p>
          <a:p>
            <a:pPr lvl="1">
              <a:lnSpc>
                <a:spcPct val="90000"/>
              </a:lnSpc>
              <a:buFont typeface="Arial" charset="0"/>
              <a:buChar char="•"/>
            </a:pPr>
            <a:r>
              <a:rPr lang="en-US" altLang="ja-JP"/>
              <a:t>Non-profit mutual </a:t>
            </a:r>
            <a:r>
              <a:rPr lang="en-US" altLang="ja-JP" smtClean="0"/>
              <a:t>organization</a:t>
            </a:r>
            <a:endParaRPr lang="en-US" altLang="ja-JP"/>
          </a:p>
          <a:p>
            <a:pPr lvl="1">
              <a:lnSpc>
                <a:spcPct val="90000"/>
              </a:lnSpc>
              <a:buFont typeface="Arial" charset="0"/>
              <a:buChar char="•"/>
            </a:pPr>
            <a:r>
              <a:rPr lang="en-US" altLang="ja-JP" smtClean="0"/>
              <a:t>Bottom-up </a:t>
            </a:r>
            <a:r>
              <a:rPr lang="en-US" altLang="ja-JP"/>
              <a:t>policy process</a:t>
            </a:r>
          </a:p>
          <a:p>
            <a:pPr lvl="1">
              <a:lnSpc>
                <a:spcPct val="90000"/>
              </a:lnSpc>
              <a:buFont typeface="Arial" charset="0"/>
              <a:buChar char="•"/>
            </a:pPr>
            <a:endParaRPr lang="en-US" altLang="ja-JP"/>
          </a:p>
        </p:txBody>
      </p:sp>
      <p:sp>
        <p:nvSpPr>
          <p:cNvPr id="19460" name="Slide Number Placeholder 3"/>
          <p:cNvSpPr>
            <a:spLocks noGrp="1"/>
          </p:cNvSpPr>
          <p:nvPr>
            <p:ph type="sldNum" sz="quarter" idx="10"/>
          </p:nvPr>
        </p:nvSpPr>
        <p:spPr>
          <a:noFill/>
        </p:spPr>
        <p:txBody>
          <a:bodyPr/>
          <a:lstStyle/>
          <a:p>
            <a:fld id="{F84D3595-40F0-E643-AD08-ED8EDB27A1DC}" type="slidenum">
              <a:rPr lang="en-US" altLang="ja-JP" smtClean="0"/>
              <a:pPr/>
              <a:t>2</a:t>
            </a:fld>
            <a:endParaRPr lang="en-US" altLang="ja-JP"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Meeting – APNIC 32</a:t>
            </a:r>
            <a:endParaRPr lang="en-US" dirty="0"/>
          </a:p>
        </p:txBody>
      </p:sp>
      <p:sp>
        <p:nvSpPr>
          <p:cNvPr id="5" name="Content Placeholder 4"/>
          <p:cNvSpPr>
            <a:spLocks noGrp="1"/>
          </p:cNvSpPr>
          <p:nvPr>
            <p:ph idx="1"/>
          </p:nvPr>
        </p:nvSpPr>
        <p:spPr/>
        <p:txBody>
          <a:bodyPr/>
          <a:lstStyle/>
          <a:p>
            <a:pPr>
              <a:buNone/>
            </a:pPr>
            <a:r>
              <a:rPr lang="en-US" dirty="0" smtClean="0"/>
              <a:t>Where: </a:t>
            </a:r>
            <a:r>
              <a:rPr lang="en-US" dirty="0" err="1" smtClean="0"/>
              <a:t>Busan</a:t>
            </a:r>
            <a:r>
              <a:rPr lang="en-US" dirty="0" smtClean="0"/>
              <a:t>, South Korea </a:t>
            </a:r>
          </a:p>
          <a:p>
            <a:pPr>
              <a:buNone/>
            </a:pPr>
            <a:r>
              <a:rPr lang="en-US" dirty="0" smtClean="0"/>
              <a:t>When: Sunday, 28 August - Thursday, 1</a:t>
            </a:r>
          </a:p>
          <a:p>
            <a:pPr>
              <a:buNone/>
            </a:pPr>
            <a:r>
              <a:rPr lang="en-US" dirty="0" smtClean="0"/>
              <a:t>September 2011</a:t>
            </a:r>
          </a:p>
          <a:p>
            <a:pPr>
              <a:buNone/>
            </a:pPr>
            <a:endParaRPr lang="en-US" dirty="0"/>
          </a:p>
        </p:txBody>
      </p:sp>
      <p:sp>
        <p:nvSpPr>
          <p:cNvPr id="4" name="Slide Number Placeholder 3"/>
          <p:cNvSpPr>
            <a:spLocks noGrp="1"/>
          </p:cNvSpPr>
          <p:nvPr>
            <p:ph type="sldNum" sz="quarter" idx="10"/>
          </p:nvPr>
        </p:nvSpPr>
        <p:spPr/>
        <p:txBody>
          <a:bodyPr/>
          <a:lstStyle/>
          <a:p>
            <a:fld id="{4A017192-4795-C04C-AE03-5DCA5CC63257}" type="slidenum">
              <a:rPr lang="en-US" smtClean="0"/>
              <a:pPr/>
              <a:t>20</a:t>
            </a:fld>
            <a:endParaRPr lang="en-US"/>
          </a:p>
        </p:txBody>
      </p:sp>
      <p:pic>
        <p:nvPicPr>
          <p:cNvPr id="7" name="Picture 6" descr="APNIC-32_1.jpg"/>
          <p:cNvPicPr>
            <a:picLocks noChangeAspect="1"/>
          </p:cNvPicPr>
          <p:nvPr/>
        </p:nvPicPr>
        <p:blipFill>
          <a:blip r:embed="rId2"/>
          <a:stretch>
            <a:fillRect/>
          </a:stretch>
        </p:blipFill>
        <p:spPr>
          <a:xfrm>
            <a:off x="685800" y="3886200"/>
            <a:ext cx="8319897" cy="181203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3"/>
          <p:cNvSpPr txBox="1">
            <a:spLocks/>
          </p:cNvSpPr>
          <p:nvPr/>
        </p:nvSpPr>
        <p:spPr bwMode="auto">
          <a:xfrm>
            <a:off x="685800" y="2130425"/>
            <a:ext cx="7772400" cy="1470025"/>
          </a:xfrm>
          <a:prstGeom prst="rect">
            <a:avLst/>
          </a:prstGeom>
          <a:noFill/>
          <a:ln w="9525">
            <a:noFill/>
            <a:miter lim="800000"/>
            <a:headEnd/>
            <a:tailEnd/>
          </a:ln>
        </p:spPr>
        <p:txBody>
          <a:bodyPr anchor="ctr">
            <a:prstTxWarp prst="textNoShape">
              <a:avLst/>
            </a:prstTxWarp>
          </a:bodyPr>
          <a:lstStyle/>
          <a:p>
            <a:pPr algn="ctr" defTabSz="914400" eaLnBrk="0" hangingPunct="0">
              <a:defRPr/>
            </a:pPr>
            <a:r>
              <a:rPr lang="en-US" sz="4000" b="1" kern="0">
                <a:solidFill>
                  <a:srgbClr val="0A487D"/>
                </a:solidFill>
                <a:latin typeface="+mj-lt"/>
                <a:ea typeface="+mj-ea"/>
                <a:cs typeface="+mj-cs"/>
              </a:rPr>
              <a:t>Thank You</a:t>
            </a:r>
            <a:endParaRPr lang="en-US" sz="4000" b="1" kern="0" dirty="0">
              <a:solidFill>
                <a:srgbClr val="0A487D"/>
              </a:solidFill>
              <a:latin typeface="+mj-lt"/>
              <a:ea typeface="+mj-ea"/>
              <a:cs typeface="+mj-cs"/>
            </a:endParaRPr>
          </a:p>
        </p:txBody>
      </p:sp>
      <p:sp>
        <p:nvSpPr>
          <p:cNvPr id="57347" name="Subtitle 4"/>
          <p:cNvSpPr txBox="1">
            <a:spLocks/>
          </p:cNvSpPr>
          <p:nvPr/>
        </p:nvSpPr>
        <p:spPr bwMode="auto">
          <a:xfrm>
            <a:off x="1371600" y="3886200"/>
            <a:ext cx="6400800" cy="1752600"/>
          </a:xfrm>
          <a:prstGeom prst="rect">
            <a:avLst/>
          </a:prstGeom>
          <a:noFill/>
          <a:ln w="9525">
            <a:noFill/>
            <a:miter lim="800000"/>
            <a:headEnd/>
            <a:tailEnd/>
          </a:ln>
        </p:spPr>
        <p:txBody>
          <a:bodyPr>
            <a:prstTxWarp prst="textNoShape">
              <a:avLst/>
            </a:prstTxWarp>
          </a:bodyPr>
          <a:lstStyle/>
          <a:p>
            <a:pPr algn="ctr" defTabSz="914400" eaLnBrk="0" hangingPunct="0">
              <a:spcBef>
                <a:spcPct val="20000"/>
              </a:spcBef>
            </a:pPr>
            <a:r>
              <a:rPr lang="en-US" sz="3200"/>
              <a:t>elly@apnic.net</a:t>
            </a:r>
          </a:p>
        </p:txBody>
      </p:sp>
      <p:sp>
        <p:nvSpPr>
          <p:cNvPr id="4" name="Slide Number Placeholder 3"/>
          <p:cNvSpPr>
            <a:spLocks noGrp="1"/>
          </p:cNvSpPr>
          <p:nvPr>
            <p:ph type="sldNum" sz="quarter" idx="10"/>
          </p:nvPr>
        </p:nvSpPr>
        <p:spPr/>
        <p:txBody>
          <a:bodyPr/>
          <a:lstStyle/>
          <a:p>
            <a:pPr>
              <a:defRPr/>
            </a:pPr>
            <a:fld id="{6192295C-6A23-F144-9B79-76AD42C8481C}" type="slidenum">
              <a:rPr lang="en-AU" smtClean="0"/>
              <a:pPr>
                <a:defRPr/>
              </a:pPr>
              <a:t>21</a:t>
            </a:fld>
            <a:endParaRPr lang="en-A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Overview</a:t>
            </a:r>
            <a:endParaRPr lang="en-AU" dirty="0"/>
          </a:p>
        </p:txBody>
      </p:sp>
      <p:sp>
        <p:nvSpPr>
          <p:cNvPr id="3" name="Content Placeholder 2"/>
          <p:cNvSpPr>
            <a:spLocks noGrp="1"/>
          </p:cNvSpPr>
          <p:nvPr>
            <p:ph idx="1"/>
          </p:nvPr>
        </p:nvSpPr>
        <p:spPr/>
        <p:txBody>
          <a:bodyPr/>
          <a:lstStyle/>
          <a:p>
            <a:r>
              <a:rPr lang="en-AU" dirty="0" smtClean="0"/>
              <a:t>IP address distribution in the AP region</a:t>
            </a:r>
          </a:p>
          <a:p>
            <a:r>
              <a:rPr lang="en-AU" dirty="0" smtClean="0"/>
              <a:t>Status of IPv4 exhaustion</a:t>
            </a:r>
          </a:p>
          <a:p>
            <a:r>
              <a:rPr lang="en-AU" dirty="0" smtClean="0"/>
              <a:t>IP address availability impact in business</a:t>
            </a:r>
          </a:p>
          <a:p>
            <a:r>
              <a:rPr lang="en-AU" dirty="0" smtClean="0"/>
              <a:t>Strategic considerations</a:t>
            </a:r>
          </a:p>
        </p:txBody>
      </p:sp>
      <p:sp>
        <p:nvSpPr>
          <p:cNvPr id="4" name="Slide Number Placeholder 3"/>
          <p:cNvSpPr>
            <a:spLocks noGrp="1"/>
          </p:cNvSpPr>
          <p:nvPr>
            <p:ph type="sldNum" sz="quarter" idx="10"/>
          </p:nvPr>
        </p:nvSpPr>
        <p:spPr/>
        <p:txBody>
          <a:bodyPr/>
          <a:lstStyle/>
          <a:p>
            <a:fld id="{B2372EA7-1C93-40EF-9CD1-D2F9B821D55B}" type="slidenum">
              <a:rPr lang="en-AU" smtClean="0"/>
              <a:pPr/>
              <a:t>3</a:t>
            </a:fld>
            <a:endParaRPr lang="en-A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Key Points</a:t>
            </a:r>
            <a:endParaRPr lang="en-AU" dirty="0"/>
          </a:p>
        </p:txBody>
      </p:sp>
      <p:sp>
        <p:nvSpPr>
          <p:cNvPr id="3" name="Content Placeholder 2"/>
          <p:cNvSpPr>
            <a:spLocks noGrp="1"/>
          </p:cNvSpPr>
          <p:nvPr>
            <p:ph idx="1"/>
          </p:nvPr>
        </p:nvSpPr>
        <p:spPr/>
        <p:txBody>
          <a:bodyPr/>
          <a:lstStyle/>
          <a:p>
            <a:r>
              <a:rPr lang="en-AU" dirty="0" smtClean="0"/>
              <a:t>APNIC’s IPv4 address pool is running out</a:t>
            </a:r>
          </a:p>
          <a:p>
            <a:r>
              <a:rPr lang="en-AU" dirty="0" smtClean="0"/>
              <a:t>Look at your IPv4 life extension and IPv6 deployment options</a:t>
            </a:r>
          </a:p>
          <a:p>
            <a:r>
              <a:rPr lang="en-AU" dirty="0" smtClean="0"/>
              <a:t>Commit resources, deadlines, and report on this issue to senior management</a:t>
            </a:r>
          </a:p>
        </p:txBody>
      </p:sp>
      <p:sp>
        <p:nvSpPr>
          <p:cNvPr id="4" name="Slide Number Placeholder 3"/>
          <p:cNvSpPr>
            <a:spLocks noGrp="1"/>
          </p:cNvSpPr>
          <p:nvPr>
            <p:ph type="sldNum" sz="quarter" idx="10"/>
          </p:nvPr>
        </p:nvSpPr>
        <p:spPr/>
        <p:txBody>
          <a:bodyPr/>
          <a:lstStyle/>
          <a:p>
            <a:fld id="{B2372EA7-1C93-40EF-9CD1-D2F9B821D55B}" type="slidenum">
              <a:rPr lang="en-AU" smtClean="0"/>
              <a:pPr/>
              <a:t>4</a:t>
            </a:fld>
            <a:endParaRPr lang="en-A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 More IPv4 at IANA</a:t>
            </a:r>
            <a:endParaRPr lang="en-AU" dirty="0"/>
          </a:p>
        </p:txBody>
      </p:sp>
      <p:sp>
        <p:nvSpPr>
          <p:cNvPr id="3" name="Content Placeholder 2"/>
          <p:cNvSpPr>
            <a:spLocks noGrp="1"/>
          </p:cNvSpPr>
          <p:nvPr>
            <p:ph idx="1"/>
          </p:nvPr>
        </p:nvSpPr>
        <p:spPr/>
        <p:txBody>
          <a:bodyPr/>
          <a:lstStyle/>
          <a:p>
            <a:r>
              <a:rPr lang="en-AU" sz="2000" b="1" dirty="0" smtClean="0">
                <a:latin typeface="+mj-lt"/>
                <a:cs typeface="Times New Roman" pitchFamily="18" charset="0"/>
              </a:rPr>
              <a:t>Montevideo, 3 February 2011 </a:t>
            </a:r>
            <a:r>
              <a:rPr lang="en-AU" sz="2000" dirty="0" smtClean="0">
                <a:latin typeface="+mj-lt"/>
                <a:cs typeface="Times New Roman" pitchFamily="18" charset="0"/>
              </a:rPr>
              <a:t>– The Number Resource Organization (NRO) announced today that the free pool of available IPv4 addresses is now fully depleted. On Monday, January 31, the Internet Assigned Numbers Authority (IANA) allocated two blocks of IPv4 address space to APNIC, the Regional Internet Registry (RIR) for the Asia Pacific region, which triggered a global policy to allocate the remaining IANA pool equally between the five RIRs. Today IANA allocated those blocks. This means that there are no longer any IPv4 addresses available for allocation from the IANA to the five RIRs.</a:t>
            </a:r>
            <a:endParaRPr lang="en-AU" sz="2000" dirty="0">
              <a:latin typeface="+mj-lt"/>
              <a:cs typeface="Times New Roman" pitchFamily="18" charset="0"/>
            </a:endParaRPr>
          </a:p>
        </p:txBody>
      </p:sp>
      <p:sp>
        <p:nvSpPr>
          <p:cNvPr id="4" name="TextBox 3"/>
          <p:cNvSpPr txBox="1"/>
          <p:nvPr/>
        </p:nvSpPr>
        <p:spPr>
          <a:xfrm>
            <a:off x="4283968" y="4855908"/>
            <a:ext cx="723275" cy="369332"/>
          </a:xfrm>
          <a:prstGeom prst="rect">
            <a:avLst/>
          </a:prstGeom>
          <a:noFill/>
          <a:ln>
            <a:solidFill>
              <a:schemeClr val="bg2"/>
            </a:solidFill>
          </a:ln>
        </p:spPr>
        <p:txBody>
          <a:bodyPr wrap="none" rtlCol="0">
            <a:spAutoFit/>
          </a:bodyPr>
          <a:lstStyle/>
          <a:p>
            <a:r>
              <a:rPr lang="en-AU" dirty="0" smtClean="0"/>
              <a:t>IANA</a:t>
            </a:r>
            <a:endParaRPr lang="en-AU" dirty="0"/>
          </a:p>
        </p:txBody>
      </p:sp>
      <p:sp>
        <p:nvSpPr>
          <p:cNvPr id="5" name="TextBox 4"/>
          <p:cNvSpPr txBox="1"/>
          <p:nvPr/>
        </p:nvSpPr>
        <p:spPr>
          <a:xfrm>
            <a:off x="2889925" y="5651956"/>
            <a:ext cx="889987" cy="369332"/>
          </a:xfrm>
          <a:prstGeom prst="rect">
            <a:avLst/>
          </a:prstGeom>
          <a:noFill/>
          <a:ln>
            <a:solidFill>
              <a:schemeClr val="bg2"/>
            </a:solidFill>
          </a:ln>
        </p:spPr>
        <p:txBody>
          <a:bodyPr wrap="none" rtlCol="0">
            <a:spAutoFit/>
          </a:bodyPr>
          <a:lstStyle/>
          <a:p>
            <a:r>
              <a:rPr lang="en-AU" dirty="0" smtClean="0"/>
              <a:t>APNIC</a:t>
            </a:r>
            <a:endParaRPr lang="en-AU" dirty="0"/>
          </a:p>
        </p:txBody>
      </p:sp>
      <p:sp>
        <p:nvSpPr>
          <p:cNvPr id="6" name="TextBox 5"/>
          <p:cNvSpPr txBox="1"/>
          <p:nvPr/>
        </p:nvSpPr>
        <p:spPr>
          <a:xfrm>
            <a:off x="4273697" y="5647996"/>
            <a:ext cx="736099" cy="369332"/>
          </a:xfrm>
          <a:prstGeom prst="rect">
            <a:avLst/>
          </a:prstGeom>
          <a:noFill/>
          <a:ln>
            <a:solidFill>
              <a:schemeClr val="bg2"/>
            </a:solidFill>
          </a:ln>
        </p:spPr>
        <p:txBody>
          <a:bodyPr wrap="none" rtlCol="0">
            <a:spAutoFit/>
          </a:bodyPr>
          <a:lstStyle/>
          <a:p>
            <a:r>
              <a:rPr lang="en-AU" dirty="0" smtClean="0"/>
              <a:t>ARIN</a:t>
            </a:r>
            <a:endParaRPr lang="en-AU" dirty="0"/>
          </a:p>
        </p:txBody>
      </p:sp>
      <p:sp>
        <p:nvSpPr>
          <p:cNvPr id="7" name="TextBox 6"/>
          <p:cNvSpPr txBox="1"/>
          <p:nvPr/>
        </p:nvSpPr>
        <p:spPr>
          <a:xfrm>
            <a:off x="6945069" y="5647996"/>
            <a:ext cx="723275" cy="369332"/>
          </a:xfrm>
          <a:prstGeom prst="rect">
            <a:avLst/>
          </a:prstGeom>
          <a:noFill/>
          <a:ln>
            <a:solidFill>
              <a:schemeClr val="bg2"/>
            </a:solidFill>
          </a:ln>
        </p:spPr>
        <p:txBody>
          <a:bodyPr wrap="none" rtlCol="0">
            <a:spAutoFit/>
          </a:bodyPr>
          <a:lstStyle/>
          <a:p>
            <a:r>
              <a:rPr lang="en-AU" dirty="0" smtClean="0"/>
              <a:t>RIPE</a:t>
            </a:r>
            <a:endParaRPr lang="en-AU" dirty="0"/>
          </a:p>
        </p:txBody>
      </p:sp>
      <p:sp>
        <p:nvSpPr>
          <p:cNvPr id="8" name="TextBox 7"/>
          <p:cNvSpPr txBox="1"/>
          <p:nvPr/>
        </p:nvSpPr>
        <p:spPr>
          <a:xfrm>
            <a:off x="5485165" y="5647996"/>
            <a:ext cx="1031051" cy="369332"/>
          </a:xfrm>
          <a:prstGeom prst="rect">
            <a:avLst/>
          </a:prstGeom>
          <a:noFill/>
          <a:ln>
            <a:solidFill>
              <a:schemeClr val="bg2"/>
            </a:solidFill>
          </a:ln>
        </p:spPr>
        <p:txBody>
          <a:bodyPr wrap="none" rtlCol="0">
            <a:spAutoFit/>
          </a:bodyPr>
          <a:lstStyle/>
          <a:p>
            <a:r>
              <a:rPr lang="en-AU" dirty="0" smtClean="0"/>
              <a:t>LACNIC</a:t>
            </a:r>
            <a:endParaRPr lang="en-AU" dirty="0"/>
          </a:p>
        </p:txBody>
      </p:sp>
      <p:sp>
        <p:nvSpPr>
          <p:cNvPr id="9" name="TextBox 8"/>
          <p:cNvSpPr txBox="1"/>
          <p:nvPr/>
        </p:nvSpPr>
        <p:spPr>
          <a:xfrm>
            <a:off x="1475656" y="5647996"/>
            <a:ext cx="928459" cy="369332"/>
          </a:xfrm>
          <a:prstGeom prst="rect">
            <a:avLst/>
          </a:prstGeom>
          <a:noFill/>
          <a:ln>
            <a:solidFill>
              <a:schemeClr val="bg2"/>
            </a:solidFill>
          </a:ln>
        </p:spPr>
        <p:txBody>
          <a:bodyPr wrap="none" rtlCol="0">
            <a:spAutoFit/>
          </a:bodyPr>
          <a:lstStyle/>
          <a:p>
            <a:r>
              <a:rPr lang="en-AU" dirty="0" err="1" smtClean="0"/>
              <a:t>AfriNIC</a:t>
            </a:r>
            <a:endParaRPr lang="en-AU" dirty="0"/>
          </a:p>
        </p:txBody>
      </p:sp>
      <p:cxnSp>
        <p:nvCxnSpPr>
          <p:cNvPr id="11" name="Straight Connector 10"/>
          <p:cNvCxnSpPr>
            <a:stCxn id="4" idx="2"/>
            <a:endCxn id="9" idx="0"/>
          </p:cNvCxnSpPr>
          <p:nvPr/>
        </p:nvCxnSpPr>
        <p:spPr bwMode="auto">
          <a:xfrm rot="5400000">
            <a:off x="3081368" y="4083758"/>
            <a:ext cx="422756" cy="270572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a:stCxn id="4" idx="2"/>
            <a:endCxn id="5" idx="0"/>
          </p:cNvCxnSpPr>
          <p:nvPr/>
        </p:nvCxnSpPr>
        <p:spPr bwMode="auto">
          <a:xfrm rot="5400000">
            <a:off x="3776905" y="4783255"/>
            <a:ext cx="426716" cy="13106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a:stCxn id="4" idx="2"/>
            <a:endCxn id="6" idx="0"/>
          </p:cNvCxnSpPr>
          <p:nvPr/>
        </p:nvCxnSpPr>
        <p:spPr bwMode="auto">
          <a:xfrm rot="5400000">
            <a:off x="4432299" y="5434689"/>
            <a:ext cx="422756" cy="385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p:cNvCxnSpPr>
            <a:stCxn id="4" idx="2"/>
            <a:endCxn id="8" idx="0"/>
          </p:cNvCxnSpPr>
          <p:nvPr/>
        </p:nvCxnSpPr>
        <p:spPr bwMode="auto">
          <a:xfrm rot="16200000" flipH="1">
            <a:off x="5111770" y="4759075"/>
            <a:ext cx="422756" cy="135508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p:cNvCxnSpPr>
            <a:stCxn id="4" idx="2"/>
            <a:endCxn id="7" idx="0"/>
          </p:cNvCxnSpPr>
          <p:nvPr/>
        </p:nvCxnSpPr>
        <p:spPr bwMode="auto">
          <a:xfrm rot="16200000" flipH="1">
            <a:off x="5764778" y="4106067"/>
            <a:ext cx="422756" cy="2661101"/>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21" name="Picture 20" descr="images.jpg"/>
          <p:cNvPicPr>
            <a:picLocks noChangeAspect="1"/>
          </p:cNvPicPr>
          <p:nvPr/>
        </p:nvPicPr>
        <p:blipFill>
          <a:blip r:embed="rId2" cstate="print"/>
          <a:stretch>
            <a:fillRect/>
          </a:stretch>
        </p:blipFill>
        <p:spPr>
          <a:xfrm>
            <a:off x="5038056" y="4855908"/>
            <a:ext cx="360040" cy="360040"/>
          </a:xfrm>
          <a:prstGeom prst="rect">
            <a:avLst/>
          </a:prstGeom>
        </p:spPr>
      </p:pic>
      <p:sp>
        <p:nvSpPr>
          <p:cNvPr id="16" name="Slide Number Placeholder 15"/>
          <p:cNvSpPr>
            <a:spLocks noGrp="1"/>
          </p:cNvSpPr>
          <p:nvPr>
            <p:ph type="sldNum" sz="quarter" idx="10"/>
          </p:nvPr>
        </p:nvSpPr>
        <p:spPr/>
        <p:txBody>
          <a:bodyPr/>
          <a:lstStyle/>
          <a:p>
            <a:fld id="{B2372EA7-1C93-40EF-9CD1-D2F9B821D55B}" type="slidenum">
              <a:rPr lang="en-AU" smtClean="0"/>
              <a:pPr/>
              <a:t>5</a:t>
            </a:fld>
            <a:endParaRPr lang="en-A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APNIC IP Address Distribution </a:t>
            </a:r>
            <a:br>
              <a:rPr lang="en-AU" dirty="0" smtClean="0"/>
            </a:br>
            <a:r>
              <a:rPr lang="en-AU" sz="3100" dirty="0" smtClean="0"/>
              <a:t>2008 - 2010</a:t>
            </a:r>
            <a:endParaRPr lang="en-AU" dirty="0"/>
          </a:p>
        </p:txBody>
      </p:sp>
      <p:graphicFrame>
        <p:nvGraphicFramePr>
          <p:cNvPr id="4" name="Content Placeholder 3"/>
          <p:cNvGraphicFramePr>
            <a:graphicFrameLocks noGrp="1"/>
          </p:cNvGraphicFramePr>
          <p:nvPr>
            <p:ph idx="1"/>
          </p:nvPr>
        </p:nvGraphicFramePr>
        <p:xfrm>
          <a:off x="685800" y="1676400"/>
          <a:ext cx="7848600" cy="406524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0"/>
          </p:nvPr>
        </p:nvSpPr>
        <p:spPr/>
        <p:txBody>
          <a:bodyPr/>
          <a:lstStyle/>
          <a:p>
            <a:fld id="{8AA4D067-E0A6-4049-96B5-2A8F3C8C7A7B}" type="slidenum">
              <a:rPr lang="en-AU" smtClean="0"/>
              <a:pPr/>
              <a:t>6</a:t>
            </a:fld>
            <a:endParaRPr lang="en-A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APNIC IP Address Distribution</a:t>
            </a:r>
            <a:br>
              <a:rPr lang="en-AU" dirty="0" smtClean="0"/>
            </a:br>
            <a:r>
              <a:rPr lang="en-AU" sz="3200" dirty="0" smtClean="0"/>
              <a:t>2008 - 2010</a:t>
            </a:r>
            <a:endParaRPr lang="en-AU" dirty="0"/>
          </a:p>
        </p:txBody>
      </p:sp>
      <p:graphicFrame>
        <p:nvGraphicFramePr>
          <p:cNvPr id="4" name="Content Placeholder 3"/>
          <p:cNvGraphicFramePr>
            <a:graphicFrameLocks noGrp="1"/>
          </p:cNvGraphicFramePr>
          <p:nvPr>
            <p:ph idx="1"/>
          </p:nvPr>
        </p:nvGraphicFramePr>
        <p:xfrm>
          <a:off x="914400" y="1752600"/>
          <a:ext cx="7848600" cy="4061048"/>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0"/>
          </p:nvPr>
        </p:nvSpPr>
        <p:spPr/>
        <p:txBody>
          <a:bodyPr/>
          <a:lstStyle/>
          <a:p>
            <a:fld id="{8AA4D067-E0A6-4049-96B5-2A8F3C8C7A7B}" type="slidenum">
              <a:rPr lang="en-AU" smtClean="0"/>
              <a:pPr/>
              <a:t>7</a:t>
            </a:fld>
            <a:endParaRPr lang="en-A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What Services Do These IP Addresses Go To?</a:t>
            </a:r>
            <a:endParaRPr lang="en-AU" dirty="0"/>
          </a:p>
        </p:txBody>
      </p:sp>
      <p:sp>
        <p:nvSpPr>
          <p:cNvPr id="4" name="Slide Number Placeholder 3"/>
          <p:cNvSpPr>
            <a:spLocks noGrp="1"/>
          </p:cNvSpPr>
          <p:nvPr>
            <p:ph type="sldNum" sz="quarter" idx="10"/>
          </p:nvPr>
        </p:nvSpPr>
        <p:spPr/>
        <p:txBody>
          <a:bodyPr/>
          <a:lstStyle/>
          <a:p>
            <a:fld id="{8AA4D067-E0A6-4049-96B5-2A8F3C8C7A7B}" type="slidenum">
              <a:rPr lang="en-AU" smtClean="0"/>
              <a:pPr/>
              <a:t>8</a:t>
            </a:fld>
            <a:endParaRPr lang="en-AU"/>
          </a:p>
        </p:txBody>
      </p:sp>
      <p:graphicFrame>
        <p:nvGraphicFramePr>
          <p:cNvPr id="3" name="Chart 2"/>
          <p:cNvGraphicFramePr/>
          <p:nvPr/>
        </p:nvGraphicFramePr>
        <p:xfrm>
          <a:off x="1403648" y="1628800"/>
          <a:ext cx="6696744" cy="475252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dirty="0" smtClean="0"/>
              <a:t>Global IPv4 </a:t>
            </a:r>
            <a:r>
              <a:rPr lang="en-AU" sz="3200" dirty="0" err="1" smtClean="0"/>
              <a:t>vs</a:t>
            </a:r>
            <a:r>
              <a:rPr lang="en-AU" sz="3200" dirty="0" smtClean="0"/>
              <a:t> IPv6 Deployment State</a:t>
            </a:r>
            <a:endParaRPr lang="en-AU" sz="3200" dirty="0"/>
          </a:p>
        </p:txBody>
      </p:sp>
      <p:pic>
        <p:nvPicPr>
          <p:cNvPr id="1026" name="Picture 2"/>
          <p:cNvPicPr>
            <a:picLocks noChangeAspect="1" noChangeArrowheads="1"/>
          </p:cNvPicPr>
          <p:nvPr/>
        </p:nvPicPr>
        <p:blipFill>
          <a:blip r:embed="rId3" cstate="print"/>
          <a:srcRect/>
          <a:stretch>
            <a:fillRect/>
          </a:stretch>
        </p:blipFill>
        <p:spPr bwMode="auto">
          <a:xfrm>
            <a:off x="1419225" y="1539205"/>
            <a:ext cx="6305550" cy="4410075"/>
          </a:xfrm>
          <a:prstGeom prst="rect">
            <a:avLst/>
          </a:prstGeom>
          <a:noFill/>
          <a:ln w="9525">
            <a:noFill/>
            <a:miter lim="800000"/>
            <a:headEnd/>
            <a:tailEnd/>
          </a:ln>
        </p:spPr>
      </p:pic>
      <p:sp>
        <p:nvSpPr>
          <p:cNvPr id="4" name="Slide Number Placeholder 3"/>
          <p:cNvSpPr>
            <a:spLocks noGrp="1"/>
          </p:cNvSpPr>
          <p:nvPr>
            <p:ph type="sldNum" sz="quarter" idx="10"/>
          </p:nvPr>
        </p:nvSpPr>
        <p:spPr/>
        <p:txBody>
          <a:bodyPr/>
          <a:lstStyle/>
          <a:p>
            <a:fld id="{B2372EA7-1C93-40EF-9CD1-D2F9B821D55B}" type="slidenum">
              <a:rPr lang="en-AU" smtClean="0"/>
              <a:pPr/>
              <a:t>9</a:t>
            </a:fld>
            <a:endParaRPr lang="en-AU"/>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apnic_ppt_template_2009_1">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apnic_ppt_template_2009_1</Template>
  <TotalTime>1314</TotalTime>
  <Words>2010</Words>
  <Application>Microsoft Macintosh PowerPoint</Application>
  <PresentationFormat>On-screen Show (4:3)</PresentationFormat>
  <Paragraphs>201</Paragraphs>
  <Slides>21</Slides>
  <Notes>7</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apnic_ppt_template_2009_1</vt:lpstr>
      <vt:lpstr>Microsoft Excel 97 - 2004 Worksheet</vt:lpstr>
      <vt:lpstr>APNIC Update</vt:lpstr>
      <vt:lpstr>About APNIC</vt:lpstr>
      <vt:lpstr>Overview</vt:lpstr>
      <vt:lpstr>Key Points</vt:lpstr>
      <vt:lpstr>No More IPv4 at IANA</vt:lpstr>
      <vt:lpstr>APNIC IP Address Distribution  2008 - 2010</vt:lpstr>
      <vt:lpstr>APNIC IP Address Distribution 2008 - 2010</vt:lpstr>
      <vt:lpstr>What Services Do These IP Addresses Go To?</vt:lpstr>
      <vt:lpstr>Global IPv4 vs IPv6 Deployment State</vt:lpstr>
      <vt:lpstr>What Do the Stats Say?</vt:lpstr>
      <vt:lpstr>IPv4 Exhaustion</vt:lpstr>
      <vt:lpstr>APNIC IPv4 Consumption</vt:lpstr>
      <vt:lpstr>Policy Changes</vt:lpstr>
      <vt:lpstr>Resource Services</vt:lpstr>
      <vt:lpstr>IPv6 within the Pacific</vt:lpstr>
      <vt:lpstr>IP Address Availability Impact</vt:lpstr>
      <vt:lpstr>Strategic Considerations</vt:lpstr>
      <vt:lpstr>IPv6 Capacity Building</vt:lpstr>
      <vt:lpstr>Conclusions</vt:lpstr>
      <vt:lpstr>Next Meeting – APNIC 32</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APNIC update</dc:title>
  <dc:creator>Sanjaya</dc:creator>
  <cp:lastModifiedBy>Elly Tawhai</cp:lastModifiedBy>
  <cp:revision>93</cp:revision>
  <dcterms:created xsi:type="dcterms:W3CDTF">2011-04-28T06:31:50Z</dcterms:created>
  <dcterms:modified xsi:type="dcterms:W3CDTF">2011-04-28T06:49:43Z</dcterms:modified>
</cp:coreProperties>
</file>