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57" r:id="rId4"/>
    <p:sldId id="258" r:id="rId5"/>
    <p:sldId id="260" r:id="rId6"/>
    <p:sldId id="261" r:id="rId7"/>
    <p:sldId id="275" r:id="rId8"/>
    <p:sldId id="265" r:id="rId9"/>
    <p:sldId id="272" r:id="rId10"/>
    <p:sldId id="270" r:id="rId11"/>
    <p:sldId id="277" r:id="rId12"/>
    <p:sldId id="283" r:id="rId13"/>
    <p:sldId id="288" r:id="rId14"/>
    <p:sldId id="274" r:id="rId15"/>
    <p:sldId id="271" r:id="rId16"/>
    <p:sldId id="281" r:id="rId17"/>
    <p:sldId id="282" r:id="rId18"/>
    <p:sldId id="285" r:id="rId19"/>
    <p:sldId id="287" r:id="rId20"/>
    <p:sldId id="268" r:id="rId21"/>
    <p:sldId id="29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ablo Hinojosa" initials="P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599" autoAdjust="0"/>
    <p:restoredTop sz="82547" autoAdjust="0"/>
  </p:normalViewPr>
  <p:slideViewPr>
    <p:cSldViewPr snapToGrid="0" snapToObjects="1">
      <p:cViewPr varScale="1">
        <p:scale>
          <a:sx n="97" d="100"/>
          <a:sy n="97" d="100"/>
        </p:scale>
        <p:origin x="-1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338C5-D74F-B24A-BD2B-4CE36A6EF092}" type="datetimeFigureOut">
              <a:rPr lang="en-US" smtClean="0"/>
              <a:pPr/>
              <a:t>10/20/10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26F9E-21D4-C94A-84B4-0E3BB506A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A98F-1C87-AC44-878F-3C6CCBC7BB88}" type="datetimeFigureOut">
              <a:rPr lang="en-US" smtClean="0"/>
              <a:pPr/>
              <a:t>10/20/10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8E122-7B75-9A47-BAD3-B66E7FAFDD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 smtClean="0"/>
              <a:t>Root server deployment</a:t>
            </a:r>
          </a:p>
          <a:p>
            <a:pPr lvl="1"/>
            <a:r>
              <a:rPr lang="en-US" sz="3000" dirty="0" smtClean="0"/>
              <a:t>Measurement and analysis</a:t>
            </a:r>
          </a:p>
          <a:p>
            <a:pPr lvl="1"/>
            <a:r>
              <a:rPr lang="en-US" sz="3000" dirty="0" smtClean="0"/>
              <a:t>Training and education, fellowships,</a:t>
            </a:r>
            <a:r>
              <a:rPr lang="en-US" sz="3000" baseline="0" dirty="0" smtClean="0"/>
              <a:t> supporting APRICOT</a:t>
            </a:r>
          </a:p>
          <a:p>
            <a:pPr lvl="1"/>
            <a:r>
              <a:rPr lang="en-US" sz="3000" baseline="0" dirty="0" smtClean="0"/>
              <a:t>Discounts for </a:t>
            </a:r>
            <a:r>
              <a:rPr lang="en-US" sz="3000" baseline="0" dirty="0" err="1" smtClean="0"/>
              <a:t>LDCs</a:t>
            </a:r>
            <a:r>
              <a:rPr lang="en-US" sz="3000" baseline="0" dirty="0" smtClean="0"/>
              <a:t> (membership and training fees)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Multi-stake holders</a:t>
            </a:r>
            <a:r>
              <a:rPr lang="en-US" baseline="0" dirty="0" smtClean="0"/>
              <a:t> participation on policy/training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8D3A7-4DCF-D74E-BA88-D11AA855BECA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5453" y="8688271"/>
            <a:ext cx="2972547" cy="45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63" tIns="46982" rIns="93963" bIns="46982" anchor="b">
            <a:prstTxWarp prst="textNoShape">
              <a:avLst/>
            </a:prstTxWarp>
          </a:bodyPr>
          <a:lstStyle/>
          <a:p>
            <a:pPr algn="r" defTabSz="920750"/>
            <a:fld id="{247821C7-4639-9E44-A325-AA098CDBA553}" type="slidenum">
              <a:rPr lang="en-GB" sz="1200"/>
              <a:pPr algn="r" defTabSz="920750"/>
              <a:t>7</a:t>
            </a:fld>
            <a:endParaRPr lang="en-GB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0412" cy="3427412"/>
          </a:xfrm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4135"/>
            <a:ext cx="503219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963" tIns="46982" rIns="93963" bIns="46982"/>
          <a:lstStyle/>
          <a:p>
            <a:pPr eaLnBrk="1" hangingPunct="1"/>
            <a:r>
              <a:rPr lang="en-US" u="sng" smtClean="0">
                <a:cs typeface="ＭＳ Ｐゴシック" charset="-128"/>
              </a:rPr>
              <a:t>Allocation</a:t>
            </a:r>
          </a:p>
          <a:p>
            <a:pPr eaLnBrk="1" hangingPunct="1"/>
            <a:r>
              <a:rPr lang="en-US" i="1" smtClean="0">
                <a:cs typeface="ＭＳ Ｐゴシック" charset="-128"/>
              </a:rPr>
              <a:t>“A block of address space held by an IR (or downstream ISP) for subsequent allocation or assignment”</a:t>
            </a:r>
          </a:p>
          <a:p>
            <a:pPr lvl="2" eaLnBrk="1" hangingPunct="1"/>
            <a:r>
              <a:rPr lang="en-US" smtClean="0"/>
              <a:t>Not yet used to address any networks</a:t>
            </a:r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u="sng" smtClean="0">
                <a:cs typeface="ＭＳ Ｐゴシック" charset="-128"/>
              </a:rPr>
              <a:t>Assignment</a:t>
            </a:r>
          </a:p>
          <a:p>
            <a:pPr eaLnBrk="1" hangingPunct="1"/>
            <a:r>
              <a:rPr lang="en-US" i="1" smtClean="0">
                <a:cs typeface="ＭＳ Ｐゴシック" charset="-128"/>
              </a:rPr>
              <a:t>“A block of address space used to address an operational network”</a:t>
            </a:r>
          </a:p>
          <a:p>
            <a:pPr lvl="2" eaLnBrk="1" hangingPunct="1"/>
            <a:r>
              <a:rPr lang="en-US" smtClean="0"/>
              <a:t>May be provided to LIR customers, or used for an LIR’s infrastructure (‘self-assignment’)</a:t>
            </a:r>
          </a:p>
          <a:p>
            <a:pPr eaLnBrk="1" hangingPunct="1"/>
            <a:endParaRPr lang="en-US" smtClean="0">
              <a:cs typeface="ＭＳ Ｐゴシック" charset="-128"/>
            </a:endParaRPr>
          </a:p>
          <a:p>
            <a:pPr eaLnBrk="1" hangingPunct="1"/>
            <a:r>
              <a:rPr lang="en-US" smtClean="0">
                <a:cs typeface="ＭＳ Ｐゴシック" charset="-128"/>
              </a:rPr>
              <a:t>In the case where an APNIC member provides addresses for their customers’ infrastructure, they make an assignment. (These are addresses actually in use.) </a:t>
            </a:r>
          </a:p>
          <a:p>
            <a:pPr eaLnBrk="1" hangingPunct="1"/>
            <a:r>
              <a:rPr lang="en-US" smtClean="0">
                <a:cs typeface="ＭＳ Ｐゴシック" charset="-128"/>
              </a:rPr>
              <a:t>In the case where you provide addresses to a downstream provider who then further assigns the addresses, you make a sub-allocation. Your downstream provider then makes assignments to the end-user.</a:t>
            </a:r>
            <a:endParaRPr lang="en-GB" smtClean="0"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8E122-7B75-9A47-BAD3-B66E7FAFDD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7FF86097-6F22-B94E-B820-8A45B10BE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apnic.net/whoi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apnic.net/invalidcontac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helpdesk" TargetMode="External"/><Relationship Id="rId4" Type="http://schemas.openxmlformats.org/officeDocument/2006/relationships/hyperlink" Target="http://www.apnic.net/abuse" TargetMode="External"/><Relationship Id="rId5" Type="http://schemas.openxmlformats.org/officeDocument/2006/relationships/hyperlink" Target="http://www.apnic.net/invalidcontac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nic.net/meetings" TargetMode="Externa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Handling Internet Network Abuse Reports at APNIC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21 October 2010</a:t>
            </a:r>
          </a:p>
          <a:p>
            <a:r>
              <a:rPr lang="en-US" dirty="0" smtClean="0"/>
              <a:t>LAP-CNSA Workshop, Melbourne</a:t>
            </a:r>
          </a:p>
          <a:p>
            <a:r>
              <a:rPr lang="en-US" dirty="0" smtClean="0"/>
              <a:t>George Kuo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APNIC stop abuse?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No, because…</a:t>
            </a:r>
          </a:p>
          <a:p>
            <a:pPr lvl="1"/>
            <a:r>
              <a:rPr lang="en-US" smtClean="0"/>
              <a:t>APNIC is not an ISP and does not provide network connectivity to other networks</a:t>
            </a:r>
          </a:p>
          <a:p>
            <a:pPr lvl="1"/>
            <a:r>
              <a:rPr lang="en-US" smtClean="0"/>
              <a:t>APNIC does not control Internet routing</a:t>
            </a:r>
          </a:p>
          <a:p>
            <a:pPr lvl="1"/>
            <a:r>
              <a:rPr lang="en-US" smtClean="0"/>
              <a:t>APNIC is not a law enforcement agency</a:t>
            </a:r>
          </a:p>
          <a:p>
            <a:pPr lvl="1"/>
            <a:r>
              <a:rPr lang="en-US" smtClean="0"/>
              <a:t>APNIC has no industry regulatory power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You Do?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the APNIC Whois Database to obtain network contact information</a:t>
            </a:r>
          </a:p>
          <a:p>
            <a:r>
              <a:rPr lang="en-US" smtClean="0"/>
              <a:t>Contact the network responsible and also its ISP/upstream</a:t>
            </a:r>
          </a:p>
          <a:p>
            <a:r>
              <a:rPr lang="en-US" smtClean="0"/>
              <a:t>Contact APNIC for help, advice, training or support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use APNIC 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browser</a:t>
            </a:r>
          </a:p>
          <a:p>
            <a:pPr lvl="1"/>
            <a:r>
              <a:rPr lang="en-US" dirty="0" smtClean="0">
                <a:hlinkClick r:id="rId3"/>
              </a:rPr>
              <a:t>http://www.apnic.net/whois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dirty="0" smtClean="0"/>
              <a:t>hois </a:t>
            </a:r>
            <a:r>
              <a:rPr lang="en-US" dirty="0" smtClean="0"/>
              <a:t>client or query tool</a:t>
            </a:r>
          </a:p>
          <a:p>
            <a:pPr lvl="1"/>
            <a:r>
              <a:rPr lang="en-US" dirty="0" smtClean="0"/>
              <a:t>whois.apnic.net</a:t>
            </a:r>
          </a:p>
          <a:p>
            <a:r>
              <a:rPr lang="en-US" dirty="0" smtClean="0"/>
              <a:t>Identify network contacts from the registration records</a:t>
            </a:r>
          </a:p>
          <a:p>
            <a:pPr lvl="1"/>
            <a:r>
              <a:rPr lang="en-US" dirty="0" smtClean="0"/>
              <a:t>IRT (Incident Response Team) if present</a:t>
            </a:r>
          </a:p>
          <a:p>
            <a:pPr lvl="1"/>
            <a:r>
              <a:rPr lang="en-US" dirty="0" smtClean="0"/>
              <a:t>Contact persons: “tech-</a:t>
            </a:r>
            <a:r>
              <a:rPr lang="en-US" dirty="0" err="1" smtClean="0"/>
              <a:t>c</a:t>
            </a:r>
            <a:r>
              <a:rPr lang="en-US" dirty="0" smtClean="0"/>
              <a:t>” or “admin-</a:t>
            </a:r>
            <a:r>
              <a:rPr lang="en-US" dirty="0" err="1" smtClean="0"/>
              <a:t>c</a:t>
            </a:r>
            <a:r>
              <a:rPr lang="en-US" dirty="0" smtClean="0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whois info is invalid?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Members (ISPs) are responsible for reporting changes to APNIC </a:t>
            </a:r>
          </a:p>
          <a:p>
            <a:pPr lvl="1"/>
            <a:r>
              <a:rPr lang="en-US" smtClean="0"/>
              <a:t>Under formal membership agreement</a:t>
            </a:r>
          </a:p>
          <a:p>
            <a:r>
              <a:rPr lang="en-US" smtClean="0"/>
              <a:t>Report invalid ISP contacts to APNIC</a:t>
            </a:r>
          </a:p>
          <a:p>
            <a:pPr lvl="1"/>
            <a:r>
              <a:rPr lang="en-US" smtClean="0">
                <a:hlinkClick r:id="rId3"/>
              </a:rPr>
              <a:t>http://www.apnic.net/invalidcontact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APNIC will contact member and update registration details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whois info is invalid?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assignment information is the responsibility of ISPs</a:t>
            </a:r>
          </a:p>
          <a:p>
            <a:pPr lvl="1"/>
            <a:r>
              <a:rPr lang="en-US" dirty="0" smtClean="0"/>
              <a:t>ISPs are responsible for updating their customer network registrations</a:t>
            </a:r>
          </a:p>
          <a:p>
            <a:r>
              <a:rPr lang="en-US" dirty="0" smtClean="0"/>
              <a:t>Tools such as ‘</a:t>
            </a:r>
            <a:r>
              <a:rPr lang="en-US" dirty="0" err="1" smtClean="0"/>
              <a:t>traceroute</a:t>
            </a:r>
            <a:r>
              <a:rPr lang="en-US" dirty="0" smtClean="0"/>
              <a:t>’, ‘</a:t>
            </a:r>
            <a:r>
              <a:rPr lang="en-US" dirty="0" err="1" smtClean="0"/>
              <a:t>lookingglass</a:t>
            </a:r>
            <a:r>
              <a:rPr lang="en-US" dirty="0" smtClean="0"/>
              <a:t>’ and RIS may be used to track the upstream provider if needed</a:t>
            </a:r>
          </a:p>
          <a:p>
            <a:pPr lvl="1"/>
            <a:r>
              <a:rPr lang="en-US" dirty="0" smtClean="0"/>
              <a:t>More information available from APNIC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APNIC reclaim addresses?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Sometimes…</a:t>
            </a:r>
          </a:p>
          <a:p>
            <a:pPr lvl="1"/>
            <a:r>
              <a:rPr lang="en-US" smtClean="0"/>
              <a:t>Where IP space has been obtained fraudulently or under false pretences (which is often the case)</a:t>
            </a:r>
          </a:p>
          <a:p>
            <a:r>
              <a:rPr lang="en-US" smtClean="0"/>
              <a:t>But…</a:t>
            </a:r>
          </a:p>
          <a:p>
            <a:pPr lvl="1"/>
            <a:r>
              <a:rPr lang="en-US" smtClean="0"/>
              <a:t>APNIC does not regulate Internet activity</a:t>
            </a:r>
          </a:p>
          <a:p>
            <a:pPr lvl="1"/>
            <a:r>
              <a:rPr lang="en-US" smtClean="0"/>
              <a:t>Current address management policy do not cover network abuse</a:t>
            </a:r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APNIC </a:t>
            </a:r>
            <a:r>
              <a:rPr lang="en-US" dirty="0" err="1" smtClean="0"/>
              <a:t>Whois</a:t>
            </a:r>
            <a:r>
              <a:rPr lang="en-US" dirty="0" smtClean="0"/>
              <a:t> Registration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" name="Content Placeholder 10" descr="Screen shot 2010-10-17 at 8.53.46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3736" b="-3736"/>
          <a:stretch>
            <a:fillRect/>
          </a:stretch>
        </p:blipFill>
        <p:spPr>
          <a:xfrm>
            <a:off x="838200" y="1378570"/>
            <a:ext cx="8001000" cy="5174630"/>
          </a:xfrm>
        </p:spPr>
      </p:pic>
      <p:sp>
        <p:nvSpPr>
          <p:cNvPr id="5" name="TextBox 4"/>
          <p:cNvSpPr txBox="1"/>
          <p:nvPr/>
        </p:nvSpPr>
        <p:spPr>
          <a:xfrm>
            <a:off x="859888" y="2753748"/>
            <a:ext cx="3148805" cy="532990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45"/>
            <a:ext cx="8229600" cy="15185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APNIC</a:t>
            </a:r>
            <a:r>
              <a:rPr lang="en-US" dirty="0" smtClean="0"/>
              <a:t> </a:t>
            </a:r>
            <a:r>
              <a:rPr lang="en-US" dirty="0" err="1" smtClean="0"/>
              <a:t>Whois</a:t>
            </a:r>
            <a:r>
              <a:rPr lang="en-US" dirty="0" smtClean="0"/>
              <a:t> Registration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" name="Content Placeholder 10" descr="Screen shot 2010-10-17 at 8.52.27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5059" r="-45059"/>
          <a:stretch>
            <a:fillRect/>
          </a:stretch>
        </p:blipFill>
        <p:spPr>
          <a:xfrm>
            <a:off x="457200" y="1285633"/>
            <a:ext cx="8382000" cy="5267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APNIC</a:t>
            </a:r>
            <a:r>
              <a:rPr lang="en-US" dirty="0" smtClean="0"/>
              <a:t> </a:t>
            </a:r>
            <a:r>
              <a:rPr lang="en-US" dirty="0" err="1" smtClean="0"/>
              <a:t>Whois</a:t>
            </a:r>
            <a:r>
              <a:rPr lang="en-US" dirty="0" smtClean="0"/>
              <a:t> Registration</a:t>
            </a:r>
            <a:endParaRPr lang="en-US" dirty="0"/>
          </a:p>
        </p:txBody>
      </p:sp>
      <p:pic>
        <p:nvPicPr>
          <p:cNvPr id="7" name="Content Placeholder 6" descr="Screen shot 2010-10-17 at 9.03.20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0276" b="-10276"/>
          <a:stretch>
            <a:fillRect/>
          </a:stretch>
        </p:blipFill>
        <p:spPr>
          <a:xfrm>
            <a:off x="838200" y="1321086"/>
            <a:ext cx="8001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826704" y="4548030"/>
            <a:ext cx="4780118" cy="374218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</a:t>
            </a:r>
            <a:r>
              <a:rPr lang="en-US" dirty="0" err="1" smtClean="0"/>
              <a:t>Whois</a:t>
            </a:r>
            <a:r>
              <a:rPr lang="en-US" dirty="0" smtClean="0"/>
              <a:t> Registration</a:t>
            </a:r>
            <a:endParaRPr lang="en-US" dirty="0"/>
          </a:p>
        </p:txBody>
      </p:sp>
      <p:pic>
        <p:nvPicPr>
          <p:cNvPr id="8" name="Content Placeholder 7" descr="Screen shot 2010-10-17 at 9.05.09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02" r="-302"/>
          <a:stretch>
            <a:fillRect/>
          </a:stretch>
        </p:blipFill>
        <p:spPr>
          <a:xfrm>
            <a:off x="904144" y="1752600"/>
            <a:ext cx="8001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873167" y="3624557"/>
            <a:ext cx="6267011" cy="583231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APNIC</a:t>
            </a:r>
          </a:p>
          <a:p>
            <a:r>
              <a:rPr lang="en-US" dirty="0" smtClean="0"/>
              <a:t>Internet registry structure</a:t>
            </a:r>
          </a:p>
          <a:p>
            <a:r>
              <a:rPr lang="en-AU" dirty="0" smtClean="0">
                <a:ea typeface="ＭＳ Ｐゴシック" charset="-128"/>
                <a:cs typeface="ＭＳ Ｐゴシック" charset="-128"/>
              </a:rPr>
              <a:t>Common network abuse questions APNIC receives</a:t>
            </a:r>
          </a:p>
          <a:p>
            <a:r>
              <a:rPr lang="en-AU" dirty="0" smtClean="0">
                <a:ea typeface="ＭＳ Ｐゴシック" charset="-128"/>
                <a:cs typeface="ＭＳ Ｐゴシック" charset="-128"/>
              </a:rPr>
              <a:t>APNIC Whois Database registration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APNIC Whois inquiry</a:t>
            </a:r>
          </a:p>
          <a:p>
            <a:pPr lvl="1"/>
            <a:r>
              <a:rPr lang="en-US" smtClean="0">
                <a:hlinkClick r:id="rId3"/>
              </a:rPr>
              <a:t>www.apnic.net/helpdesk</a:t>
            </a:r>
            <a:r>
              <a:rPr lang="en-US" smtClean="0"/>
              <a:t> </a:t>
            </a:r>
          </a:p>
          <a:p>
            <a:r>
              <a:rPr lang="en-US" smtClean="0"/>
              <a:t>More information on network abuse</a:t>
            </a:r>
          </a:p>
          <a:p>
            <a:pPr lvl="1"/>
            <a:r>
              <a:rPr lang="en-US" smtClean="0">
                <a:hlinkClick r:id="rId4"/>
              </a:rPr>
              <a:t>www.apnic.net/abuse</a:t>
            </a:r>
            <a:r>
              <a:rPr lang="en-US" smtClean="0"/>
              <a:t> </a:t>
            </a:r>
          </a:p>
          <a:p>
            <a:r>
              <a:rPr lang="en-US" smtClean="0"/>
              <a:t>Report invalid contacts</a:t>
            </a:r>
          </a:p>
          <a:p>
            <a:pPr lvl="1"/>
            <a:r>
              <a:rPr lang="en-US" smtClean="0">
                <a:hlinkClick r:id="rId5"/>
              </a:rPr>
              <a:t>www.apnic.net/invalidcontacts</a:t>
            </a:r>
            <a:r>
              <a:rPr lang="en-US" smtClean="0"/>
              <a:t> </a:t>
            </a:r>
          </a:p>
          <a:p>
            <a:r>
              <a:rPr lang="en-US" smtClean="0"/>
              <a:t>Or</a:t>
            </a:r>
          </a:p>
          <a:p>
            <a:pPr lvl="1"/>
            <a:r>
              <a:rPr lang="en-US" smtClean="0"/>
              <a:t>Send email to helpdesk@apnic.net</a:t>
            </a:r>
          </a:p>
          <a:p>
            <a:pPr lvl="1"/>
            <a:endParaRPr lang="en-US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invited…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http://www.apnic.net/meetings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62" y="1306750"/>
            <a:ext cx="7382628" cy="439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Kuo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APNIC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APNIC?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305800" cy="4360524"/>
          </a:xfrm>
        </p:spPr>
        <p:txBody>
          <a:bodyPr>
            <a:normAutofit/>
          </a:bodyPr>
          <a:lstStyle/>
          <a:p>
            <a:r>
              <a:rPr lang="en-US" dirty="0" smtClean="0"/>
              <a:t>Internet registry for the Asia Pacific</a:t>
            </a:r>
          </a:p>
          <a:p>
            <a:pPr lvl="1"/>
            <a:r>
              <a:rPr lang="en-US" dirty="0" smtClean="0"/>
              <a:t>One of the five Regional Internet Registries</a:t>
            </a:r>
          </a:p>
          <a:p>
            <a:r>
              <a:rPr lang="en-US" dirty="0" smtClean="0"/>
              <a:t>Membership-based organization</a:t>
            </a:r>
          </a:p>
          <a:p>
            <a:pPr lvl="1"/>
            <a:r>
              <a:rPr lang="en-US" dirty="0" smtClean="0"/>
              <a:t>Not for profit and services focused</a:t>
            </a:r>
          </a:p>
          <a:p>
            <a:r>
              <a:rPr lang="en-AU" altLang="ko-KR" dirty="0" smtClean="0">
                <a:ea typeface="Gulim" pitchFamily="34" charset="-127"/>
                <a:cs typeface="Gulim" pitchFamily="34" charset="-127"/>
              </a:rPr>
              <a:t>Internet resource policy coordination body</a:t>
            </a:r>
          </a:p>
          <a:p>
            <a:pPr lvl="1"/>
            <a:r>
              <a:rPr lang="en-US" dirty="0" smtClean="0"/>
              <a:t>Consensus-based policy development	</a:t>
            </a:r>
          </a:p>
          <a:p>
            <a:pPr lvl="1"/>
            <a:r>
              <a:rPr lang="en-US" dirty="0" smtClean="0"/>
              <a:t>Open and transparent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305800" cy="4800600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Distributes Internet resources</a:t>
            </a:r>
          </a:p>
          <a:p>
            <a:r>
              <a:rPr lang="en-US" sz="3500" dirty="0" smtClean="0"/>
              <a:t>Maintains APNIC Whois Database</a:t>
            </a:r>
          </a:p>
          <a:p>
            <a:r>
              <a:rPr lang="en-US" sz="3500" dirty="0" smtClean="0"/>
              <a:t>Facilitates resource policy development</a:t>
            </a:r>
          </a:p>
          <a:p>
            <a:r>
              <a:rPr lang="en-US" sz="3500" dirty="0" smtClean="0"/>
              <a:t>Manages Reverse DNS delegations</a:t>
            </a:r>
          </a:p>
          <a:p>
            <a:pPr lvl="1"/>
            <a:r>
              <a:rPr lang="en-US" sz="3000" i="1" dirty="0" smtClean="0"/>
              <a:t>But NOT a domain name registry</a:t>
            </a:r>
          </a:p>
          <a:p>
            <a:r>
              <a:rPr lang="en-US" sz="3500" dirty="0" smtClean="0"/>
              <a:t>Provides training and outreach on resource management and APNIC services</a:t>
            </a:r>
          </a:p>
          <a:p>
            <a:r>
              <a:rPr lang="en-US" sz="3500" dirty="0" smtClean="0"/>
              <a:t>Supports Internet development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APNIC from a Global Perspective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Z:\comms-publications\graphics\secretariat\web-graphics\cms\stage5\Graphics V2\diagram_global_1.pn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516" y="1591283"/>
            <a:ext cx="8124312" cy="493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uble Bracket 5"/>
          <p:cNvSpPr/>
          <p:nvPr/>
        </p:nvSpPr>
        <p:spPr>
          <a:xfrm>
            <a:off x="901289" y="1792758"/>
            <a:ext cx="1400948" cy="401400"/>
          </a:xfrm>
          <a:prstGeom prst="bracketPai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" name="Double Bracket 7"/>
          <p:cNvSpPr/>
          <p:nvPr/>
        </p:nvSpPr>
        <p:spPr>
          <a:xfrm>
            <a:off x="3582559" y="1733078"/>
            <a:ext cx="1794027" cy="330840"/>
          </a:xfrm>
          <a:prstGeom prst="bracketPai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Double Bracket 9"/>
          <p:cNvSpPr/>
          <p:nvPr/>
        </p:nvSpPr>
        <p:spPr>
          <a:xfrm>
            <a:off x="6676314" y="1743683"/>
            <a:ext cx="1501211" cy="259080"/>
          </a:xfrm>
          <a:prstGeom prst="bracketPai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Double Bracket 10"/>
          <p:cNvSpPr/>
          <p:nvPr/>
        </p:nvSpPr>
        <p:spPr>
          <a:xfrm>
            <a:off x="6581260" y="3237493"/>
            <a:ext cx="1462745" cy="329640"/>
          </a:xfrm>
          <a:prstGeom prst="bracketPai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Registry Structure</a:t>
            </a:r>
            <a:endParaRPr lang="en-US" dirty="0"/>
          </a:p>
        </p:txBody>
      </p:sp>
      <p:pic>
        <p:nvPicPr>
          <p:cNvPr id="4" name="Picture 3" descr="IR_structu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16" y="1441407"/>
            <a:ext cx="8215536" cy="524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2326332" y="3713041"/>
            <a:ext cx="3175594" cy="1638087"/>
            <a:chOff x="2326332" y="3641123"/>
            <a:chExt cx="3175594" cy="1638087"/>
          </a:xfrm>
        </p:grpSpPr>
        <p:grpSp>
          <p:nvGrpSpPr>
            <p:cNvPr id="11" name="Group 10"/>
            <p:cNvGrpSpPr/>
            <p:nvPr/>
          </p:nvGrpSpPr>
          <p:grpSpPr>
            <a:xfrm>
              <a:off x="2326332" y="4909878"/>
              <a:ext cx="1055819" cy="369332"/>
              <a:chOff x="504703" y="-19257"/>
              <a:chExt cx="1730822" cy="36933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04705" y="-19257"/>
                <a:ext cx="1710211" cy="369332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504703" y="-19257"/>
                <a:ext cx="1730822" cy="333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dirty="0" smtClean="0"/>
                  <a:t>whois</a:t>
                </a:r>
                <a:endParaRPr lang="en-US" sz="1500" b="1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45041" y="3641123"/>
              <a:ext cx="1756885" cy="379740"/>
              <a:chOff x="118867" y="-6557"/>
              <a:chExt cx="1756885" cy="37974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65541" y="3851"/>
                <a:ext cx="1710211" cy="369332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118867" y="-6557"/>
                <a:ext cx="1692182" cy="333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500" b="1" kern="1200" dirty="0" smtClean="0"/>
                  <a:t>whois.apnic.net</a:t>
                </a:r>
                <a:endParaRPr lang="en-US" sz="1500" b="1" kern="1200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065963" y="4389438"/>
            <a:ext cx="612775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200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ea typeface="ＭＳ Ｐゴシック" charset="-128"/>
                <a:cs typeface="ＭＳ Ｐゴシック" charset="-128"/>
              </a:rPr>
              <a:t>Internet </a:t>
            </a:r>
            <a:r>
              <a:rPr lang="en-AU" sz="3600" dirty="0" smtClean="0">
                <a:ea typeface="ＭＳ Ｐゴシック" charset="-128"/>
                <a:cs typeface="ＭＳ Ｐゴシック" charset="-128"/>
              </a:rPr>
              <a:t>Resource</a:t>
            </a:r>
            <a:r>
              <a:rPr lang="en-AU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AU" sz="3600" dirty="0" smtClean="0">
                <a:ea typeface="ＭＳ Ｐゴシック" charset="-128"/>
                <a:cs typeface="ＭＳ Ｐゴシック" charset="-128"/>
              </a:rPr>
              <a:t>Delegation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-58095" y="1419046"/>
            <a:ext cx="3648075" cy="5229404"/>
            <a:chOff x="-58095" y="1419046"/>
            <a:chExt cx="3648075" cy="5229404"/>
          </a:xfrm>
        </p:grpSpPr>
        <p:sp>
          <p:nvSpPr>
            <p:cNvPr id="4708414" name="Text Box 62"/>
            <p:cNvSpPr txBox="1">
              <a:spLocks noChangeArrowheads="1"/>
            </p:cNvSpPr>
            <p:nvPr/>
          </p:nvSpPr>
          <p:spPr bwMode="auto">
            <a:xfrm>
              <a:off x="318143" y="1419046"/>
              <a:ext cx="2519362" cy="923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chemeClr val="tx2"/>
                  </a:solidFill>
                  <a:latin typeface="Arial" charset="0"/>
                </a:rPr>
                <a:t>APNIC</a:t>
              </a:r>
              <a:br>
                <a:rPr lang="en-US" b="1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n-US" i="1" dirty="0" smtClean="0">
                  <a:solidFill>
                    <a:schemeClr val="tx2"/>
                  </a:solidFill>
                  <a:latin typeface="Arial" charset="0"/>
                </a:rPr>
                <a:t>Delegates</a:t>
              </a:r>
              <a: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Arial" charset="0"/>
                </a:rPr>
                <a:t/>
              </a:r>
              <a:br>
                <a:rPr lang="en-US" sz="1800" dirty="0">
                  <a:solidFill>
                    <a:schemeClr val="tx2"/>
                  </a:solidFill>
                  <a:latin typeface="Arial" charset="0"/>
                </a:rPr>
              </a:br>
              <a:r>
                <a:rPr lang="en-US" sz="1800" dirty="0">
                  <a:solidFill>
                    <a:schemeClr val="tx2"/>
                  </a:solidFill>
                  <a:latin typeface="Arial" charset="0"/>
                </a:rPr>
                <a:t>to APNIC Member</a:t>
              </a:r>
            </a:p>
          </p:txBody>
        </p:sp>
        <p:sp>
          <p:nvSpPr>
            <p:cNvPr id="4708415" name="Text Box 63"/>
            <p:cNvSpPr txBox="1">
              <a:spLocks noChangeArrowheads="1"/>
            </p:cNvSpPr>
            <p:nvPr/>
          </p:nvSpPr>
          <p:spPr bwMode="auto">
            <a:xfrm>
              <a:off x="927743" y="3057525"/>
              <a:ext cx="2062161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tx2"/>
                  </a:solidFill>
                  <a:latin typeface="Arial" charset="0"/>
                </a:rPr>
                <a:t>APNIC Member</a:t>
              </a:r>
              <a:endParaRPr lang="en-US" sz="2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708416" name="Text Box 64"/>
            <p:cNvSpPr txBox="1">
              <a:spLocks noChangeArrowheads="1"/>
            </p:cNvSpPr>
            <p:nvPr/>
          </p:nvSpPr>
          <p:spPr bwMode="auto">
            <a:xfrm>
              <a:off x="168918" y="6191250"/>
              <a:ext cx="342106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tx2"/>
                  </a:solidFill>
                  <a:latin typeface="Arial" charset="0"/>
                </a:rPr>
                <a:t>Customer / End User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4708417" name="Line 65"/>
            <p:cNvSpPr>
              <a:spLocks noChangeShapeType="1"/>
            </p:cNvSpPr>
            <p:nvPr/>
          </p:nvSpPr>
          <p:spPr bwMode="auto">
            <a:xfrm>
              <a:off x="1621480" y="2313346"/>
              <a:ext cx="0" cy="715962"/>
            </a:xfrm>
            <a:prstGeom prst="line">
              <a:avLst/>
            </a:prstGeom>
            <a:noFill/>
            <a:ln w="50800">
              <a:solidFill>
                <a:srgbClr val="1C8C98"/>
              </a:solidFill>
              <a:round/>
              <a:headEnd/>
              <a:tailEnd type="stealth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8418" name="Line 66"/>
            <p:cNvSpPr>
              <a:spLocks noChangeShapeType="1"/>
            </p:cNvSpPr>
            <p:nvPr/>
          </p:nvSpPr>
          <p:spPr bwMode="auto">
            <a:xfrm>
              <a:off x="2604143" y="4137026"/>
              <a:ext cx="0" cy="1982788"/>
            </a:xfrm>
            <a:prstGeom prst="line">
              <a:avLst/>
            </a:prstGeom>
            <a:noFill/>
            <a:ln w="50800">
              <a:solidFill>
                <a:srgbClr val="1C8C98"/>
              </a:solidFill>
              <a:round/>
              <a:headEnd/>
              <a:tailEnd type="stealth" w="med" len="med"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8419" name="Line 67"/>
            <p:cNvSpPr>
              <a:spLocks noChangeShapeType="1"/>
            </p:cNvSpPr>
            <p:nvPr/>
          </p:nvSpPr>
          <p:spPr bwMode="auto">
            <a:xfrm flipH="1">
              <a:off x="927743" y="5424488"/>
              <a:ext cx="1587" cy="808037"/>
            </a:xfrm>
            <a:prstGeom prst="line">
              <a:avLst/>
            </a:prstGeom>
            <a:noFill/>
            <a:ln w="50800">
              <a:solidFill>
                <a:srgbClr val="1C8C98"/>
              </a:solidFill>
              <a:round/>
              <a:headEnd/>
              <a:tailEnd type="stealth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8421" name="Text Box 69"/>
            <p:cNvSpPr txBox="1">
              <a:spLocks noChangeArrowheads="1"/>
            </p:cNvSpPr>
            <p:nvPr/>
          </p:nvSpPr>
          <p:spPr bwMode="auto">
            <a:xfrm>
              <a:off x="-58095" y="3495675"/>
              <a:ext cx="3048000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 dirty="0" smtClean="0">
                  <a:solidFill>
                    <a:schemeClr val="tx2"/>
                  </a:solidFill>
                  <a:latin typeface="Arial" charset="0"/>
                </a:rPr>
                <a:t>Delegates</a:t>
              </a:r>
              <a: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  <a:t/>
              </a:r>
              <a:b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  <a:t> to customers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4708422" name="Text Box 70"/>
            <p:cNvSpPr txBox="1">
              <a:spLocks noChangeArrowheads="1"/>
            </p:cNvSpPr>
            <p:nvPr/>
          </p:nvSpPr>
          <p:spPr bwMode="auto">
            <a:xfrm>
              <a:off x="168918" y="4476750"/>
              <a:ext cx="2519362" cy="9159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chemeClr val="tx2"/>
                  </a:solidFill>
                  <a:latin typeface="Arial" charset="0"/>
                </a:rPr>
                <a:t>ISP customer</a:t>
              </a:r>
              <a: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b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n-US" i="1" dirty="0" smtClean="0">
                  <a:solidFill>
                    <a:schemeClr val="tx2"/>
                  </a:solidFill>
                  <a:latin typeface="Arial" charset="0"/>
                </a:rPr>
                <a:t>Delegates</a:t>
              </a:r>
              <a:r>
                <a:rPr lang="en-US" sz="1800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Arial" charset="0"/>
                </a:rPr>
                <a:t/>
              </a:r>
              <a:br>
                <a:rPr lang="en-US" sz="1800" dirty="0">
                  <a:solidFill>
                    <a:schemeClr val="tx2"/>
                  </a:solidFill>
                  <a:latin typeface="Arial" charset="0"/>
                </a:rPr>
              </a:br>
              <a:r>
                <a:rPr lang="en-US" sz="1800" dirty="0">
                  <a:solidFill>
                    <a:schemeClr val="tx2"/>
                  </a:solidFill>
                  <a:latin typeface="Arial" charset="0"/>
                </a:rPr>
                <a:t>to end-user</a:t>
              </a:r>
              <a:endParaRPr lang="en-US" sz="1600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08423" name="Line 71"/>
            <p:cNvSpPr>
              <a:spLocks noChangeShapeType="1"/>
            </p:cNvSpPr>
            <p:nvPr/>
          </p:nvSpPr>
          <p:spPr bwMode="auto">
            <a:xfrm>
              <a:off x="935680" y="4146550"/>
              <a:ext cx="0" cy="315913"/>
            </a:xfrm>
            <a:prstGeom prst="line">
              <a:avLst/>
            </a:prstGeom>
            <a:noFill/>
            <a:ln w="50800">
              <a:solidFill>
                <a:srgbClr val="1C8C98"/>
              </a:solidFill>
              <a:round/>
              <a:headEnd/>
              <a:tailEnd type="stealth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35375" y="1603375"/>
            <a:ext cx="5521325" cy="5057775"/>
            <a:chOff x="3635375" y="1603375"/>
            <a:chExt cx="5521325" cy="5057775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3635375" y="1603375"/>
              <a:ext cx="5356225" cy="1147763"/>
              <a:chOff x="2290" y="1010"/>
              <a:chExt cx="3374" cy="723"/>
            </a:xfrm>
          </p:grpSpPr>
          <p:sp>
            <p:nvSpPr>
              <p:cNvPr id="40004" name="Rectangle 5"/>
              <p:cNvSpPr>
                <a:spLocks noChangeArrowheads="1"/>
              </p:cNvSpPr>
              <p:nvPr/>
            </p:nvSpPr>
            <p:spPr bwMode="auto">
              <a:xfrm>
                <a:off x="2290" y="1030"/>
                <a:ext cx="3175" cy="450"/>
              </a:xfrm>
              <a:prstGeom prst="rect">
                <a:avLst/>
              </a:prstGeom>
              <a:gradFill rotWithShape="0">
                <a:gsLst>
                  <a:gs pos="0">
                    <a:srgbClr val="6B9CB6"/>
                  </a:gs>
                  <a:gs pos="100000">
                    <a:srgbClr val="154F87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720" name="Text Box 6"/>
              <p:cNvSpPr txBox="1">
                <a:spLocks noChangeArrowheads="1"/>
              </p:cNvSpPr>
              <p:nvPr/>
            </p:nvSpPr>
            <p:spPr bwMode="auto">
              <a:xfrm>
                <a:off x="5088" y="1010"/>
                <a:ext cx="384" cy="2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charset="0"/>
                  </a:rPr>
                  <a:t>/8</a:t>
                </a:r>
              </a:p>
            </p:txBody>
          </p:sp>
          <p:sp>
            <p:nvSpPr>
              <p:cNvPr id="70721" name="Text Box 7"/>
              <p:cNvSpPr txBox="1">
                <a:spLocks noChangeArrowheads="1"/>
              </p:cNvSpPr>
              <p:nvPr/>
            </p:nvSpPr>
            <p:spPr bwMode="auto">
              <a:xfrm>
                <a:off x="4416" y="1521"/>
                <a:ext cx="124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  <a:latin typeface="Arial" charset="0"/>
                  </a:rPr>
                  <a:t>APNIC Allocation</a:t>
                </a:r>
              </a:p>
            </p:txBody>
          </p:sp>
          <p:sp>
            <p:nvSpPr>
              <p:cNvPr id="70722" name="Rectangle 8"/>
              <p:cNvSpPr>
                <a:spLocks noChangeArrowheads="1"/>
              </p:cNvSpPr>
              <p:nvPr/>
            </p:nvSpPr>
            <p:spPr bwMode="auto">
              <a:xfrm>
                <a:off x="3794" y="1026"/>
                <a:ext cx="129" cy="457"/>
              </a:xfrm>
              <a:prstGeom prst="rect">
                <a:avLst/>
              </a:prstGeom>
              <a:gradFill rotWithShape="0">
                <a:gsLst>
                  <a:gs pos="0">
                    <a:srgbClr val="8DB8AA"/>
                  </a:gs>
                  <a:gs pos="100000">
                    <a:srgbClr val="288572"/>
                  </a:gs>
                </a:gsLst>
                <a:lin ang="5400000" scaled="1"/>
              </a:gradFill>
              <a:ln w="1905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4724400" y="2349500"/>
              <a:ext cx="4432300" cy="1720850"/>
              <a:chOff x="2976" y="1480"/>
              <a:chExt cx="2792" cy="108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976" y="1480"/>
                <a:ext cx="1862" cy="608"/>
                <a:chOff x="2986" y="1480"/>
                <a:chExt cx="1862" cy="608"/>
              </a:xfrm>
            </p:grpSpPr>
            <p:sp>
              <p:nvSpPr>
                <p:cNvPr id="7788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986" y="1486"/>
                  <a:ext cx="807" cy="602"/>
                </a:xfrm>
                <a:prstGeom prst="line">
                  <a:avLst/>
                </a:prstGeom>
                <a:noFill/>
                <a:ln w="28575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86" name="Line 12"/>
                <p:cNvSpPr>
                  <a:spLocks noChangeShapeType="1"/>
                </p:cNvSpPr>
                <p:nvPr/>
              </p:nvSpPr>
              <p:spPr bwMode="auto">
                <a:xfrm>
                  <a:off x="3923" y="1480"/>
                  <a:ext cx="925" cy="608"/>
                </a:xfrm>
                <a:prstGeom prst="line">
                  <a:avLst/>
                </a:prstGeom>
                <a:noFill/>
                <a:ln w="28575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9999" name="Rectangle 13"/>
              <p:cNvSpPr>
                <a:spLocks noChangeArrowheads="1"/>
              </p:cNvSpPr>
              <p:nvPr/>
            </p:nvSpPr>
            <p:spPr bwMode="auto">
              <a:xfrm>
                <a:off x="2979" y="2088"/>
                <a:ext cx="1860" cy="256"/>
              </a:xfrm>
              <a:prstGeom prst="rect">
                <a:avLst/>
              </a:prstGeom>
              <a:gradFill rotWithShape="0">
                <a:gsLst>
                  <a:gs pos="0">
                    <a:srgbClr val="8DB8AA"/>
                  </a:gs>
                  <a:gs pos="100000">
                    <a:srgbClr val="288572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715" name="Text Box 14"/>
              <p:cNvSpPr txBox="1">
                <a:spLocks noChangeArrowheads="1"/>
              </p:cNvSpPr>
              <p:nvPr/>
            </p:nvSpPr>
            <p:spPr bwMode="auto">
              <a:xfrm>
                <a:off x="4497" y="2072"/>
                <a:ext cx="387" cy="2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200" b="1">
                    <a:solidFill>
                      <a:schemeClr val="bg1"/>
                    </a:solidFill>
                    <a:latin typeface="Arial" charset="0"/>
                  </a:rPr>
                  <a:t>/22</a:t>
                </a:r>
              </a:p>
            </p:txBody>
          </p:sp>
          <p:sp>
            <p:nvSpPr>
              <p:cNvPr id="70716" name="Text Box 15"/>
              <p:cNvSpPr txBox="1">
                <a:spLocks noChangeArrowheads="1"/>
              </p:cNvSpPr>
              <p:nvPr/>
            </p:nvSpPr>
            <p:spPr bwMode="auto">
              <a:xfrm>
                <a:off x="4453" y="2352"/>
                <a:ext cx="1315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  <a:latin typeface="Arial" charset="0"/>
                  </a:rPr>
                  <a:t>Member Allocation</a:t>
                </a:r>
                <a:endParaRPr lang="en-US" sz="1800">
                  <a:solidFill>
                    <a:schemeClr val="tx2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4514850" y="3306763"/>
              <a:ext cx="2343150" cy="2063750"/>
              <a:chOff x="2844" y="2081"/>
              <a:chExt cx="1478" cy="1302"/>
            </a:xfrm>
          </p:grpSpPr>
          <p:sp>
            <p:nvSpPr>
              <p:cNvPr id="39991" name="Rectangle 17"/>
              <p:cNvSpPr>
                <a:spLocks noChangeArrowheads="1"/>
              </p:cNvSpPr>
              <p:nvPr/>
            </p:nvSpPr>
            <p:spPr bwMode="auto">
              <a:xfrm>
                <a:off x="2847" y="2794"/>
                <a:ext cx="587" cy="218"/>
              </a:xfrm>
              <a:prstGeom prst="rect">
                <a:avLst/>
              </a:prstGeom>
              <a:gradFill rotWithShape="0">
                <a:gsLst>
                  <a:gs pos="0">
                    <a:srgbClr val="8B7290"/>
                  </a:gs>
                  <a:gs pos="100000">
                    <a:srgbClr val="4C2A59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707" name="Text Box 18"/>
              <p:cNvSpPr txBox="1">
                <a:spLocks noChangeArrowheads="1"/>
              </p:cNvSpPr>
              <p:nvPr/>
            </p:nvSpPr>
            <p:spPr bwMode="auto">
              <a:xfrm>
                <a:off x="3178" y="3016"/>
                <a:ext cx="1144" cy="36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  <a:latin typeface="Arial" charset="0"/>
                  </a:rPr>
                  <a:t>Sub-</a:t>
                </a:r>
                <a:br>
                  <a:rPr lang="en-US" sz="1600" b="1">
                    <a:solidFill>
                      <a:schemeClr val="tx2"/>
                    </a:solidFill>
                    <a:latin typeface="Arial" charset="0"/>
                  </a:rPr>
                </a:br>
                <a:r>
                  <a:rPr lang="en-US" sz="1600" b="1">
                    <a:solidFill>
                      <a:schemeClr val="tx2"/>
                    </a:solidFill>
                    <a:latin typeface="Arial" charset="0"/>
                  </a:rPr>
                  <a:t>Allocation</a:t>
                </a:r>
                <a:endParaRPr lang="en-US" sz="1800">
                  <a:latin typeface="Arial" charset="0"/>
                </a:endParaRPr>
              </a:p>
            </p:txBody>
          </p:sp>
          <p:sp>
            <p:nvSpPr>
              <p:cNvPr id="70708" name="Text Box 19"/>
              <p:cNvSpPr txBox="1">
                <a:spLocks noChangeArrowheads="1"/>
              </p:cNvSpPr>
              <p:nvPr/>
            </p:nvSpPr>
            <p:spPr bwMode="auto">
              <a:xfrm>
                <a:off x="3136" y="2792"/>
                <a:ext cx="39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 charset="0"/>
                  </a:rPr>
                  <a:t>/24</a:t>
                </a:r>
              </a:p>
            </p:txBody>
          </p:sp>
          <p:sp>
            <p:nvSpPr>
              <p:cNvPr id="70709" name="Rectangle 20"/>
              <p:cNvSpPr>
                <a:spLocks noChangeArrowheads="1"/>
              </p:cNvSpPr>
              <p:nvPr/>
            </p:nvSpPr>
            <p:spPr bwMode="auto">
              <a:xfrm>
                <a:off x="3028" y="2081"/>
                <a:ext cx="322" cy="269"/>
              </a:xfrm>
              <a:prstGeom prst="rect">
                <a:avLst/>
              </a:prstGeom>
              <a:gradFill rotWithShape="0">
                <a:gsLst>
                  <a:gs pos="0">
                    <a:srgbClr val="8B7290"/>
                  </a:gs>
                  <a:gs pos="100000">
                    <a:srgbClr val="4C2A59"/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844" y="2334"/>
                <a:ext cx="593" cy="464"/>
                <a:chOff x="2844" y="2334"/>
                <a:chExt cx="593" cy="464"/>
              </a:xfrm>
            </p:grpSpPr>
            <p:sp>
              <p:nvSpPr>
                <p:cNvPr id="7787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844" y="2334"/>
                  <a:ext cx="189" cy="464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80" name="Line 23"/>
                <p:cNvSpPr>
                  <a:spLocks noChangeShapeType="1"/>
                </p:cNvSpPr>
                <p:nvPr/>
              </p:nvSpPr>
              <p:spPr bwMode="auto">
                <a:xfrm>
                  <a:off x="3350" y="2348"/>
                  <a:ext cx="87" cy="446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4213225" y="4435475"/>
              <a:ext cx="1171575" cy="1906588"/>
              <a:chOff x="2654" y="2794"/>
              <a:chExt cx="738" cy="1201"/>
            </a:xfrm>
          </p:grpSpPr>
          <p:sp>
            <p:nvSpPr>
              <p:cNvPr id="39989" name="Rectangle 26"/>
              <p:cNvSpPr>
                <a:spLocks noChangeArrowheads="1"/>
              </p:cNvSpPr>
              <p:nvPr/>
            </p:nvSpPr>
            <p:spPr bwMode="auto">
              <a:xfrm>
                <a:off x="3044" y="3795"/>
                <a:ext cx="311" cy="192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95" name="Text Box 27"/>
              <p:cNvSpPr txBox="1">
                <a:spLocks noChangeArrowheads="1"/>
              </p:cNvSpPr>
              <p:nvPr/>
            </p:nvSpPr>
            <p:spPr bwMode="auto">
              <a:xfrm>
                <a:off x="3053" y="3791"/>
                <a:ext cx="339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bg1"/>
                    </a:solidFill>
                    <a:latin typeface="Arial" charset="0"/>
                  </a:rPr>
                  <a:t>/26</a:t>
                </a:r>
              </a:p>
            </p:txBody>
          </p:sp>
          <p:sp>
            <p:nvSpPr>
              <p:cNvPr id="39987" name="Rectangle 29"/>
              <p:cNvSpPr>
                <a:spLocks noChangeArrowheads="1"/>
              </p:cNvSpPr>
              <p:nvPr/>
            </p:nvSpPr>
            <p:spPr bwMode="auto">
              <a:xfrm>
                <a:off x="2687" y="3792"/>
                <a:ext cx="261" cy="192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97" name="Text Box 30"/>
              <p:cNvSpPr txBox="1">
                <a:spLocks noChangeArrowheads="1"/>
              </p:cNvSpPr>
              <p:nvPr/>
            </p:nvSpPr>
            <p:spPr bwMode="auto">
              <a:xfrm>
                <a:off x="2654" y="3788"/>
                <a:ext cx="378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bg1"/>
                    </a:solidFill>
                    <a:latin typeface="Arial" charset="0"/>
                  </a:rPr>
                  <a:t>/27</a:t>
                </a:r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688" y="3002"/>
                <a:ext cx="320" cy="809"/>
                <a:chOff x="2688" y="3002"/>
                <a:chExt cx="320" cy="809"/>
              </a:xfrm>
            </p:grpSpPr>
            <p:sp>
              <p:nvSpPr>
                <p:cNvPr id="7787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688" y="3006"/>
                  <a:ext cx="273" cy="800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7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945" y="3002"/>
                  <a:ext cx="63" cy="809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>
                <a:off x="3044" y="2989"/>
                <a:ext cx="308" cy="825"/>
                <a:chOff x="3044" y="2989"/>
                <a:chExt cx="308" cy="825"/>
              </a:xfrm>
            </p:grpSpPr>
            <p:sp>
              <p:nvSpPr>
                <p:cNvPr id="7787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44" y="3014"/>
                  <a:ext cx="30" cy="800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71" name="Line 38"/>
                <p:cNvSpPr>
                  <a:spLocks noChangeShapeType="1"/>
                </p:cNvSpPr>
                <p:nvPr/>
              </p:nvSpPr>
              <p:spPr bwMode="auto">
                <a:xfrm>
                  <a:off x="3115" y="2989"/>
                  <a:ext cx="237" cy="818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70700" name="Rectangle 31"/>
              <p:cNvSpPr>
                <a:spLocks noChangeArrowheads="1"/>
              </p:cNvSpPr>
              <p:nvPr/>
            </p:nvSpPr>
            <p:spPr bwMode="auto">
              <a:xfrm>
                <a:off x="2962" y="2795"/>
                <a:ext cx="47" cy="218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701" name="Rectangle 32"/>
              <p:cNvSpPr>
                <a:spLocks noChangeArrowheads="1"/>
              </p:cNvSpPr>
              <p:nvPr/>
            </p:nvSpPr>
            <p:spPr bwMode="auto">
              <a:xfrm>
                <a:off x="3078" y="2794"/>
                <a:ext cx="47" cy="218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6010275" y="3311525"/>
              <a:ext cx="2946400" cy="3349625"/>
              <a:chOff x="3786" y="2086"/>
              <a:chExt cx="1856" cy="2110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787" y="2329"/>
                <a:ext cx="498" cy="1475"/>
                <a:chOff x="3787" y="2329"/>
                <a:chExt cx="498" cy="1475"/>
              </a:xfrm>
            </p:grpSpPr>
            <p:sp>
              <p:nvSpPr>
                <p:cNvPr id="7786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787" y="2329"/>
                  <a:ext cx="255" cy="1472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61" name="Line 42"/>
                <p:cNvSpPr>
                  <a:spLocks noChangeShapeType="1"/>
                </p:cNvSpPr>
                <p:nvPr/>
              </p:nvSpPr>
              <p:spPr bwMode="auto">
                <a:xfrm>
                  <a:off x="4102" y="2342"/>
                  <a:ext cx="183" cy="1462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4312" y="2335"/>
                <a:ext cx="780" cy="1472"/>
                <a:chOff x="4312" y="2335"/>
                <a:chExt cx="780" cy="1472"/>
              </a:xfrm>
            </p:grpSpPr>
            <p:sp>
              <p:nvSpPr>
                <p:cNvPr id="77858" name="Line 44"/>
                <p:cNvSpPr>
                  <a:spLocks noChangeShapeType="1"/>
                </p:cNvSpPr>
                <p:nvPr/>
              </p:nvSpPr>
              <p:spPr bwMode="auto">
                <a:xfrm>
                  <a:off x="4312" y="2344"/>
                  <a:ext cx="474" cy="1460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59" name="Line 45"/>
                <p:cNvSpPr>
                  <a:spLocks noChangeShapeType="1"/>
                </p:cNvSpPr>
                <p:nvPr/>
              </p:nvSpPr>
              <p:spPr bwMode="auto">
                <a:xfrm>
                  <a:off x="4373" y="2335"/>
                  <a:ext cx="719" cy="1472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4149" y="2318"/>
                <a:ext cx="587" cy="1498"/>
                <a:chOff x="4149" y="2318"/>
                <a:chExt cx="587" cy="1498"/>
              </a:xfrm>
            </p:grpSpPr>
            <p:sp>
              <p:nvSpPr>
                <p:cNvPr id="77856" name="Line 47"/>
                <p:cNvSpPr>
                  <a:spLocks noChangeShapeType="1"/>
                </p:cNvSpPr>
                <p:nvPr/>
              </p:nvSpPr>
              <p:spPr bwMode="auto">
                <a:xfrm>
                  <a:off x="4149" y="2341"/>
                  <a:ext cx="209" cy="1475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857" name="Line 48"/>
                <p:cNvSpPr>
                  <a:spLocks noChangeShapeType="1"/>
                </p:cNvSpPr>
                <p:nvPr/>
              </p:nvSpPr>
              <p:spPr bwMode="auto">
                <a:xfrm>
                  <a:off x="4206" y="2318"/>
                  <a:ext cx="530" cy="1486"/>
                </a:xfrm>
                <a:prstGeom prst="line">
                  <a:avLst/>
                </a:prstGeom>
                <a:noFill/>
                <a:ln w="19050">
                  <a:solidFill>
                    <a:srgbClr val="B1B3B3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9969" name="Rectangle 50"/>
              <p:cNvSpPr>
                <a:spLocks noChangeArrowheads="1"/>
              </p:cNvSpPr>
              <p:nvPr/>
            </p:nvSpPr>
            <p:spPr bwMode="auto">
              <a:xfrm>
                <a:off x="3786" y="3792"/>
                <a:ext cx="505" cy="195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79" name="Text Box 51"/>
              <p:cNvSpPr txBox="1">
                <a:spLocks noChangeArrowheads="1"/>
              </p:cNvSpPr>
              <p:nvPr/>
            </p:nvSpPr>
            <p:spPr bwMode="auto">
              <a:xfrm>
                <a:off x="3868" y="3789"/>
                <a:ext cx="479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bg1"/>
                    </a:solidFill>
                    <a:latin typeface="Arial" charset="0"/>
                  </a:rPr>
                  <a:t>/25</a:t>
                </a:r>
              </a:p>
            </p:txBody>
          </p:sp>
          <p:sp>
            <p:nvSpPr>
              <p:cNvPr id="70680" name="Text Box 52"/>
              <p:cNvSpPr txBox="1">
                <a:spLocks noChangeArrowheads="1"/>
              </p:cNvSpPr>
              <p:nvPr/>
            </p:nvSpPr>
            <p:spPr bwMode="auto">
              <a:xfrm>
                <a:off x="4032" y="3984"/>
                <a:ext cx="161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tx2"/>
                    </a:solidFill>
                    <a:latin typeface="Arial" charset="0"/>
                  </a:rPr>
                  <a:t>Customer Assignments</a:t>
                </a:r>
              </a:p>
            </p:txBody>
          </p:sp>
          <p:sp>
            <p:nvSpPr>
              <p:cNvPr id="39967" name="Rectangle 54"/>
              <p:cNvSpPr>
                <a:spLocks noChangeArrowheads="1"/>
              </p:cNvSpPr>
              <p:nvPr/>
            </p:nvSpPr>
            <p:spPr bwMode="auto">
              <a:xfrm>
                <a:off x="4350" y="3792"/>
                <a:ext cx="390" cy="192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82" name="Text Box 55"/>
              <p:cNvSpPr txBox="1">
                <a:spLocks noChangeArrowheads="1"/>
              </p:cNvSpPr>
              <p:nvPr/>
            </p:nvSpPr>
            <p:spPr bwMode="auto">
              <a:xfrm>
                <a:off x="4399" y="3784"/>
                <a:ext cx="353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bg1"/>
                    </a:solidFill>
                    <a:latin typeface="Arial" charset="0"/>
                  </a:rPr>
                  <a:t>/26</a:t>
                </a:r>
              </a:p>
            </p:txBody>
          </p:sp>
          <p:sp>
            <p:nvSpPr>
              <p:cNvPr id="39965" name="Rectangle 60"/>
              <p:cNvSpPr>
                <a:spLocks noChangeArrowheads="1"/>
              </p:cNvSpPr>
              <p:nvPr/>
            </p:nvSpPr>
            <p:spPr bwMode="auto">
              <a:xfrm>
                <a:off x="4786" y="3793"/>
                <a:ext cx="311" cy="195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84" name="Text Box 61"/>
              <p:cNvSpPr txBox="1">
                <a:spLocks noChangeArrowheads="1"/>
              </p:cNvSpPr>
              <p:nvPr/>
            </p:nvSpPr>
            <p:spPr bwMode="auto">
              <a:xfrm>
                <a:off x="4795" y="3790"/>
                <a:ext cx="339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bg1"/>
                    </a:solidFill>
                    <a:latin typeface="Arial" charset="0"/>
                  </a:rPr>
                  <a:t>/27</a:t>
                </a:r>
              </a:p>
            </p:txBody>
          </p:sp>
          <p:sp>
            <p:nvSpPr>
              <p:cNvPr id="70685" name="Rectangle 56"/>
              <p:cNvSpPr>
                <a:spLocks noChangeArrowheads="1"/>
              </p:cNvSpPr>
              <p:nvPr/>
            </p:nvSpPr>
            <p:spPr bwMode="auto">
              <a:xfrm>
                <a:off x="4040" y="2088"/>
                <a:ext cx="56" cy="257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86" name="Rectangle 57"/>
              <p:cNvSpPr>
                <a:spLocks noChangeArrowheads="1"/>
              </p:cNvSpPr>
              <p:nvPr/>
            </p:nvSpPr>
            <p:spPr bwMode="auto">
              <a:xfrm>
                <a:off x="4153" y="2087"/>
                <a:ext cx="71" cy="257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0687" name="Rectangle 58"/>
              <p:cNvSpPr>
                <a:spLocks noChangeArrowheads="1"/>
              </p:cNvSpPr>
              <p:nvPr/>
            </p:nvSpPr>
            <p:spPr bwMode="auto">
              <a:xfrm>
                <a:off x="4314" y="2086"/>
                <a:ext cx="54" cy="257"/>
              </a:xfrm>
              <a:prstGeom prst="rect">
                <a:avLst/>
              </a:prstGeom>
              <a:gradFill rotWithShape="0">
                <a:gsLst>
                  <a:gs pos="0">
                    <a:srgbClr val="D5A770"/>
                  </a:gs>
                  <a:gs pos="100000">
                    <a:srgbClr val="B66926"/>
                  </a:gs>
                </a:gsLst>
                <a:lin ang="5400000" scaled="1"/>
              </a:gradFill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22811" y="3057525"/>
            <a:ext cx="8368789" cy="3563938"/>
            <a:chOff x="113582" y="3066140"/>
            <a:chExt cx="8368789" cy="3563938"/>
          </a:xfrm>
        </p:grpSpPr>
        <p:sp>
          <p:nvSpPr>
            <p:cNvPr id="71" name="TextBox 70"/>
            <p:cNvSpPr txBox="1"/>
            <p:nvPr/>
          </p:nvSpPr>
          <p:spPr>
            <a:xfrm>
              <a:off x="3358493" y="4128178"/>
              <a:ext cx="5123878" cy="25019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0929" y="3066140"/>
              <a:ext cx="2005463" cy="395515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3582" y="4524601"/>
              <a:ext cx="1610041" cy="32952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33965" y="1377950"/>
            <a:ext cx="6687425" cy="2435229"/>
            <a:chOff x="1133965" y="1377950"/>
            <a:chExt cx="6687425" cy="2435229"/>
          </a:xfrm>
        </p:grpSpPr>
        <p:sp>
          <p:nvSpPr>
            <p:cNvPr id="75" name="TextBox 74"/>
            <p:cNvSpPr txBox="1"/>
            <p:nvPr/>
          </p:nvSpPr>
          <p:spPr>
            <a:xfrm>
              <a:off x="1133965" y="1377950"/>
              <a:ext cx="918510" cy="369332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82890" y="3224772"/>
              <a:ext cx="3238500" cy="588407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Questions…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does APNIC appear as the source in some abuse search reports?</a:t>
            </a:r>
          </a:p>
          <a:p>
            <a:r>
              <a:rPr lang="en-US" smtClean="0"/>
              <a:t>Can APNIC investigate or stop the network abuse?</a:t>
            </a:r>
          </a:p>
          <a:p>
            <a:r>
              <a:rPr lang="en-US" smtClean="0"/>
              <a:t>Can APNIC reclaim the Internet resources used for the network abuse?</a:t>
            </a:r>
          </a:p>
          <a:p>
            <a:r>
              <a:rPr lang="en-US" smtClean="0"/>
              <a:t>The contacts information in the APNIC Whois Database is invalid. What do I do?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APNIC the culprit?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is listed by ARIN as holder of all IP space for the AP region</a:t>
            </a:r>
          </a:p>
          <a:p>
            <a:pPr lvl="1"/>
            <a:r>
              <a:rPr lang="en-US" dirty="0" smtClean="0"/>
              <a:t>Some search tools look no further than this</a:t>
            </a:r>
          </a:p>
          <a:p>
            <a:pPr lvl="1"/>
            <a:r>
              <a:rPr lang="en-US" dirty="0" smtClean="0"/>
              <a:t>For details, need to consult APNIC “</a:t>
            </a:r>
            <a:r>
              <a:rPr lang="en-US" dirty="0" err="1" smtClean="0"/>
              <a:t>whois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APNIC </a:t>
            </a:r>
            <a:r>
              <a:rPr lang="en-US" dirty="0" err="1" smtClean="0"/>
              <a:t>whois</a:t>
            </a:r>
            <a:r>
              <a:rPr lang="en-US" dirty="0" smtClean="0"/>
              <a:t> may or may not show specific customer assignments for the addresses in question</a:t>
            </a:r>
          </a:p>
          <a:p>
            <a:pPr lvl="1"/>
            <a:r>
              <a:rPr lang="en-US" dirty="0" smtClean="0"/>
              <a:t>But will show the ISP holding APNIC space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25148</TotalTime>
  <Words>801</Words>
  <Application>Microsoft Macintosh PowerPoint</Application>
  <PresentationFormat>On-screen Show (4:3)</PresentationFormat>
  <Paragraphs>156</Paragraphs>
  <Slides>22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APNIC_template_2010</vt:lpstr>
      <vt:lpstr>Handling Internet Network Abuse Reports at APNIC</vt:lpstr>
      <vt:lpstr>Overview</vt:lpstr>
      <vt:lpstr>What is APNIC?</vt:lpstr>
      <vt:lpstr>APNIC’s Role</vt:lpstr>
      <vt:lpstr> APNIC from a Global Perspective </vt:lpstr>
      <vt:lpstr>Internet Registry Structure</vt:lpstr>
      <vt:lpstr>Internet Resource Delegation</vt:lpstr>
      <vt:lpstr>Common Questions… </vt:lpstr>
      <vt:lpstr>Is APNIC the culprit?</vt:lpstr>
      <vt:lpstr>Can APNIC stop abuse?</vt:lpstr>
      <vt:lpstr>What Can You Do?</vt:lpstr>
      <vt:lpstr>How to use APNIC whois</vt:lpstr>
      <vt:lpstr>What if whois info is invalid? </vt:lpstr>
      <vt:lpstr>What if whois info is invalid? </vt:lpstr>
      <vt:lpstr>Can APNIC reclaim addresses?</vt:lpstr>
      <vt:lpstr>APNIC Whois Registration  </vt:lpstr>
      <vt:lpstr>APNIC Whois Registration  </vt:lpstr>
      <vt:lpstr>APNIC Whois Registration</vt:lpstr>
      <vt:lpstr>APNIC Whois Registration</vt:lpstr>
      <vt:lpstr>Questions?</vt:lpstr>
      <vt:lpstr>You’re invited…</vt:lpstr>
      <vt:lpstr>Thanks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and mitigating Internet abuse at APNIC</dc:title>
  <dc:creator>George Kuo</dc:creator>
  <cp:lastModifiedBy>George Kuo</cp:lastModifiedBy>
  <cp:revision>135</cp:revision>
  <cp:lastPrinted>2010-10-07T06:04:46Z</cp:lastPrinted>
  <dcterms:created xsi:type="dcterms:W3CDTF">2010-10-20T00:44:08Z</dcterms:created>
  <dcterms:modified xsi:type="dcterms:W3CDTF">2010-10-20T13:34:22Z</dcterms:modified>
</cp:coreProperties>
</file>