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Override PartName="/ppt/tags/tag2.xml" ContentType="application/vnd.openxmlformats-officedocument.presentationml.tags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349" r:id="rId2"/>
    <p:sldId id="392" r:id="rId3"/>
    <p:sldId id="391" r:id="rId4"/>
    <p:sldId id="358" r:id="rId5"/>
    <p:sldId id="360" r:id="rId6"/>
    <p:sldId id="386" r:id="rId7"/>
    <p:sldId id="370" r:id="rId8"/>
    <p:sldId id="365" r:id="rId9"/>
    <p:sldId id="366" r:id="rId10"/>
    <p:sldId id="381" r:id="rId11"/>
    <p:sldId id="380" r:id="rId12"/>
    <p:sldId id="393" r:id="rId13"/>
    <p:sldId id="383" r:id="rId14"/>
    <p:sldId id="384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miwa:Documents:back-up-2010-02-01:ipv6-program:project:caida-ripe-ipv6-survey:2010-02-03-survey-workfile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style val="18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3366FF"/>
            </a:solidFill>
          </c:spPr>
          <c:dLbls>
            <c:txPr>
              <a:bodyPr/>
              <a:lstStyle/>
              <a:p>
                <a:pPr>
                  <a:defRPr sz="1200">
                    <a:latin typeface="Arial"/>
                  </a:defRPr>
                </a:pPr>
                <a:endParaRPr lang="en-US"/>
              </a:p>
            </c:txPr>
            <c:showVal val="1"/>
          </c:dLbls>
          <c:cat>
            <c:strRef>
              <c:f>'Q6-no-why'!$E$442:$E$451</c:f>
              <c:strCache>
                <c:ptCount val="10"/>
                <c:pt idx="0">
                  <c:v>Don't see business need</c:v>
                </c:pt>
                <c:pt idx="1">
                  <c:v>Communications service provider…</c:v>
                </c:pt>
                <c:pt idx="2">
                  <c:v>Haven't gotten around do it</c:v>
                </c:pt>
                <c:pt idx="3">
                  <c:v>Lack of available config mgt tools</c:v>
                </c:pt>
                <c:pt idx="4">
                  <c:v>ISP doesn't support IPv6</c:v>
                </c:pt>
                <c:pt idx="5">
                  <c:v>Our infrastructure doesn't support it</c:v>
                </c:pt>
                <c:pt idx="6">
                  <c:v>Cannot afford expense</c:v>
                </c:pt>
                <c:pt idx="7">
                  <c:v>Cannot afford risk of transition</c:v>
                </c:pt>
                <c:pt idx="8">
                  <c:v>Cannot meet the requirements </c:v>
                </c:pt>
                <c:pt idx="9">
                  <c:v>Other</c:v>
                </c:pt>
              </c:strCache>
            </c:strRef>
          </c:cat>
          <c:val>
            <c:numRef>
              <c:f>'Q6-no-why'!$F$442:$F$451</c:f>
              <c:numCache>
                <c:formatCode>0%</c:formatCode>
                <c:ptCount val="10"/>
                <c:pt idx="0">
                  <c:v>0.57627118644067865</c:v>
                </c:pt>
                <c:pt idx="1">
                  <c:v>0.41525423728813599</c:v>
                </c:pt>
                <c:pt idx="2">
                  <c:v>0.33050847457627236</c:v>
                </c:pt>
                <c:pt idx="3">
                  <c:v>0.22881355932203445</c:v>
                </c:pt>
                <c:pt idx="4">
                  <c:v>0.18644067796610247</c:v>
                </c:pt>
                <c:pt idx="5">
                  <c:v>0.17796610169491547</c:v>
                </c:pt>
                <c:pt idx="6">
                  <c:v>0.14406779661016941</c:v>
                </c:pt>
                <c:pt idx="7">
                  <c:v>0.13559322033898297</c:v>
                </c:pt>
                <c:pt idx="8">
                  <c:v>0.10169491525423723</c:v>
                </c:pt>
                <c:pt idx="9">
                  <c:v>7.6271186440678027E-2</c:v>
                </c:pt>
              </c:numCache>
            </c:numRef>
          </c:val>
        </c:ser>
        <c:axId val="69097728"/>
        <c:axId val="69128192"/>
      </c:barChart>
      <c:catAx>
        <c:axId val="690977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i="0">
                <a:latin typeface="Arial"/>
              </a:defRPr>
            </a:pPr>
            <a:endParaRPr lang="en-US"/>
          </a:p>
        </c:txPr>
        <c:crossAx val="69128192"/>
        <c:crosses val="autoZero"/>
        <c:auto val="1"/>
        <c:lblAlgn val="ctr"/>
        <c:lblOffset val="100"/>
      </c:catAx>
      <c:valAx>
        <c:axId val="6912819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69097728"/>
        <c:crosses val="autoZero"/>
        <c:crossBetween val="between"/>
      </c:valAx>
    </c:plotArea>
    <c:plotVisOnly val="1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8288C0-B92F-4736-8455-4AA5343F642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A731C655-FB3D-4970-8567-CF8A7771C74C}">
      <dgm:prSet/>
      <dgm:spPr/>
      <dgm:t>
        <a:bodyPr/>
        <a:lstStyle/>
        <a:p>
          <a:pPr rtl="0"/>
          <a:r>
            <a:rPr lang="en-AU" dirty="0" smtClean="0"/>
            <a:t>Future-proof your network with IPv6!</a:t>
          </a:r>
          <a:endParaRPr lang="en-AU" dirty="0"/>
        </a:p>
      </dgm:t>
    </dgm:pt>
    <dgm:pt modelId="{9776EC0E-7ABE-4528-A0DB-396018E65B7B}" type="parTrans" cxnId="{8B487597-61DB-433B-B59A-21FDE44E3055}">
      <dgm:prSet/>
      <dgm:spPr/>
      <dgm:t>
        <a:bodyPr/>
        <a:lstStyle/>
        <a:p>
          <a:endParaRPr lang="en-AU"/>
        </a:p>
      </dgm:t>
    </dgm:pt>
    <dgm:pt modelId="{157F5CE1-CD30-4FE9-8FB2-E286956D823F}" type="sibTrans" cxnId="{8B487597-61DB-433B-B59A-21FDE44E3055}">
      <dgm:prSet/>
      <dgm:spPr/>
      <dgm:t>
        <a:bodyPr/>
        <a:lstStyle/>
        <a:p>
          <a:endParaRPr lang="en-AU"/>
        </a:p>
      </dgm:t>
    </dgm:pt>
    <dgm:pt modelId="{E1A642BD-8B3B-4BDF-9638-0A624951E519}" type="pres">
      <dgm:prSet presAssocID="{348288C0-B92F-4736-8455-4AA5343F642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2BC68222-9FCC-436A-8159-6EE25113D93D}" type="pres">
      <dgm:prSet presAssocID="{348288C0-B92F-4736-8455-4AA5343F642C}" presName="arrow" presStyleLbl="bgShp" presStyleIdx="0" presStyleCnt="1" custScaleX="117647" custLinFactNeighborY="-628"/>
      <dgm:spPr/>
    </dgm:pt>
    <dgm:pt modelId="{C07F6AFB-E42B-4803-B7D4-A54775C998B8}" type="pres">
      <dgm:prSet presAssocID="{348288C0-B92F-4736-8455-4AA5343F642C}" presName="linearProcess" presStyleCnt="0"/>
      <dgm:spPr/>
    </dgm:pt>
    <dgm:pt modelId="{E05C39A7-BD68-465F-A78B-AC8E5E918ED5}" type="pres">
      <dgm:prSet presAssocID="{A731C655-FB3D-4970-8567-CF8A7771C74C}" presName="textNode" presStyleLbl="node1" presStyleIdx="0" presStyleCnt="1" custLinFactNeighborX="-247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D487263B-930B-4C1E-9CE7-B882365C0AE3}" type="presOf" srcId="{348288C0-B92F-4736-8455-4AA5343F642C}" destId="{E1A642BD-8B3B-4BDF-9638-0A624951E519}" srcOrd="0" destOrd="0" presId="urn:microsoft.com/office/officeart/2005/8/layout/hProcess9"/>
    <dgm:cxn modelId="{7423496A-431A-44F5-86AD-240993940F49}" type="presOf" srcId="{A731C655-FB3D-4970-8567-CF8A7771C74C}" destId="{E05C39A7-BD68-465F-A78B-AC8E5E918ED5}" srcOrd="0" destOrd="0" presId="urn:microsoft.com/office/officeart/2005/8/layout/hProcess9"/>
    <dgm:cxn modelId="{8B487597-61DB-433B-B59A-21FDE44E3055}" srcId="{348288C0-B92F-4736-8455-4AA5343F642C}" destId="{A731C655-FB3D-4970-8567-CF8A7771C74C}" srcOrd="0" destOrd="0" parTransId="{9776EC0E-7ABE-4528-A0DB-396018E65B7B}" sibTransId="{157F5CE1-CD30-4FE9-8FB2-E286956D823F}"/>
    <dgm:cxn modelId="{D217044B-0D31-46D0-B7AD-4B8EB7C768F5}" type="presParOf" srcId="{E1A642BD-8B3B-4BDF-9638-0A624951E519}" destId="{2BC68222-9FCC-436A-8159-6EE25113D93D}" srcOrd="0" destOrd="0" presId="urn:microsoft.com/office/officeart/2005/8/layout/hProcess9"/>
    <dgm:cxn modelId="{1873747C-2E2E-42AF-9300-AC928A42E359}" type="presParOf" srcId="{E1A642BD-8B3B-4BDF-9638-0A624951E519}" destId="{C07F6AFB-E42B-4803-B7D4-A54775C998B8}" srcOrd="1" destOrd="0" presId="urn:microsoft.com/office/officeart/2005/8/layout/hProcess9"/>
    <dgm:cxn modelId="{16CDD818-5F42-48C8-8C4E-A5A4E0CD853F}" type="presParOf" srcId="{C07F6AFB-E42B-4803-B7D4-A54775C998B8}" destId="{E05C39A7-BD68-465F-A78B-AC8E5E918ED5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C68222-9FCC-436A-8159-6EE25113D93D}">
      <dsp:nvSpPr>
        <dsp:cNvPr id="0" name=""/>
        <dsp:cNvSpPr/>
      </dsp:nvSpPr>
      <dsp:spPr>
        <a:xfrm>
          <a:off x="1" y="0"/>
          <a:ext cx="6090126" cy="132343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C39A7-BD68-465F-A78B-AC8E5E918ED5}">
      <dsp:nvSpPr>
        <dsp:cNvPr id="0" name=""/>
        <dsp:cNvSpPr/>
      </dsp:nvSpPr>
      <dsp:spPr>
        <a:xfrm>
          <a:off x="408533" y="397031"/>
          <a:ext cx="5024357" cy="529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dirty="0" smtClean="0"/>
            <a:t>Future-proof your network with IPv6!</a:t>
          </a:r>
          <a:endParaRPr lang="en-AU" sz="2300" kern="1200" dirty="0"/>
        </a:p>
      </dsp:txBody>
      <dsp:txXfrm>
        <a:off x="408533" y="397031"/>
        <a:ext cx="5024357" cy="529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C5C0DD8-1E44-4043-9126-1CD93E3B3611}" type="datetime1">
              <a:rPr lang="en-US"/>
              <a:pPr>
                <a:defRPr/>
              </a:pPr>
              <a:t>7/9/2010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D445FF89-5FEF-4AF9-8C30-951DA909A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4242922C-6068-4E2F-828E-8E35B2789CA7}" type="datetime1">
              <a:rPr lang="en-US"/>
              <a:pPr>
                <a:defRPr/>
              </a:pPr>
              <a:t>7/9/2010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9ED3700-B88B-4A85-A349-15EA434F6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B9EC6C-AE0F-45F4-93D2-DF4E5C6C962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8E65C3-5432-40E5-9E03-5213C467BE3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58D3CC-D071-4537-BA29-57F42B85159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8D1F01-F326-4F78-9A08-432BDCEA6E8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AU" smtClean="0">
              <a:latin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66ECF0-3C7F-468F-991E-E388F77D66E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1572CF-C3C9-447A-9D7E-53DEE542E956}" type="slidenum">
              <a:rPr lang="en-AU" altLang="ja-JP" smtClean="0"/>
              <a:pPr/>
              <a:t>14</a:t>
            </a:fld>
            <a:endParaRPr lang="en-AU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30425"/>
            <a:ext cx="80010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81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5B1B6-6347-4C4E-8EB9-9CC728F83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1FEC7-2ACB-4C39-90BD-92729EE01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81000"/>
            <a:ext cx="2038350" cy="61722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962650" cy="61722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9879F-AD57-49D1-BD37-2B038908E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8001000" cy="48006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A43FA-F62B-48EC-8946-88EC3444A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00"/>
            <a:ext cx="77724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en-AU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70C93-6E43-4321-BABA-AC8C6F855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924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752600"/>
            <a:ext cx="3924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37700-9264-4010-B215-C9C550585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63714"/>
            <a:ext cx="38100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403475"/>
            <a:ext cx="3810000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763714"/>
            <a:ext cx="39624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403475"/>
            <a:ext cx="3962400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B0195-C151-4D45-AC93-35B9589E0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772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F207-F288-4FE7-BC9C-786DCBEE3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12904-A681-4D3F-BD73-EE4A9A642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2703513" cy="1162050"/>
          </a:xfr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450" y="273050"/>
            <a:ext cx="5111750" cy="6280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435100"/>
            <a:ext cx="2703513" cy="51181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B28A3-030B-49BB-88F5-145CAAB22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800600"/>
            <a:ext cx="5486400" cy="566738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367338"/>
            <a:ext cx="5486400" cy="80486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53314-F23C-4797-A049-B20DF32E1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/>
            </a:lvl1pPr>
          </a:lstStyle>
          <a:p>
            <a:pPr>
              <a:defRPr/>
            </a:pPr>
            <a:fld id="{69C4A5B3-910B-42DB-991F-B8D3CBAC1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lly@apnic.n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hyperlink" Target="http://www.potaroo.net/tools/ipv4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Supporting Internet growth </a:t>
            </a:r>
            <a:br>
              <a:rPr lang="en-US" smtClean="0"/>
            </a:br>
            <a:r>
              <a:rPr lang="en-US" smtClean="0"/>
              <a:t>and evolution: </a:t>
            </a:r>
            <a:br>
              <a:rPr lang="en-US" smtClean="0"/>
            </a:br>
            <a:r>
              <a:rPr lang="en-US" smtClean="0"/>
              <a:t>The Transition to IPv6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800" dirty="0" smtClean="0"/>
              <a:t>CNNOS</a:t>
            </a:r>
          </a:p>
          <a:p>
            <a:pPr eaLnBrk="1" hangingPunct="1"/>
            <a:r>
              <a:rPr lang="en-US" sz="2800" dirty="0" smtClean="0"/>
              <a:t>14 July 2010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0C1F037-553E-49BF-BA5B-28F850DB5C4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3171024" y="5716588"/>
            <a:ext cx="30353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/>
              <a:t>Sanjaya</a:t>
            </a:r>
            <a:endParaRPr lang="en-US" sz="2000" dirty="0"/>
          </a:p>
          <a:p>
            <a:pPr algn="ctr"/>
            <a:r>
              <a:rPr lang="en-US" sz="2000" dirty="0" smtClean="0"/>
              <a:t>Services Director, </a:t>
            </a:r>
            <a:r>
              <a:rPr lang="en-US" sz="2000" dirty="0"/>
              <a:t>APNIC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 	“Google has quietly turned on IPv6 support for its YouTube video streaming Web site, sending a spike of IPv6 traffic across the Internet…” 						– 1 Feb 2010 Networld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Monash University, Melbourne, Australia:</a:t>
            </a:r>
          </a:p>
        </p:txBody>
      </p:sp>
      <p:pic>
        <p:nvPicPr>
          <p:cNvPr id="44034" name="Picture 4"/>
          <p:cNvPicPr>
            <a:picLocks noChangeAspect="1"/>
          </p:cNvPicPr>
          <p:nvPr/>
        </p:nvPicPr>
        <p:blipFill>
          <a:blip r:embed="rId3"/>
          <a:srcRect t="15079" b="18092"/>
          <a:stretch>
            <a:fillRect/>
          </a:stretch>
        </p:blipFill>
        <p:spPr bwMode="auto">
          <a:xfrm>
            <a:off x="1095375" y="4229100"/>
            <a:ext cx="7743825" cy="218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Chicken or Egg?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Conclusion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BC37D08-AF25-4B6E-9385-E1D53D0AFCA0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Prepare for IPv6 Now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IPv4 will run out in 2 year’s time</a:t>
            </a:r>
          </a:p>
          <a:p>
            <a:r>
              <a:rPr lang="en-AU" dirty="0" smtClean="0"/>
              <a:t>Enable IPv6 in your network</a:t>
            </a:r>
          </a:p>
          <a:p>
            <a:pPr lvl="1"/>
            <a:r>
              <a:rPr lang="en-AU" dirty="0" smtClean="0"/>
              <a:t>Do something small but DO NOT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A43FA-F62B-48EC-8946-88EC3444AB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1628288" y="4164676"/>
          <a:ext cx="6090130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</a:t>
            </a:r>
            <a:r>
              <a:rPr lang="en-US" sz="3800" smtClean="0"/>
              <a:t>What’s the Killer App for IPv6?</a:t>
            </a:r>
            <a:r>
              <a:rPr lang="en-US" smtClean="0"/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6600" b="1" i="1" smtClean="0"/>
              <a:t>The Internet !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28F99B0-B914-45AF-A7E1-BCD2AC87A28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2090738" y="58229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Thank You!</a:t>
            </a:r>
            <a:endParaRPr lang="en-US" altLang="ja-JP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 smtClean="0">
              <a:hlinkClick r:id="rId3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&lt;sanjaya@apnic.net&gt;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World Internet Penetration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A43FA-F62B-48EC-8946-88EC3444ABA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996" y="1812687"/>
            <a:ext cx="49530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49320" y="4584614"/>
            <a:ext cx="2651688" cy="10772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1600" dirty="0" smtClean="0"/>
              <a:t>Internet Penetration is only</a:t>
            </a:r>
          </a:p>
          <a:p>
            <a:r>
              <a:rPr lang="en-AU" sz="1600" dirty="0" smtClean="0"/>
              <a:t>at 26.6%, but IPv4 address</a:t>
            </a:r>
            <a:br>
              <a:rPr lang="en-AU" sz="1600" dirty="0" smtClean="0"/>
            </a:br>
            <a:r>
              <a:rPr lang="en-AU" sz="1600" dirty="0" smtClean="0"/>
              <a:t>is running out already with</a:t>
            </a:r>
            <a:br>
              <a:rPr lang="en-AU" sz="1600" dirty="0" smtClean="0"/>
            </a:br>
            <a:r>
              <a:rPr lang="en-AU" sz="1600" dirty="0" smtClean="0"/>
              <a:t>only 6% remaining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564467" y="5012267"/>
            <a:ext cx="2565400" cy="846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7350276" y="4305970"/>
            <a:ext cx="324088" cy="477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1618" y="1778223"/>
            <a:ext cx="13335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0735" y="1530350"/>
            <a:ext cx="625493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ja-JP" smtClean="0"/>
              <a:t>IPv4 Consumption: Projection </a:t>
            </a:r>
            <a:endParaRPr lang="en-US" smtClean="0"/>
          </a:p>
        </p:txBody>
      </p:sp>
      <p:sp>
        <p:nvSpPr>
          <p:cNvPr id="12292" name="Slide Number Placeholder 18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15B286D-5315-4F8C-B0AA-15279DD58709}" type="slidenum">
              <a:rPr lang="en-US" smtClean="0"/>
              <a:pPr/>
              <a:t>3</a:t>
            </a:fld>
            <a:endParaRPr lang="en-US" smtClean="0"/>
          </a:p>
        </p:txBody>
      </p:sp>
      <p:grpSp>
        <p:nvGrpSpPr>
          <p:cNvPr id="12293" name="Group 11"/>
          <p:cNvGrpSpPr>
            <a:grpSpLocks/>
          </p:cNvGrpSpPr>
          <p:nvPr/>
        </p:nvGrpSpPr>
        <p:grpSpPr bwMode="auto">
          <a:xfrm>
            <a:off x="2139950" y="1676400"/>
            <a:ext cx="5835717" cy="4132263"/>
            <a:chOff x="2365375" y="1676400"/>
            <a:chExt cx="5836412" cy="4132775"/>
          </a:xfrm>
        </p:grpSpPr>
        <p:sp>
          <p:nvSpPr>
            <p:cNvPr id="12302" name="Oval 8"/>
            <p:cNvSpPr>
              <a:spLocks noChangeArrowheads="1"/>
            </p:cNvSpPr>
            <p:nvPr/>
          </p:nvSpPr>
          <p:spPr bwMode="auto">
            <a:xfrm>
              <a:off x="7058787" y="4683637"/>
              <a:ext cx="1143000" cy="11255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AU" sz="1800"/>
            </a:p>
          </p:txBody>
        </p:sp>
        <p:sp>
          <p:nvSpPr>
            <p:cNvPr id="12303" name="Line 12"/>
            <p:cNvSpPr>
              <a:spLocks noChangeShapeType="1"/>
            </p:cNvSpPr>
            <p:nvPr/>
          </p:nvSpPr>
          <p:spPr bwMode="auto">
            <a:xfrm>
              <a:off x="2365375" y="1676400"/>
              <a:ext cx="2286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04" name="Line 13"/>
            <p:cNvSpPr>
              <a:spLocks noChangeShapeType="1"/>
            </p:cNvSpPr>
            <p:nvPr/>
          </p:nvSpPr>
          <p:spPr bwMode="auto">
            <a:xfrm>
              <a:off x="2365375" y="1905000"/>
              <a:ext cx="228600" cy="0"/>
            </a:xfrm>
            <a:prstGeom prst="line">
              <a:avLst/>
            </a:prstGeom>
            <a:noFill/>
            <a:ln w="38100">
              <a:solidFill>
                <a:srgbClr val="8EBE3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2298" name="TextBox 6"/>
          <p:cNvSpPr txBox="1">
            <a:spLocks noChangeArrowheads="1"/>
          </p:cNvSpPr>
          <p:nvPr/>
        </p:nvSpPr>
        <p:spPr bwMode="auto">
          <a:xfrm>
            <a:off x="2355850" y="1530350"/>
            <a:ext cx="5842000" cy="5238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altLang="ja-JP" sz="1400" b="1" dirty="0"/>
              <a:t>Projected IANA exhaustion: 	</a:t>
            </a:r>
            <a:r>
              <a:rPr lang="en-AU" altLang="ja-JP" sz="1400" b="1" dirty="0" smtClean="0"/>
              <a:t>19/07/2011</a:t>
            </a:r>
            <a:endParaRPr lang="en-AU" altLang="ja-JP" sz="1400" b="1" dirty="0"/>
          </a:p>
          <a:p>
            <a:r>
              <a:rPr lang="en-AU" altLang="ja-JP" sz="1400" b="1" dirty="0"/>
              <a:t>Projected RIR exhaustion: 		</a:t>
            </a:r>
            <a:r>
              <a:rPr lang="en-AU" altLang="ja-JP" sz="1400" b="1" dirty="0" smtClean="0"/>
              <a:t>24/03/2012</a:t>
            </a:r>
            <a:endParaRPr lang="ja-JP" altLang="en-AU" sz="1400"/>
          </a:p>
        </p:txBody>
      </p:sp>
      <p:sp>
        <p:nvSpPr>
          <p:cNvPr id="12299" name="TextBox 8"/>
          <p:cNvSpPr txBox="1">
            <a:spLocks noChangeArrowheads="1"/>
          </p:cNvSpPr>
          <p:nvPr/>
        </p:nvSpPr>
        <p:spPr bwMode="auto">
          <a:xfrm>
            <a:off x="2554288" y="6550025"/>
            <a:ext cx="656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AU" sz="1400" b="1" dirty="0">
                <a:solidFill>
                  <a:srgbClr val="000000"/>
                </a:solidFill>
                <a:hlinkClick r:id="rId5"/>
              </a:rPr>
              <a:t>http://</a:t>
            </a:r>
            <a:r>
              <a:rPr lang="en-AU" sz="1400" b="1" dirty="0" smtClean="0">
                <a:solidFill>
                  <a:srgbClr val="000000"/>
                </a:solidFill>
                <a:hlinkClick r:id="rId5"/>
              </a:rPr>
              <a:t>www.potaroo.net/tools/ipv4/</a:t>
            </a:r>
            <a:r>
              <a:rPr lang="en-AU" sz="1400" b="1" dirty="0" smtClean="0">
                <a:solidFill>
                  <a:srgbClr val="000000"/>
                </a:solidFill>
              </a:rPr>
              <a:t>   </a:t>
            </a:r>
            <a:r>
              <a:rPr lang="en-AU" sz="1400" b="1" dirty="0" smtClean="0"/>
              <a:t>9 July </a:t>
            </a:r>
            <a:r>
              <a:rPr lang="en-AU" sz="1400" b="1" dirty="0"/>
              <a:t>2010</a:t>
            </a:r>
          </a:p>
        </p:txBody>
      </p:sp>
      <p:sp>
        <p:nvSpPr>
          <p:cNvPr id="12301" name="Down Arrow 9"/>
          <p:cNvSpPr>
            <a:spLocks noChangeArrowheads="1"/>
          </p:cNvSpPr>
          <p:nvPr/>
        </p:nvSpPr>
        <p:spPr bwMode="auto">
          <a:xfrm rot="-1037076">
            <a:off x="6809606" y="2160588"/>
            <a:ext cx="280987" cy="2474912"/>
          </a:xfrm>
          <a:prstGeom prst="downArrow">
            <a:avLst>
              <a:gd name="adj1" fmla="val 50000"/>
              <a:gd name="adj2" fmla="val 93136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Transition to IPv6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IPv4 address exhaustion inevitable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AU" dirty="0" smtClean="0"/>
              <a:t>4 billion (32 bit) </a:t>
            </a:r>
            <a:r>
              <a:rPr lang="en-US" dirty="0" smtClean="0"/>
              <a:t>addresses is just not enough!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IPv6 should be inevitable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AU" sz="2000" dirty="0" smtClean="0"/>
              <a:t>340,282,366,920,938,463,463,374,607,431,768,211,456</a:t>
            </a:r>
            <a:br>
              <a:rPr lang="en-AU" sz="2000" dirty="0" smtClean="0"/>
            </a:br>
            <a:r>
              <a:rPr lang="en-AU" sz="2000" dirty="0" smtClean="0"/>
              <a:t/>
            </a:r>
            <a:br>
              <a:rPr lang="en-AU" sz="2000" dirty="0" smtClean="0"/>
            </a:b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smtClean="0"/>
              <a:t>(</a:t>
            </a:r>
            <a:r>
              <a:rPr lang="en-AU" dirty="0" smtClean="0"/>
              <a:t>128 bit) </a:t>
            </a:r>
            <a:r>
              <a:rPr lang="en-US" dirty="0" smtClean="0"/>
              <a:t>addresses is big enough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/>
              <a:t>The only solution to IPv4 exhaustion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/>
              <a:t>IPv6 protocol is mature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/>
              <a:t>Increasing usage in the past years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How far have we come?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D528870-1DB9-4BB8-8548-5DFEC8E7A69B}" type="slidenum">
              <a:rPr lang="en-US" smtClean="0"/>
              <a:pPr/>
              <a:t>4</a:t>
            </a:fld>
            <a:endParaRPr lang="en-US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2131524" y="3498269"/>
            <a:ext cx="5543229" cy="195345"/>
            <a:chOff x="2131524" y="3614651"/>
            <a:chExt cx="5543229" cy="195345"/>
          </a:xfrm>
        </p:grpSpPr>
        <p:sp>
          <p:nvSpPr>
            <p:cNvPr id="9" name="Left Brace 8"/>
            <p:cNvSpPr/>
            <p:nvPr/>
          </p:nvSpPr>
          <p:spPr bwMode="auto">
            <a:xfrm rot="16200000">
              <a:off x="2927123" y="2819052"/>
              <a:ext cx="192578" cy="1783775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Left Brace 9"/>
            <p:cNvSpPr/>
            <p:nvPr/>
          </p:nvSpPr>
          <p:spPr bwMode="auto">
            <a:xfrm rot="16200000">
              <a:off x="4816905" y="2821819"/>
              <a:ext cx="192578" cy="1783775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Left Brace 10"/>
            <p:cNvSpPr/>
            <p:nvPr/>
          </p:nvSpPr>
          <p:spPr bwMode="auto">
            <a:xfrm rot="16200000">
              <a:off x="6686577" y="2821819"/>
              <a:ext cx="192578" cy="1783775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703020" y="3640969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trillion</a:t>
            </a:r>
            <a:endParaRPr lang="en-A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92787" y="3640969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trillion</a:t>
            </a:r>
            <a:endParaRPr lang="en-A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465978" y="3643735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trillion</a:t>
            </a:r>
            <a:endParaRPr lang="en-A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ja-JP" smtClean="0"/>
              <a:t>APNIC: Survey 2009</a:t>
            </a:r>
            <a:endParaRPr lang="en-US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0" y="2057400"/>
          <a:ext cx="8153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2971800" y="6519863"/>
            <a:ext cx="6172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/>
              <a:t>n=118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762000" y="1371600"/>
            <a:ext cx="5373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If not, why not considering IPv6?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5980" y="2119774"/>
            <a:ext cx="4098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It’s </a:t>
            </a:r>
            <a:r>
              <a:rPr lang="en-AU" u="sng" dirty="0" smtClean="0"/>
              <a:t>not</a:t>
            </a:r>
            <a:r>
              <a:rPr lang="en-AU" dirty="0" smtClean="0"/>
              <a:t> about business need.</a:t>
            </a:r>
          </a:p>
          <a:p>
            <a:r>
              <a:rPr lang="en-AU" dirty="0" smtClean="0"/>
              <a:t>It’s about business </a:t>
            </a:r>
            <a:r>
              <a:rPr lang="en-AU" u="sng" dirty="0" smtClean="0"/>
              <a:t>survival</a:t>
            </a:r>
            <a:endParaRPr lang="en-AU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AD74F10-5776-4E40-A906-59E85BE7F7C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533400" y="5953125"/>
            <a:ext cx="861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  <a:cs typeface="Tahoma" charset="0"/>
              </a:rPr>
              <a:t>Does your organization have, or consider having an </a:t>
            </a:r>
          </a:p>
          <a:p>
            <a:pPr algn="ctr" eaLnBrk="0" hangingPunct="0"/>
            <a:r>
              <a:rPr lang="en-US" b="1">
                <a:solidFill>
                  <a:srgbClr val="000000"/>
                </a:solidFill>
                <a:cs typeface="Tahoma" charset="0"/>
              </a:rPr>
              <a:t>IPv6 allocation and/or assignment? (Sept 2009)</a:t>
            </a:r>
            <a:endParaRPr lang="en-US" b="1"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38200" y="381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defRPr/>
            </a:pPr>
            <a:r>
              <a:rPr lang="en-US" sz="4000" b="1" kern="0" dirty="0">
                <a:solidFill>
                  <a:srgbClr val="184E86"/>
                </a:solidFill>
                <a:latin typeface="Arial"/>
                <a:ea typeface="+mj-ea"/>
                <a:cs typeface="Arial"/>
              </a:rPr>
              <a:t>IPv6 address allocations</a:t>
            </a:r>
            <a:br>
              <a:rPr lang="en-US" sz="4000" b="1" kern="0" dirty="0">
                <a:solidFill>
                  <a:srgbClr val="184E86"/>
                </a:solidFill>
                <a:latin typeface="Arial"/>
                <a:ea typeface="+mj-ea"/>
                <a:cs typeface="Arial"/>
              </a:rPr>
            </a:br>
            <a:r>
              <a:rPr lang="en-US" sz="4000" b="1" kern="0" dirty="0">
                <a:solidFill>
                  <a:srgbClr val="184E86"/>
                </a:solidFill>
                <a:latin typeface="Arial"/>
                <a:ea typeface="+mj-ea"/>
                <a:cs typeface="Arial"/>
              </a:rPr>
              <a:t>and assignments (ISPs)</a:t>
            </a: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8383588" y="6519863"/>
            <a:ext cx="7604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n=192</a:t>
            </a:r>
          </a:p>
        </p:txBody>
      </p:sp>
      <p:graphicFrame>
        <p:nvGraphicFramePr>
          <p:cNvPr id="3074" name="Chart 5"/>
          <p:cNvGraphicFramePr>
            <a:graphicFrameLocks/>
          </p:cNvGraphicFramePr>
          <p:nvPr/>
        </p:nvGraphicFramePr>
        <p:xfrm>
          <a:off x="1524000" y="1752600"/>
          <a:ext cx="6096000" cy="4064000"/>
        </p:xfrm>
        <a:graphic>
          <a:graphicData uri="http://schemas.openxmlformats.org/presentationml/2006/ole">
            <p:oleObj spid="_x0000_s3074" r:id="rId3" imgW="6095496" imgH="4059600" progId="Excel.Sheet.8">
              <p:embed/>
            </p:oleObj>
          </a:graphicData>
        </a:graphic>
      </p:graphicFrame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1974850" y="2314575"/>
            <a:ext cx="1166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No 29%</a:t>
            </a:r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6453188" y="4375150"/>
            <a:ext cx="1166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Yes 71%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Resource Delegations</a:t>
            </a:r>
            <a:endParaRPr lang="en-AU" dirty="0" smtClean="0"/>
          </a:p>
        </p:txBody>
      </p:sp>
      <p:pic>
        <p:nvPicPr>
          <p:cNvPr id="22531" name="Picture 14" descr="ipv4_assigned_20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514725"/>
            <a:ext cx="39624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5" descr="ipv6_assigned_201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8050" y="1636713"/>
            <a:ext cx="3973513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2520950" y="3241675"/>
            <a:ext cx="801688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IPv4</a:t>
            </a: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6413500" y="1371600"/>
            <a:ext cx="8001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IPv6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OECD: Latest Report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B76FE19-FC69-4B44-9E3E-B4DEB795D536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5726" y="1309688"/>
            <a:ext cx="5510587" cy="479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790950" y="6488113"/>
            <a:ext cx="5353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http://www.oecd.org/dataoecd/48/51/44953210.pdf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4746625" y="4294188"/>
            <a:ext cx="4168775" cy="954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ISPs offering commercial</a:t>
            </a:r>
          </a:p>
          <a:p>
            <a:pPr algn="ctr"/>
            <a:r>
              <a:rPr lang="en-US" sz="2800" dirty="0"/>
              <a:t>native IPv6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Ratio of IPv6 to IPv4 ASes</a:t>
            </a:r>
            <a:endParaRPr lang="en-US" smtClean="0"/>
          </a:p>
        </p:txBody>
      </p:sp>
      <p:pic>
        <p:nvPicPr>
          <p:cNvPr id="20483" name="Picture 5"/>
          <p:cNvPicPr>
            <a:picLocks noGrp="1" noChangeAspect="1"/>
          </p:cNvPicPr>
          <p:nvPr>
            <p:ph idx="1"/>
          </p:nvPr>
        </p:nvPicPr>
        <p:blipFill>
          <a:blip r:embed="rId2"/>
          <a:srcRect l="-664" r="-664"/>
          <a:stretch>
            <a:fillRect/>
          </a:stretch>
        </p:blipFill>
        <p:spPr>
          <a:xfrm>
            <a:off x="838200" y="1636222"/>
            <a:ext cx="7659255" cy="4724400"/>
          </a:xfrm>
        </p:spPr>
      </p:pic>
      <p:sp>
        <p:nvSpPr>
          <p:cNvPr id="2048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888C8B3-515F-4F86-8AA7-1ACCECBB81A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2286000" y="6596063"/>
            <a:ext cx="6858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Measuring IPv6 Deployment by Geoff Huston, APNIC http://www.isoc.org/isoc/conferences/ipv6momentum/ </a:t>
            </a: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1649413" y="2579688"/>
            <a:ext cx="1882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IPv6:IPv4 ASNs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1.5"/>
</p:tagLst>
</file>

<file path=ppt/theme/theme1.xml><?xml version="1.0" encoding="utf-8"?>
<a:theme xmlns:a="http://schemas.openxmlformats.org/drawingml/2006/main" name="APNIC_template_2010">
  <a:themeElements>
    <a:clrScheme name="APNIC Standard 1">
      <a:dk1>
        <a:srgbClr val="141313"/>
      </a:dk1>
      <a:lt1>
        <a:srgbClr val="FFFFFE"/>
      </a:lt1>
      <a:dk2>
        <a:srgbClr val="184E86"/>
      </a:dk2>
      <a:lt2>
        <a:srgbClr val="FFFFFE"/>
      </a:lt2>
      <a:accent1>
        <a:srgbClr val="184E86"/>
      </a:accent1>
      <a:accent2>
        <a:srgbClr val="208C97"/>
      </a:accent2>
      <a:accent3>
        <a:srgbClr val="B56825"/>
      </a:accent3>
      <a:accent4>
        <a:srgbClr val="609B6A"/>
      </a:accent4>
      <a:accent5>
        <a:srgbClr val="4D2A59"/>
      </a:accent5>
      <a:accent6>
        <a:srgbClr val="2A8B78"/>
      </a:accent6>
      <a:hlink>
        <a:srgbClr val="184E86"/>
      </a:hlink>
      <a:folHlink>
        <a:srgbClr val="A7CBDA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PNIC Standard 1">
    <a:dk1>
      <a:srgbClr val="141313"/>
    </a:dk1>
    <a:lt1>
      <a:srgbClr val="FFFFFE"/>
    </a:lt1>
    <a:dk2>
      <a:srgbClr val="184E86"/>
    </a:dk2>
    <a:lt2>
      <a:srgbClr val="FFFFFE"/>
    </a:lt2>
    <a:accent1>
      <a:srgbClr val="184E86"/>
    </a:accent1>
    <a:accent2>
      <a:srgbClr val="208C97"/>
    </a:accent2>
    <a:accent3>
      <a:srgbClr val="B56825"/>
    </a:accent3>
    <a:accent4>
      <a:srgbClr val="609B6A"/>
    </a:accent4>
    <a:accent5>
      <a:srgbClr val="4D2A59"/>
    </a:accent5>
    <a:accent6>
      <a:srgbClr val="2A8B78"/>
    </a:accent6>
    <a:hlink>
      <a:srgbClr val="184E86"/>
    </a:hlink>
    <a:folHlink>
      <a:srgbClr val="A7CBDA"/>
    </a:folHlink>
  </a:clrScheme>
  <a:fontScheme name="Office Theme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APNIC_template_2010.pot</Template>
  <TotalTime>5071</TotalTime>
  <Words>226</Words>
  <Application>Microsoft Office PowerPoint</Application>
  <PresentationFormat>On-screen Show (4:3)</PresentationFormat>
  <Paragraphs>77</Paragraphs>
  <Slides>14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APNIC_template_2010</vt:lpstr>
      <vt:lpstr>Microsoft Office Excel 97-2003 Worksheet</vt:lpstr>
      <vt:lpstr>Supporting Internet growth  and evolution:  The Transition to IPv6</vt:lpstr>
      <vt:lpstr>World Internet Penetration</vt:lpstr>
      <vt:lpstr>IPv4 Consumption: Projection </vt:lpstr>
      <vt:lpstr>Transition to IPv6</vt:lpstr>
      <vt:lpstr>APNIC: Survey 2009</vt:lpstr>
      <vt:lpstr>Slide 6</vt:lpstr>
      <vt:lpstr>APNIC Resource Delegations</vt:lpstr>
      <vt:lpstr>OECD: Latest Report</vt:lpstr>
      <vt:lpstr>Ratio of IPv6 to IPv4 ASes</vt:lpstr>
      <vt:lpstr>Chicken or Egg?</vt:lpstr>
      <vt:lpstr>In Conclusion</vt:lpstr>
      <vt:lpstr>Prepare for IPv6 Now</vt:lpstr>
      <vt:lpstr>“What’s the Killer App for IPv6?”</vt:lpstr>
      <vt:lpstr>Thank You!</vt:lpstr>
    </vt:vector>
  </TitlesOfParts>
  <Company>APNIC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evolution of the Internet community: Transition to IPv6</dc:title>
  <dc:creator>Miwa Fujii</dc:creator>
  <cp:lastModifiedBy>Sanjaya</cp:lastModifiedBy>
  <cp:revision>94</cp:revision>
  <cp:lastPrinted>2010-05-31T04:25:30Z</cp:lastPrinted>
  <dcterms:created xsi:type="dcterms:W3CDTF">2010-05-31T05:02:15Z</dcterms:created>
  <dcterms:modified xsi:type="dcterms:W3CDTF">2010-07-09T02:39:58Z</dcterms:modified>
</cp:coreProperties>
</file>