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2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4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Objects="1">
      <p:cViewPr varScale="1">
        <p:scale>
          <a:sx n="112" d="100"/>
          <a:sy n="112" d="100"/>
        </p:scale>
        <p:origin x="-7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352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C6F23-2A7A-624C-8640-CF9B0E22AA7E}" type="datetimeFigureOut">
              <a:rPr lang="en-US" smtClean="0"/>
              <a:pPr/>
              <a:t>5/17/10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DE12E4-8559-0C4C-B5E4-B0B1B5CB97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Bogon</a:t>
            </a:r>
            <a:r>
              <a:rPr lang="en-US" dirty="0" smtClean="0"/>
              <a:t>: not supposed to be </a:t>
            </a:r>
            <a:r>
              <a:rPr lang="en-US" dirty="0" smtClean="0"/>
              <a:t>used, reserved 10/8,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172.16.0.0/12,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92.168/16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E12E4-8559-0C4C-B5E4-B0B1B5CB97E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Outdated</a:t>
            </a:r>
            <a:r>
              <a:rPr lang="en-US" baseline="0" dirty="0" smtClean="0"/>
              <a:t> filters: on any segment of the path</a:t>
            </a:r>
          </a:p>
          <a:p>
            <a:r>
              <a:rPr lang="en-US" baseline="0" dirty="0" smtClean="0"/>
              <a:t>Prefix recycling: new user penalized for previous user’s bad </a:t>
            </a:r>
            <a:r>
              <a:rPr lang="en-US" baseline="0" dirty="0" err="1" smtClean="0"/>
              <a:t>behaviour</a:t>
            </a:r>
            <a:endParaRPr lang="en-US" baseline="0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Routine use of 1.1.1.1 by SIP/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Voip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systems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Routine use of 1.2.3.4 by SIP/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Voip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of parts of net 1/8 for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Macdonalds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free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wifi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peaks of up to 800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mbit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/sec traffic seen, sustained load in some /24 exceeds 150mbit/sec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of net 2/8 by Internet controlled lighting rigs for rock concerts (!)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E12E4-8559-0C4C-B5E4-B0B1B5CB97E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Collaboration</a:t>
            </a:r>
            <a:r>
              <a:rPr lang="en-US" baseline="0" dirty="0" smtClean="0"/>
              <a:t> with industry and community groups</a:t>
            </a:r>
          </a:p>
          <a:p>
            <a:pPr>
              <a:buFont typeface="Arial"/>
              <a:buChar char="•"/>
            </a:pPr>
            <a:r>
              <a:rPr lang="en-US" baseline="0" dirty="0" smtClean="0"/>
              <a:t>Education through publications and APNIC training team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E12E4-8559-0C4C-B5E4-B0B1B5CB97E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AU" sz="3200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RQA: resource Quality Assurance</a:t>
            </a:r>
          </a:p>
          <a:p>
            <a:pPr>
              <a:buFont typeface="Arial"/>
              <a:buChar char="•"/>
            </a:pPr>
            <a:r>
              <a:rPr lang="en-US" sz="3200" dirty="0" err="1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Reachability</a:t>
            </a:r>
            <a:r>
              <a:rPr lang="en-US" baseline="0" dirty="0" smtClean="0"/>
              <a:t> </a:t>
            </a:r>
            <a:r>
              <a:rPr lang="en-US" baseline="0" dirty="0" smtClean="0"/>
              <a:t>index: advertise results of technical testing</a:t>
            </a:r>
          </a:p>
          <a:p>
            <a:pPr>
              <a:buFont typeface="Arial"/>
              <a:buChar char="•"/>
            </a:pPr>
            <a:r>
              <a:rPr lang="en-US" baseline="0" dirty="0" smtClean="0"/>
              <a:t>Build community of interest with reputable organizations that maintain </a:t>
            </a:r>
            <a:r>
              <a:rPr lang="en-US" baseline="0" dirty="0" err="1" smtClean="0"/>
              <a:t>bogon</a:t>
            </a:r>
            <a:r>
              <a:rPr lang="en-US" baseline="0" dirty="0" smtClean="0"/>
              <a:t>/black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E12E4-8559-0C4C-B5E4-B0B1B5CB97E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130425"/>
            <a:ext cx="80010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781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68C070-3FAD-1648-9771-49F29E381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68C070-3FAD-1648-9771-49F29E381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7050" y="381000"/>
            <a:ext cx="2038350" cy="6172200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962650" cy="6172200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68C070-3FAD-1648-9771-49F29E381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8001000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8001000" cy="4800600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68C070-3FAD-1648-9771-49F29E381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406900"/>
            <a:ext cx="7772400" cy="1362075"/>
          </a:xfrm>
        </p:spPr>
        <p:txBody>
          <a:bodyPr anchor="t"/>
          <a:lstStyle>
            <a:lvl1pPr algn="ctr">
              <a:defRPr sz="4000" b="1" cap="none"/>
            </a:lvl1pPr>
          </a:lstStyle>
          <a:p>
            <a:r>
              <a:rPr lang="en-AU" altLang="ja-JP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68C070-3FAD-1648-9771-49F29E381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8001000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9243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752600"/>
            <a:ext cx="39243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68C070-3FAD-1648-9771-49F29E381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763714"/>
            <a:ext cx="3810000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2403475"/>
            <a:ext cx="3810000" cy="4149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763714"/>
            <a:ext cx="3962400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403475"/>
            <a:ext cx="3962400" cy="4149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68C070-3FAD-1648-9771-49F29E381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8077200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68C070-3FAD-1648-9771-49F29E381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68C070-3FAD-1648-9771-49F29E381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3050"/>
            <a:ext cx="2703513" cy="1162050"/>
          </a:xfrm>
        </p:spPr>
        <p:txBody>
          <a:bodyPr anchor="t"/>
          <a:lstStyle>
            <a:lvl1pPr algn="l">
              <a:defRPr sz="2400" b="1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7450" y="273050"/>
            <a:ext cx="5111750" cy="6280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1435100"/>
            <a:ext cx="2703513" cy="51181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68C070-3FAD-1648-9771-49F29E381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4800600"/>
            <a:ext cx="5486400" cy="566738"/>
          </a:xfrm>
        </p:spPr>
        <p:txBody>
          <a:bodyPr anchor="b"/>
          <a:lstStyle>
            <a:lvl1pPr algn="ctr">
              <a:defRPr sz="2400" b="1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57400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5367338"/>
            <a:ext cx="5486400" cy="804862"/>
          </a:xfrm>
        </p:spPr>
        <p:txBody>
          <a:bodyPr/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68C070-3FAD-1648-9771-49F29E381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8153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/>
            </a:lvl1pPr>
          </a:lstStyle>
          <a:p>
            <a:fld id="{E768C070-3FAD-1648-9771-49F29E381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84E8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84E86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84E86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84E86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84E86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A487D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A487D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A487D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A487D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>
                <a:latin typeface="Arial"/>
                <a:cs typeface="Arial"/>
              </a:rPr>
              <a:t>Addressing Prefix </a:t>
            </a:r>
            <a:r>
              <a:rPr lang="en-AU" dirty="0" err="1" smtClean="0">
                <a:latin typeface="Arial"/>
                <a:cs typeface="Arial"/>
              </a:rPr>
              <a:t>Reachability</a:t>
            </a:r>
            <a:r>
              <a:rPr lang="en-AU" dirty="0" smtClean="0">
                <a:latin typeface="Arial"/>
                <a:cs typeface="Arial"/>
              </a:rPr>
              <a:t> Issues</a:t>
            </a:r>
            <a:endParaRPr lang="en-AU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AU" dirty="0" smtClean="0">
              <a:latin typeface="Arial"/>
              <a:cs typeface="Arial"/>
            </a:endParaRPr>
          </a:p>
          <a:p>
            <a:r>
              <a:rPr lang="en-AU" sz="2800" dirty="0" smtClean="0">
                <a:latin typeface="Arial"/>
                <a:cs typeface="Arial"/>
              </a:rPr>
              <a:t>Frank </a:t>
            </a:r>
            <a:r>
              <a:rPr lang="en-AU" sz="2800" dirty="0" err="1" smtClean="0">
                <a:latin typeface="Arial"/>
                <a:cs typeface="Arial"/>
              </a:rPr>
              <a:t>Salanitri</a:t>
            </a:r>
            <a:endParaRPr lang="en-AU" sz="2800" dirty="0" smtClean="0">
              <a:latin typeface="Arial"/>
              <a:cs typeface="Arial"/>
            </a:endParaRPr>
          </a:p>
          <a:p>
            <a:r>
              <a:rPr lang="en-AU" sz="2800" dirty="0" smtClean="0">
                <a:latin typeface="Arial"/>
                <a:cs typeface="Arial"/>
              </a:rPr>
              <a:t>Project &amp; Systems Services Manager, APNIC</a:t>
            </a:r>
            <a:endParaRPr lang="en-AU"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Arial"/>
                <a:cs typeface="Arial"/>
              </a:rPr>
              <a:t>Overview</a:t>
            </a:r>
            <a:endParaRPr lang="en-AU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>
                <a:latin typeface="Arial"/>
                <a:cs typeface="Arial"/>
              </a:rPr>
              <a:t>Background</a:t>
            </a:r>
          </a:p>
          <a:p>
            <a:r>
              <a:rPr lang="en-AU" dirty="0" smtClean="0">
                <a:latin typeface="Arial"/>
                <a:cs typeface="Arial"/>
              </a:rPr>
              <a:t>The problem</a:t>
            </a:r>
          </a:p>
          <a:p>
            <a:r>
              <a:rPr lang="en-AU" dirty="0" smtClean="0">
                <a:latin typeface="Arial"/>
                <a:cs typeface="Arial"/>
              </a:rPr>
              <a:t>APNIC Resource Quality Assurance</a:t>
            </a:r>
          </a:p>
          <a:p>
            <a:pPr lvl="1"/>
            <a:r>
              <a:rPr lang="en-AU" dirty="0" smtClean="0">
                <a:latin typeface="Arial"/>
                <a:cs typeface="Arial"/>
              </a:rPr>
              <a:t>Scope</a:t>
            </a:r>
          </a:p>
          <a:p>
            <a:pPr lvl="1"/>
            <a:r>
              <a:rPr lang="en-AU" dirty="0" smtClean="0">
                <a:latin typeface="Arial"/>
                <a:cs typeface="Arial"/>
              </a:rPr>
              <a:t>Challenges</a:t>
            </a:r>
          </a:p>
          <a:p>
            <a:pPr lvl="1"/>
            <a:r>
              <a:rPr lang="en-AU" dirty="0" smtClean="0">
                <a:latin typeface="Arial"/>
                <a:cs typeface="Arial"/>
              </a:rPr>
              <a:t>Strategy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Arial"/>
                <a:cs typeface="Arial"/>
              </a:rPr>
              <a:t>Background</a:t>
            </a:r>
            <a:endParaRPr lang="en-AU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>
                <a:latin typeface="Arial"/>
                <a:cs typeface="Arial"/>
              </a:rPr>
              <a:t>IP address gets filtered for various reasons</a:t>
            </a:r>
          </a:p>
          <a:p>
            <a:pPr lvl="1"/>
            <a:r>
              <a:rPr lang="en-AU" dirty="0" smtClean="0">
                <a:latin typeface="Arial"/>
                <a:cs typeface="Arial"/>
              </a:rPr>
              <a:t>Bogon</a:t>
            </a:r>
          </a:p>
          <a:p>
            <a:pPr lvl="1"/>
            <a:r>
              <a:rPr lang="en-AU" dirty="0" smtClean="0">
                <a:latin typeface="Arial"/>
                <a:cs typeface="Arial"/>
              </a:rPr>
              <a:t>Bad behaviour</a:t>
            </a:r>
          </a:p>
          <a:p>
            <a:pPr lvl="1"/>
            <a:r>
              <a:rPr lang="en-AU" dirty="0" smtClean="0">
                <a:latin typeface="Arial"/>
                <a:cs typeface="Arial"/>
              </a:rPr>
              <a:t>Security/access policies</a:t>
            </a:r>
          </a:p>
          <a:p>
            <a:r>
              <a:rPr lang="en-AU" dirty="0" smtClean="0">
                <a:latin typeface="Arial"/>
                <a:cs typeface="Arial"/>
              </a:rPr>
              <a:t>Most prevalent form of IP address filters</a:t>
            </a:r>
          </a:p>
          <a:p>
            <a:pPr lvl="1"/>
            <a:r>
              <a:rPr lang="en-AU" dirty="0" smtClean="0">
                <a:latin typeface="Arial"/>
                <a:cs typeface="Arial"/>
              </a:rPr>
              <a:t>Route filtering</a:t>
            </a:r>
          </a:p>
          <a:p>
            <a:pPr lvl="1"/>
            <a:r>
              <a:rPr lang="en-AU" dirty="0" smtClean="0">
                <a:latin typeface="Arial"/>
                <a:cs typeface="Arial"/>
              </a:rPr>
              <a:t>Application filtering, esp. Mail</a:t>
            </a:r>
          </a:p>
          <a:p>
            <a:pPr lvl="1"/>
            <a:r>
              <a:rPr lang="en-AU" dirty="0" smtClean="0">
                <a:latin typeface="Arial"/>
                <a:cs typeface="Arial"/>
              </a:rPr>
              <a:t>Firewall filtering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Arial"/>
                <a:cs typeface="Arial"/>
              </a:rPr>
              <a:t>The Problem</a:t>
            </a:r>
            <a:endParaRPr lang="en-AU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>
                <a:latin typeface="Arial"/>
                <a:cs typeface="Arial"/>
              </a:rPr>
              <a:t>Legitimate internet traffic fails to reach the destination due to:</a:t>
            </a:r>
          </a:p>
          <a:p>
            <a:pPr lvl="1"/>
            <a:r>
              <a:rPr lang="en-AU" dirty="0" smtClean="0">
                <a:latin typeface="Arial"/>
                <a:cs typeface="Arial"/>
              </a:rPr>
              <a:t>Outdated filters</a:t>
            </a:r>
          </a:p>
          <a:p>
            <a:pPr lvl="1"/>
            <a:r>
              <a:rPr lang="en-AU" dirty="0" smtClean="0">
                <a:latin typeface="Arial"/>
                <a:cs typeface="Arial"/>
              </a:rPr>
              <a:t>Outdated black list / </a:t>
            </a:r>
            <a:r>
              <a:rPr lang="en-AU" dirty="0" err="1" smtClean="0">
                <a:latin typeface="Arial"/>
                <a:cs typeface="Arial"/>
              </a:rPr>
              <a:t>bogon</a:t>
            </a:r>
            <a:r>
              <a:rPr lang="en-AU" dirty="0" smtClean="0">
                <a:latin typeface="Arial"/>
                <a:cs typeface="Arial"/>
              </a:rPr>
              <a:t> list reference</a:t>
            </a:r>
          </a:p>
          <a:p>
            <a:r>
              <a:rPr lang="en-AU" dirty="0" smtClean="0">
                <a:latin typeface="Arial"/>
                <a:cs typeface="Arial"/>
              </a:rPr>
              <a:t>RIR blamed for allocating ‘bad’ blocks</a:t>
            </a:r>
          </a:p>
          <a:p>
            <a:pPr lvl="1"/>
            <a:r>
              <a:rPr lang="en-AU" dirty="0" smtClean="0">
                <a:latin typeface="Arial"/>
                <a:cs typeface="Arial"/>
              </a:rPr>
              <a:t>Situation worsens as IPv4 depletes</a:t>
            </a:r>
          </a:p>
          <a:p>
            <a:pPr lvl="2"/>
            <a:r>
              <a:rPr lang="en-AU" dirty="0">
                <a:latin typeface="Arial"/>
                <a:cs typeface="Arial"/>
              </a:rPr>
              <a:t>M</a:t>
            </a:r>
            <a:r>
              <a:rPr lang="en-AU" dirty="0" smtClean="0">
                <a:latin typeface="Arial"/>
                <a:cs typeface="Arial"/>
              </a:rPr>
              <a:t>ore bad blocks get uncovered</a:t>
            </a:r>
          </a:p>
          <a:p>
            <a:pPr lvl="2"/>
            <a:r>
              <a:rPr lang="en-AU" dirty="0" smtClean="0">
                <a:latin typeface="Arial"/>
                <a:cs typeface="Arial"/>
              </a:rPr>
              <a:t>Prefix gets recycled</a:t>
            </a:r>
          </a:p>
          <a:p>
            <a:pPr lvl="1"/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>
                <a:latin typeface="Arial"/>
                <a:cs typeface="Arial"/>
              </a:rPr>
              <a:t>APNIC Resource Quality Assurance</a:t>
            </a:r>
            <a:endParaRPr lang="en-AU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>
                <a:latin typeface="Arial"/>
                <a:cs typeface="Arial"/>
              </a:rPr>
              <a:t>APNIC: more proactive, long-term strategy</a:t>
            </a:r>
          </a:p>
          <a:p>
            <a:r>
              <a:rPr lang="en-AU" dirty="0" smtClean="0">
                <a:latin typeface="Arial"/>
                <a:cs typeface="Arial"/>
              </a:rPr>
              <a:t>Combined effort</a:t>
            </a:r>
          </a:p>
          <a:p>
            <a:pPr lvl="1"/>
            <a:r>
              <a:rPr lang="en-AU" dirty="0" smtClean="0">
                <a:latin typeface="Arial"/>
                <a:cs typeface="Arial"/>
              </a:rPr>
              <a:t>Collaboration</a:t>
            </a:r>
          </a:p>
          <a:p>
            <a:pPr lvl="1"/>
            <a:r>
              <a:rPr lang="en-AU" dirty="0" smtClean="0">
                <a:latin typeface="Arial"/>
                <a:cs typeface="Arial"/>
              </a:rPr>
              <a:t>Education</a:t>
            </a:r>
          </a:p>
          <a:p>
            <a:pPr lvl="1"/>
            <a:r>
              <a:rPr lang="en-AU" dirty="0" err="1" smtClean="0">
                <a:latin typeface="Arial"/>
                <a:cs typeface="Arial"/>
              </a:rPr>
              <a:t>Whois</a:t>
            </a:r>
            <a:r>
              <a:rPr lang="en-AU" dirty="0" smtClean="0">
                <a:latin typeface="Arial"/>
                <a:cs typeface="Arial"/>
              </a:rPr>
              <a:t> Database quality</a:t>
            </a:r>
          </a:p>
          <a:p>
            <a:pPr lvl="1"/>
            <a:r>
              <a:rPr lang="en-AU" dirty="0" smtClean="0">
                <a:latin typeface="Arial"/>
                <a:cs typeface="Arial"/>
              </a:rPr>
              <a:t>Establish procedures for prefix testing and filter removal</a:t>
            </a:r>
          </a:p>
          <a:p>
            <a:pPr lvl="1"/>
            <a:endParaRPr lang="en-AU" dirty="0" smtClean="0"/>
          </a:p>
          <a:p>
            <a:pPr lvl="1"/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Arial"/>
                <a:cs typeface="Arial"/>
              </a:rPr>
              <a:t>RQA Strategy</a:t>
            </a:r>
            <a:endParaRPr lang="en-AU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>
                <a:latin typeface="Arial"/>
                <a:cs typeface="Arial"/>
              </a:rPr>
              <a:t>Community awareness campaign</a:t>
            </a:r>
          </a:p>
          <a:p>
            <a:r>
              <a:rPr lang="en-AU" dirty="0" smtClean="0">
                <a:latin typeface="Arial"/>
                <a:cs typeface="Arial"/>
              </a:rPr>
              <a:t>Build relationships with reputable organizations that maintain bogon/black list</a:t>
            </a:r>
          </a:p>
          <a:p>
            <a:r>
              <a:rPr lang="en-AU" dirty="0" smtClean="0">
                <a:latin typeface="Arial"/>
                <a:cs typeface="Arial"/>
              </a:rPr>
              <a:t>Keep the </a:t>
            </a:r>
            <a:r>
              <a:rPr lang="en-AU" dirty="0" err="1" smtClean="0">
                <a:latin typeface="Arial"/>
                <a:cs typeface="Arial"/>
              </a:rPr>
              <a:t>Whois</a:t>
            </a:r>
            <a:r>
              <a:rPr lang="en-AU" dirty="0" smtClean="0">
                <a:latin typeface="Arial"/>
                <a:cs typeface="Arial"/>
              </a:rPr>
              <a:t> Database accurate</a:t>
            </a:r>
          </a:p>
          <a:p>
            <a:pPr lvl="1"/>
            <a:r>
              <a:rPr lang="en-AU" dirty="0" smtClean="0">
                <a:latin typeface="Arial"/>
                <a:cs typeface="Arial"/>
              </a:rPr>
              <a:t> Actively remind resource holders to update their data</a:t>
            </a:r>
            <a:endParaRPr lang="en-AU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 need your help, so let’s work together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</a:p>
          <a:p>
            <a:endParaRPr lang="en-US" dirty="0" smtClean="0"/>
          </a:p>
          <a:p>
            <a:r>
              <a:rPr lang="en-US" dirty="0" err="1" smtClean="0"/>
              <a:t>frank@apnic.net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PNIC_template_2010">
  <a:themeElements>
    <a:clrScheme name="APNIC Standard 1">
      <a:dk1>
        <a:srgbClr val="141313"/>
      </a:dk1>
      <a:lt1>
        <a:srgbClr val="FFFFFE"/>
      </a:lt1>
      <a:dk2>
        <a:srgbClr val="184E86"/>
      </a:dk2>
      <a:lt2>
        <a:srgbClr val="FFFFFE"/>
      </a:lt2>
      <a:accent1>
        <a:srgbClr val="184E86"/>
      </a:accent1>
      <a:accent2>
        <a:srgbClr val="208C97"/>
      </a:accent2>
      <a:accent3>
        <a:srgbClr val="B56825"/>
      </a:accent3>
      <a:accent4>
        <a:srgbClr val="609B6A"/>
      </a:accent4>
      <a:accent5>
        <a:srgbClr val="4D2A59"/>
      </a:accent5>
      <a:accent6>
        <a:srgbClr val="2A8B78"/>
      </a:accent6>
      <a:hlink>
        <a:srgbClr val="184E86"/>
      </a:hlink>
      <a:folHlink>
        <a:srgbClr val="A7CBDA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>
              <a:lumMod val="25000"/>
              <a:lumOff val="75000"/>
            </a:schemeClr>
          </a:solidFill>
          <a:prstDash val="solid"/>
          <a:round/>
          <a:headEnd type="none" w="med" len="med"/>
          <a:tailEnd type="triangle" w="med" len="lg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solidFill>
          <a:schemeClr val="accent1"/>
        </a:solidFill>
        <a:ln w="38100" cap="flat" cmpd="sng" algn="ctr">
          <a:solidFill>
            <a:schemeClr val="tx1">
              <a:lumMod val="25000"/>
              <a:lumOff val="75000"/>
            </a:schemeClr>
          </a:solidFill>
          <a:prstDash val="solid"/>
          <a:round/>
          <a:headEnd type="none" w="med" len="med"/>
          <a:tailEnd type="triangle" w="med" len="lg"/>
        </a:ln>
        <a:effectLst/>
      </a:spPr>
      <a:bodyPr/>
      <a:lstStyle/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APNIC_template_2010.pot</Template>
  <TotalTime>3159</TotalTime>
  <Words>322</Words>
  <Application>Microsoft Macintosh PowerPoint</Application>
  <PresentationFormat>On-screen Show (4:3)</PresentationFormat>
  <Paragraphs>62</Paragraphs>
  <Slides>7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APNIC_template_2010</vt:lpstr>
      <vt:lpstr>Addressing Prefix Reachability Issues</vt:lpstr>
      <vt:lpstr>Overview</vt:lpstr>
      <vt:lpstr>Background</vt:lpstr>
      <vt:lpstr>The Problem</vt:lpstr>
      <vt:lpstr>APNIC Resource Quality Assurance</vt:lpstr>
      <vt:lpstr>RQA Strategy</vt:lpstr>
      <vt:lpstr>We need your help, so let’s work together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Addressing Prefix Reachability Issues</dc:title>
  <dc:creator>Frank Salanitri</dc:creator>
  <cp:lastModifiedBy>APNIC PTY LTD</cp:lastModifiedBy>
  <cp:revision>10</cp:revision>
  <dcterms:created xsi:type="dcterms:W3CDTF">2010-05-17T11:10:54Z</dcterms:created>
  <dcterms:modified xsi:type="dcterms:W3CDTF">2010-05-17T14:08:18Z</dcterms:modified>
</cp:coreProperties>
</file>