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732" r:id="rId3"/>
    <p:sldMasterId id="2147483706" r:id="rId4"/>
    <p:sldMasterId id="2147483676" r:id="rId5"/>
    <p:sldMasterId id="2147483688" r:id="rId6"/>
    <p:sldMasterId id="2147483719" r:id="rId7"/>
    <p:sldMasterId id="2147483745" r:id="rId8"/>
  </p:sldMasterIdLst>
  <p:notesMasterIdLst>
    <p:notesMasterId r:id="rId41"/>
  </p:notesMasterIdLst>
  <p:handoutMasterIdLst>
    <p:handoutMasterId r:id="rId42"/>
  </p:handoutMasterIdLst>
  <p:sldIdLst>
    <p:sldId id="257" r:id="rId9"/>
    <p:sldId id="273" r:id="rId10"/>
    <p:sldId id="270" r:id="rId11"/>
    <p:sldId id="291" r:id="rId12"/>
    <p:sldId id="294" r:id="rId13"/>
    <p:sldId id="267" r:id="rId14"/>
    <p:sldId id="303" r:id="rId15"/>
    <p:sldId id="296" r:id="rId16"/>
    <p:sldId id="276" r:id="rId17"/>
    <p:sldId id="300" r:id="rId18"/>
    <p:sldId id="309" r:id="rId19"/>
    <p:sldId id="301" r:id="rId20"/>
    <p:sldId id="312" r:id="rId21"/>
    <p:sldId id="308" r:id="rId22"/>
    <p:sldId id="278" r:id="rId23"/>
    <p:sldId id="314" r:id="rId24"/>
    <p:sldId id="313" r:id="rId25"/>
    <p:sldId id="360" r:id="rId26"/>
    <p:sldId id="322" r:id="rId27"/>
    <p:sldId id="374" r:id="rId28"/>
    <p:sldId id="363" r:id="rId29"/>
    <p:sldId id="373" r:id="rId30"/>
    <p:sldId id="365" r:id="rId31"/>
    <p:sldId id="327" r:id="rId32"/>
    <p:sldId id="339" r:id="rId33"/>
    <p:sldId id="338" r:id="rId34"/>
    <p:sldId id="342" r:id="rId35"/>
    <p:sldId id="375" r:id="rId36"/>
    <p:sldId id="329" r:id="rId37"/>
    <p:sldId id="330" r:id="rId38"/>
    <p:sldId id="331" r:id="rId39"/>
    <p:sldId id="26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C5C5C"/>
    <a:srgbClr val="383838"/>
    <a:srgbClr val="C40836"/>
    <a:srgbClr val="C01B1C"/>
    <a:srgbClr val="00A2D7"/>
    <a:srgbClr val="FFCF00"/>
    <a:srgbClr val="166813"/>
    <a:srgbClr val="590F4A"/>
    <a:srgbClr val="F27D0A"/>
    <a:srgbClr val="004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94" autoAdjust="0"/>
    <p:restoredTop sz="70154" autoAdjust="0"/>
  </p:normalViewPr>
  <p:slideViewPr>
    <p:cSldViewPr>
      <p:cViewPr>
        <p:scale>
          <a:sx n="100" d="100"/>
          <a:sy n="100" d="100"/>
        </p:scale>
        <p:origin x="-328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7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'ipv6-economy'!$A$7:$A$17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'ipv6-economy'!$B$7:$B$17</c:f>
              <c:numCache>
                <c:formatCode>#,##0</c:formatCode>
                <c:ptCount val="11"/>
                <c:pt idx="0">
                  <c:v>119.63</c:v>
                </c:pt>
                <c:pt idx="1">
                  <c:v>6333.25</c:v>
                </c:pt>
                <c:pt idx="2">
                  <c:v>15706.25</c:v>
                </c:pt>
                <c:pt idx="3">
                  <c:v>18931.25</c:v>
                </c:pt>
                <c:pt idx="4">
                  <c:v>24168.25</c:v>
                </c:pt>
                <c:pt idx="5">
                  <c:v>24309.25</c:v>
                </c:pt>
                <c:pt idx="6">
                  <c:v>24483.13</c:v>
                </c:pt>
                <c:pt idx="7">
                  <c:v>27718.13</c:v>
                </c:pt>
                <c:pt idx="8">
                  <c:v>37222.14</c:v>
                </c:pt>
                <c:pt idx="9">
                  <c:v>41028.14</c:v>
                </c:pt>
                <c:pt idx="10">
                  <c:v>43126.14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451496"/>
        <c:axId val="-2111938136"/>
      </c:barChart>
      <c:catAx>
        <c:axId val="-2112451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11938136"/>
        <c:crosses val="autoZero"/>
        <c:auto val="1"/>
        <c:lblAlgn val="ctr"/>
        <c:lblOffset val="100"/>
        <c:noMultiLvlLbl val="0"/>
      </c:catAx>
      <c:valAx>
        <c:axId val="-21119381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12451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C4BBB-2737-9F42-A771-A1E42FFB796B}" type="datetimeFigureOut">
              <a:rPr lang="en-US" smtClean="0"/>
              <a:t>9/05/13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A63B1-CFD2-3944-BB47-B09F4710FE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227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7312E-4BCC-C04F-ACB4-862DFA28FAE2}" type="datetimeFigureOut">
              <a:rPr lang="en-US" smtClean="0"/>
              <a:t>9/05/13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3B435-8FD0-644E-8FB5-9449C6F17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02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9" Type="http://schemas.openxmlformats.org/officeDocument/2006/relationships/hyperlink" Target="https://en.wikipedia.org/wiki/Malaysia" TargetMode="External"/><Relationship Id="rId20" Type="http://schemas.openxmlformats.org/officeDocument/2006/relationships/hyperlink" Target="https://en.wikipedia.org/wiki/Asia-Pacific_Economic_Cooperation%23cite_note-5" TargetMode="External"/><Relationship Id="rId21" Type="http://schemas.openxmlformats.org/officeDocument/2006/relationships/hyperlink" Target="https://en.wikipedia.org/wiki/Mexico" TargetMode="External"/><Relationship Id="rId22" Type="http://schemas.openxmlformats.org/officeDocument/2006/relationships/hyperlink" Target="https://en.wikipedia.org/wiki/Papua_New_Guinea" TargetMode="External"/><Relationship Id="rId23" Type="http://schemas.openxmlformats.org/officeDocument/2006/relationships/hyperlink" Target="https://en.wikipedia.org/wiki/Chile" TargetMode="External"/><Relationship Id="rId24" Type="http://schemas.openxmlformats.org/officeDocument/2006/relationships/hyperlink" Target="https://en.wikipedia.org/wiki/Peru" TargetMode="External"/><Relationship Id="rId25" Type="http://schemas.openxmlformats.org/officeDocument/2006/relationships/hyperlink" Target="https://en.wikipedia.org/wiki/Russia" TargetMode="External"/><Relationship Id="rId26" Type="http://schemas.openxmlformats.org/officeDocument/2006/relationships/hyperlink" Target="https://en.wikipedia.org/wiki/Vietnam" TargetMode="External"/><Relationship Id="rId10" Type="http://schemas.openxmlformats.org/officeDocument/2006/relationships/hyperlink" Target="https://en.wikipedia.org/wiki/New_Zealand" TargetMode="External"/><Relationship Id="rId11" Type="http://schemas.openxmlformats.org/officeDocument/2006/relationships/hyperlink" Target="https://en.wikipedia.org/wiki/Philippines" TargetMode="External"/><Relationship Id="rId12" Type="http://schemas.openxmlformats.org/officeDocument/2006/relationships/hyperlink" Target="https://en.wikipedia.org/wiki/Singapore" TargetMode="External"/><Relationship Id="rId13" Type="http://schemas.openxmlformats.org/officeDocument/2006/relationships/hyperlink" Target="https://en.wikipedia.org/wiki/Thailand" TargetMode="External"/><Relationship Id="rId14" Type="http://schemas.openxmlformats.org/officeDocument/2006/relationships/hyperlink" Target="https://en.wikipedia.org/wiki/United_States" TargetMode="External"/><Relationship Id="rId15" Type="http://schemas.openxmlformats.org/officeDocument/2006/relationships/hyperlink" Target="https://en.wikipedia.org/wiki/Chinese_Taipei" TargetMode="External"/><Relationship Id="rId16" Type="http://schemas.openxmlformats.org/officeDocument/2006/relationships/hyperlink" Target="https://en.wikipedia.org/wiki/Asia-Pacific_Economic_Cooperation%23cite_note-4" TargetMode="External"/><Relationship Id="rId17" Type="http://schemas.openxmlformats.org/officeDocument/2006/relationships/hyperlink" Target="https://en.wikipedia.org/wiki/Republic_of_China" TargetMode="External"/><Relationship Id="rId18" Type="http://schemas.openxmlformats.org/officeDocument/2006/relationships/hyperlink" Target="https://en.wikipedia.org/wiki/Hong_Kong" TargetMode="External"/><Relationship Id="rId19" Type="http://schemas.openxmlformats.org/officeDocument/2006/relationships/hyperlink" Target="https://en.wikipedia.org/wiki/China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Relationship Id="rId3" Type="http://schemas.openxmlformats.org/officeDocument/2006/relationships/hyperlink" Target="https://en.wikipedia.org/wiki/Australia" TargetMode="External"/><Relationship Id="rId4" Type="http://schemas.openxmlformats.org/officeDocument/2006/relationships/hyperlink" Target="https://en.wikipedia.org/wiki/Brunei" TargetMode="External"/><Relationship Id="rId5" Type="http://schemas.openxmlformats.org/officeDocument/2006/relationships/hyperlink" Target="https://en.wikipedia.org/wiki/Canada" TargetMode="External"/><Relationship Id="rId6" Type="http://schemas.openxmlformats.org/officeDocument/2006/relationships/hyperlink" Target="https://en.wikipedia.org/wiki/Indonesia" TargetMode="External"/><Relationship Id="rId7" Type="http://schemas.openxmlformats.org/officeDocument/2006/relationships/hyperlink" Target="https://en.wikipedia.org/wiki/Japan" TargetMode="External"/><Relationship Id="rId8" Type="http://schemas.openxmlformats.org/officeDocument/2006/relationships/hyperlink" Target="https://en.wikipedia.org/wiki/South_Korea" TargetMode="Externa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B435-8FD0-644E-8FB5-9449C6F179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30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B435-8FD0-644E-8FB5-9449C6F179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01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B435-8FD0-644E-8FB5-9449C6F179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9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B435-8FD0-644E-8FB5-9449C6F179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4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B435-8FD0-644E-8FB5-9449C6F179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70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hlinkClick r:id="rId3" tooltip="Australia"/>
              </a:rPr>
              <a:t>Australia</a:t>
            </a:r>
            <a:r>
              <a:rPr lang="en-US" dirty="0" smtClean="0"/>
              <a:t> 1989  </a:t>
            </a:r>
            <a:r>
              <a:rPr lang="en-US" dirty="0" smtClean="0">
                <a:hlinkClick r:id="rId4" tooltip="Brunei"/>
              </a:rPr>
              <a:t>Brunei</a:t>
            </a:r>
            <a:r>
              <a:rPr lang="en-US" dirty="0" smtClean="0"/>
              <a:t> 1989  </a:t>
            </a:r>
            <a:r>
              <a:rPr lang="en-US" dirty="0" smtClean="0">
                <a:hlinkClick r:id="rId5" tooltip="Canada"/>
              </a:rPr>
              <a:t>Canada</a:t>
            </a:r>
            <a:r>
              <a:rPr lang="en-US" dirty="0" smtClean="0"/>
              <a:t> 1989  </a:t>
            </a:r>
            <a:r>
              <a:rPr lang="en-US" dirty="0" smtClean="0">
                <a:hlinkClick r:id="rId6" tooltip="Indonesia"/>
              </a:rPr>
              <a:t>Indonesia</a:t>
            </a:r>
            <a:r>
              <a:rPr lang="en-US" dirty="0" smtClean="0"/>
              <a:t> 1989  </a:t>
            </a:r>
            <a:r>
              <a:rPr lang="en-US" dirty="0" smtClean="0">
                <a:hlinkClick r:id="rId7" tooltip="Japan"/>
              </a:rPr>
              <a:t>Japan</a:t>
            </a:r>
            <a:r>
              <a:rPr lang="en-US" dirty="0" smtClean="0"/>
              <a:t> 1989  </a:t>
            </a:r>
            <a:r>
              <a:rPr lang="en-US" dirty="0" smtClean="0">
                <a:hlinkClick r:id="rId8" tooltip="South Korea"/>
              </a:rPr>
              <a:t>Republic of Korea</a:t>
            </a:r>
            <a:r>
              <a:rPr lang="en-US" dirty="0" smtClean="0"/>
              <a:t> 1989  </a:t>
            </a:r>
            <a:r>
              <a:rPr lang="en-US" dirty="0" smtClean="0">
                <a:hlinkClick r:id="rId9" tooltip="Malaysia"/>
              </a:rPr>
              <a:t>Malaysia</a:t>
            </a:r>
            <a:r>
              <a:rPr lang="en-US" dirty="0" smtClean="0"/>
              <a:t> 1989  </a:t>
            </a:r>
            <a:r>
              <a:rPr lang="en-US" dirty="0" smtClean="0">
                <a:hlinkClick r:id="rId10" tooltip="New Zealand"/>
              </a:rPr>
              <a:t>New Zealand</a:t>
            </a:r>
            <a:r>
              <a:rPr lang="en-US" dirty="0" smtClean="0"/>
              <a:t> 1989  </a:t>
            </a:r>
            <a:r>
              <a:rPr lang="en-US" dirty="0" smtClean="0">
                <a:hlinkClick r:id="rId11" tooltip="Philippines"/>
              </a:rPr>
              <a:t>Philippines</a:t>
            </a:r>
            <a:r>
              <a:rPr lang="en-US" dirty="0" smtClean="0"/>
              <a:t> 1989  </a:t>
            </a:r>
            <a:r>
              <a:rPr lang="en-US" dirty="0" smtClean="0">
                <a:hlinkClick r:id="rId12" tooltip="Singapore"/>
              </a:rPr>
              <a:t>Singapore</a:t>
            </a:r>
            <a:r>
              <a:rPr lang="en-US" dirty="0" smtClean="0"/>
              <a:t> 1989  </a:t>
            </a:r>
            <a:r>
              <a:rPr lang="en-US" dirty="0" smtClean="0">
                <a:hlinkClick r:id="rId13" tooltip="Thailand"/>
              </a:rPr>
              <a:t>Thailand</a:t>
            </a:r>
            <a:r>
              <a:rPr lang="en-US" dirty="0" smtClean="0"/>
              <a:t> 1989  </a:t>
            </a:r>
            <a:r>
              <a:rPr lang="en-US" dirty="0" smtClean="0">
                <a:hlinkClick r:id="rId14" tooltip="United States"/>
              </a:rPr>
              <a:t>United States</a:t>
            </a:r>
            <a:r>
              <a:rPr lang="en-US" dirty="0" smtClean="0"/>
              <a:t> 1989  </a:t>
            </a:r>
            <a:r>
              <a:rPr lang="en-US" dirty="0" smtClean="0">
                <a:hlinkClick r:id="rId15" tooltip="Chinese Taipei"/>
              </a:rPr>
              <a:t>Chinese Taipei</a:t>
            </a:r>
            <a:r>
              <a:rPr lang="en-US" baseline="30000" dirty="0" smtClean="0">
                <a:hlinkClick r:id="rId16"/>
              </a:rPr>
              <a:t>[4]</a:t>
            </a:r>
            <a:r>
              <a:rPr lang="en-US" dirty="0" smtClean="0"/>
              <a:t> (</a:t>
            </a:r>
            <a:r>
              <a:rPr lang="en-US" dirty="0" smtClean="0">
                <a:hlinkClick r:id="rId17" tooltip="Republic of China"/>
              </a:rPr>
              <a:t>Republic of China</a:t>
            </a:r>
            <a:r>
              <a:rPr lang="en-US" dirty="0" smtClean="0"/>
              <a:t>) 1991  </a:t>
            </a:r>
            <a:r>
              <a:rPr lang="en-US" dirty="0" smtClean="0">
                <a:hlinkClick r:id="rId18" tooltip="Hong Kong"/>
              </a:rPr>
              <a:t>Hong Kong</a:t>
            </a:r>
            <a:r>
              <a:rPr lang="en-US" dirty="0" smtClean="0"/>
              <a:t>, </a:t>
            </a:r>
            <a:r>
              <a:rPr lang="en-US" dirty="0" smtClean="0">
                <a:hlinkClick r:id="rId19" tooltip="China"/>
              </a:rPr>
              <a:t>China</a:t>
            </a:r>
            <a:r>
              <a:rPr lang="en-US" dirty="0" smtClean="0"/>
              <a:t> </a:t>
            </a:r>
            <a:r>
              <a:rPr lang="en-US" baseline="30000" dirty="0" smtClean="0">
                <a:hlinkClick r:id="rId20"/>
              </a:rPr>
              <a:t>[5]</a:t>
            </a:r>
            <a:r>
              <a:rPr lang="en-US" dirty="0" smtClean="0"/>
              <a:t> 1991  </a:t>
            </a:r>
            <a:r>
              <a:rPr lang="en-US" dirty="0" smtClean="0">
                <a:hlinkClick r:id="rId19" tooltip="China"/>
              </a:rPr>
              <a:t>People's Republic of China</a:t>
            </a:r>
            <a:r>
              <a:rPr lang="en-US" dirty="0" smtClean="0"/>
              <a:t> 1991  </a:t>
            </a:r>
            <a:r>
              <a:rPr lang="en-US" dirty="0" smtClean="0">
                <a:hlinkClick r:id="rId21" tooltip="Mexico"/>
              </a:rPr>
              <a:t>Mexico</a:t>
            </a:r>
            <a:r>
              <a:rPr lang="en-US" dirty="0" smtClean="0"/>
              <a:t> 1993  </a:t>
            </a:r>
            <a:r>
              <a:rPr lang="en-US" dirty="0" smtClean="0">
                <a:hlinkClick r:id="rId22" tooltip="Papua New Guinea"/>
              </a:rPr>
              <a:t>Papua New Guinea</a:t>
            </a:r>
            <a:r>
              <a:rPr lang="en-US" dirty="0" smtClean="0"/>
              <a:t> 1993  </a:t>
            </a:r>
            <a:r>
              <a:rPr lang="en-US" dirty="0" smtClean="0">
                <a:hlinkClick r:id="rId23" tooltip="Chile"/>
              </a:rPr>
              <a:t>Chile</a:t>
            </a:r>
            <a:r>
              <a:rPr lang="en-US" dirty="0" smtClean="0"/>
              <a:t> 1994  </a:t>
            </a:r>
            <a:r>
              <a:rPr lang="en-US" dirty="0" smtClean="0">
                <a:hlinkClick r:id="rId24" tooltip="Peru"/>
              </a:rPr>
              <a:t>Peru</a:t>
            </a:r>
            <a:r>
              <a:rPr lang="en-US" dirty="0" smtClean="0"/>
              <a:t> 1998  </a:t>
            </a:r>
            <a:r>
              <a:rPr lang="en-US" dirty="0" smtClean="0">
                <a:hlinkClick r:id="rId25" tooltip="Russia"/>
              </a:rPr>
              <a:t>Russia</a:t>
            </a:r>
            <a:r>
              <a:rPr lang="en-US" dirty="0" smtClean="0"/>
              <a:t> 1998  </a:t>
            </a:r>
            <a:r>
              <a:rPr lang="en-US" dirty="0" smtClean="0">
                <a:hlinkClick r:id="rId26" tooltip="Vietnam"/>
              </a:rPr>
              <a:t>Vietnam</a:t>
            </a:r>
            <a:endParaRPr lang="en-US" baseline="0" dirty="0" smtClean="0"/>
          </a:p>
          <a:p>
            <a:pPr marL="0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B435-8FD0-644E-8FB5-9449C6F179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4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B435-8FD0-644E-8FB5-9449C6F179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46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B435-8FD0-644E-8FB5-9449C6F179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70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07942-E27B-474A-8A25-B1EA7AC4CF7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76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07942-E27B-474A-8A25-B1EA7AC4CF7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29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B435-8FD0-644E-8FB5-9449C6F179D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7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B435-8FD0-644E-8FB5-9449C6F179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1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B435-8FD0-644E-8FB5-9449C6F179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5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B435-8FD0-644E-8FB5-9449C6F179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09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07942-E27B-474A-8A25-B1EA7AC4CF7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2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07942-E27B-474A-8A25-B1EA7AC4CF7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91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1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B435-8FD0-644E-8FB5-9449C6F179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97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B435-8FD0-644E-8FB5-9449C6F179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75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B435-8FD0-644E-8FB5-9449C6F179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7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4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4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Relationship Id="rId3" Type="http://schemas.openxmlformats.org/officeDocument/2006/relationships/image" Target="../media/image4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Relationship Id="rId3" Type="http://schemas.openxmlformats.org/officeDocument/2006/relationships/image" Target="../media/image4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Relationship Id="rId3" Type="http://schemas.openxmlformats.org/officeDocument/2006/relationships/image" Target="../media/image4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Relationship Id="rId3" Type="http://schemas.openxmlformats.org/officeDocument/2006/relationships/image" Target="../media/image4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eg"/><Relationship Id="rId3" Type="http://schemas.openxmlformats.org/officeDocument/2006/relationships/image" Target="../media/image4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eg"/><Relationship Id="rId3" Type="http://schemas.openxmlformats.org/officeDocument/2006/relationships/image" Target="../media/image4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jpeg"/><Relationship Id="rId3" Type="http://schemas.openxmlformats.org/officeDocument/2006/relationships/image" Target="../media/image4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jpeg"/><Relationship Id="rId3" Type="http://schemas.openxmlformats.org/officeDocument/2006/relationships/image" Target="../media/image4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jpeg"/><Relationship Id="rId3" Type="http://schemas.openxmlformats.org/officeDocument/2006/relationships/image" Target="../media/image4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jpeg"/><Relationship Id="rId3" Type="http://schemas.openxmlformats.org/officeDocument/2006/relationships/image" Target="../media/image4.jpe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672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315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986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13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70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5"/>
            <a:ext cx="8352928" cy="36851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4788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1827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597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54166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5773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3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210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20087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92154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4894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636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7676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98528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5528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33912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009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07415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92472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61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947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2667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906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10800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29851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5213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21471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21604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15566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9626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97189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8427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805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5"/>
            <a:ext cx="8352928" cy="36851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3960440" cy="22762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486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997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89612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54090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1668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38066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3960440" cy="22762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285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rgbClr val="1668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347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0309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6426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67695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>
                <a:solidFill>
                  <a:srgbClr val="004FBB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2736304" cy="2276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67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459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116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48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8447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84930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3672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24036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590F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1113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56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rgbClr val="590F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29955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10050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6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14722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91466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73940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821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980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90632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52405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45209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C408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04501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55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2736304" cy="2276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861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5544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rgbClr val="C408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3381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22483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14023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5946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75286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046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169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4853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14272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50551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541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5C5C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87913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86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rgbClr val="5C5C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9815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1519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6412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68978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88002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14.jpe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4" Type="http://schemas.openxmlformats.org/officeDocument/2006/relationships/image" Target="../media/image17.jpe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14" Type="http://schemas.openxmlformats.org/officeDocument/2006/relationships/image" Target="../media/image23.jpeg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9932"/>
            <a:ext cx="9144000" cy="6180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31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04" r:id="rId2"/>
    <p:sldLayoutId id="2147483650" r:id="rId3"/>
    <p:sldLayoutId id="2147483662" r:id="rId4"/>
    <p:sldLayoutId id="2147483705" r:id="rId5"/>
    <p:sldLayoutId id="2147483663" r:id="rId6"/>
    <p:sldLayoutId id="2147483651" r:id="rId7"/>
    <p:sldLayoutId id="2147483661" r:id="rId8"/>
    <p:sldLayoutId id="2147483652" r:id="rId9"/>
    <p:sldLayoutId id="2147483653" r:id="rId10"/>
    <p:sldLayoutId id="2147483654" r:id="rId11"/>
    <p:sldLayoutId id="214748365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4FBB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701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8466"/>
            <a:ext cx="9144000" cy="4995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573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2509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7938"/>
            <a:ext cx="9144000" cy="50006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4306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702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166813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7463"/>
            <a:ext cx="9144000" cy="4905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90462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703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590F4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987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C01B1C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41532"/>
            <a:ext cx="9144000" cy="5164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7847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5C5C5C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nic.net/community/ipv6-program" TargetMode="External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apnic.net/community/ipv6-program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400" dirty="0" smtClean="0"/>
              <a:t>IPv6 deployment status: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3100" dirty="0" smtClean="0"/>
              <a:t>Where are we now and way forward</a:t>
            </a:r>
            <a:endParaRPr lang="en-AU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26</a:t>
            </a:r>
            <a:r>
              <a:rPr lang="en-AU" baseline="30000" dirty="0" smtClean="0"/>
              <a:t>th</a:t>
            </a:r>
            <a:r>
              <a:rPr lang="en-AU" dirty="0" smtClean="0"/>
              <a:t> April 2013, APEC TEL47, Bali, Indonesia</a:t>
            </a:r>
          </a:p>
          <a:p>
            <a:r>
              <a:rPr lang="en-AU" dirty="0" smtClean="0"/>
              <a:t>Miwa Fujii &lt;</a:t>
            </a:r>
            <a:r>
              <a:rPr lang="en-AU" dirty="0" err="1" smtClean="0"/>
              <a:t>miwa@apnic.net</a:t>
            </a:r>
            <a:r>
              <a:rPr lang="en-AU" dirty="0" smtClean="0"/>
              <a:t>&gt;</a:t>
            </a:r>
          </a:p>
          <a:p>
            <a:r>
              <a:rPr lang="en-AU" dirty="0" smtClean="0"/>
              <a:t>APNIC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781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adoption in Internet core networks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556792"/>
            <a:ext cx="7740352" cy="4562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1556792"/>
            <a:ext cx="4877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http://6lab.cisco.com/stats/cible.php?country=world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85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 up</a:t>
            </a:r>
            <a:r>
              <a:rPr lang="en-US" dirty="0"/>
              <a:t> </a:t>
            </a:r>
            <a:r>
              <a:rPr lang="en-US" dirty="0" smtClean="0"/>
              <a:t>2:</a:t>
            </a:r>
            <a:br>
              <a:rPr lang="en-US" dirty="0" smtClean="0"/>
            </a:br>
            <a:r>
              <a:rPr lang="en-US" dirty="0" smtClean="0"/>
              <a:t>IPv6 BGP and ASN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IPv6 prefix announcement into the global routing table, and ASNs announcing IPv6 prefixes shows healthy growth, especially after two World IPv6 launch events in 2011 and 2012</a:t>
            </a:r>
          </a:p>
          <a:p>
            <a:r>
              <a:rPr lang="en-AU" dirty="0" smtClean="0"/>
              <a:t>So called Tier1 network operators shows very high level IPv6 readiness: we can safely say the Internet core is ready with IPv6</a:t>
            </a:r>
          </a:p>
          <a:p>
            <a:r>
              <a:rPr lang="en-AU" dirty="0" smtClean="0"/>
              <a:t>However, we need more work in regional and local transit networks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611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596482"/>
            <a:ext cx="6372200" cy="4371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enabled DNS servers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336" y="1134946"/>
            <a:ext cx="584000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Sites with IPv6 Authoritative DNS Server  </a:t>
            </a:r>
            <a:r>
              <a:rPr lang="en-US" dirty="0" smtClean="0"/>
              <a:t>www.vyncke.org/ipv6status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51720" y="2143058"/>
            <a:ext cx="216024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2063678"/>
            <a:ext cx="298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IPv6 DNS server reachable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8612" y="2454218"/>
            <a:ext cx="216024" cy="216024"/>
          </a:xfrm>
          <a:prstGeom prst="rect">
            <a:avLst/>
          </a:prstGeom>
          <a:solidFill>
            <a:srgbClr val="F27D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18652" y="2374838"/>
            <a:ext cx="357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AAAA/NS exists but unreachable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27667" y="3445492"/>
            <a:ext cx="319991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% of site in Alexa top-50 sites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5381904"/>
            <a:ext cx="3130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56604" y="3614220"/>
            <a:ext cx="4414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50736" y="1999042"/>
            <a:ext cx="4414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495765" y="5821112"/>
            <a:ext cx="7494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2010-06</a:t>
            </a:r>
            <a:endParaRPr lang="en-US" sz="12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12</a:t>
            </a:fld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607596" y="5821200"/>
            <a:ext cx="7494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2010-12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773547" y="5821200"/>
            <a:ext cx="73800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2011-12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6882525" y="5821200"/>
            <a:ext cx="7494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2012-12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349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844" y="1594800"/>
            <a:ext cx="6390000" cy="4370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enabled www sites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87500" y="2143058"/>
            <a:ext cx="216024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47540" y="2063678"/>
            <a:ext cx="291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AAAA for www.* reachable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94392" y="2454218"/>
            <a:ext cx="216024" cy="216024"/>
          </a:xfrm>
          <a:prstGeom prst="rect">
            <a:avLst/>
          </a:prstGeom>
          <a:solidFill>
            <a:srgbClr val="F27D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54432" y="2374838"/>
            <a:ext cx="405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AAAA for alternative FQDN reachable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27667" y="3445492"/>
            <a:ext cx="319991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% of site in Alexa top-50 sites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5381904"/>
            <a:ext cx="3130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66084" y="3307648"/>
            <a:ext cx="3130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80284" y="1801028"/>
            <a:ext cx="2601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495765" y="5821112"/>
            <a:ext cx="7494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2010-06</a:t>
            </a:r>
            <a:endParaRPr lang="en-US" sz="12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13</a:t>
            </a:fld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607596" y="5821200"/>
            <a:ext cx="7494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2010-12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773547" y="5821200"/>
            <a:ext cx="73800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2011-12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6882525" y="5821200"/>
            <a:ext cx="7494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2012-12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835696" y="1340768"/>
            <a:ext cx="58400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www.vyncke.org/ipv6status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3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 up</a:t>
            </a:r>
            <a:r>
              <a:rPr lang="en-US" dirty="0"/>
              <a:t> </a:t>
            </a:r>
            <a:r>
              <a:rPr lang="en-US" dirty="0" smtClean="0"/>
              <a:t>3:</a:t>
            </a:r>
            <a:br>
              <a:rPr lang="en-US" dirty="0" smtClean="0"/>
            </a:br>
            <a:r>
              <a:rPr lang="en-US" dirty="0" smtClean="0"/>
              <a:t>Content providers and enterprises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20% of DNS servers of Alexa Top50 websites are ready with IPv6 and the IPv6 readiness is growing</a:t>
            </a:r>
          </a:p>
          <a:p>
            <a:r>
              <a:rPr lang="en-US" dirty="0" smtClean="0"/>
              <a:t>6% of www servers of Alexa Top50 websites are ready with IPv6</a:t>
            </a:r>
          </a:p>
          <a:p>
            <a:r>
              <a:rPr lang="en-US" dirty="0" smtClean="0"/>
              <a:t>“No content available on IPv6” is a myth</a:t>
            </a:r>
          </a:p>
          <a:p>
            <a:pPr lvl="1"/>
            <a:r>
              <a:rPr lang="en-US" dirty="0" smtClean="0"/>
              <a:t>ISPs and network operators need to pay attention to this growth trend of IPv6 ready content while they are preparing their networks for future growth, especially their access networks</a:t>
            </a:r>
          </a:p>
          <a:p>
            <a:pPr lvl="1"/>
            <a:r>
              <a:rPr lang="en-US" dirty="0" smtClean="0"/>
              <a:t>Do not forget about rapidly increasing Internet access from mobile devices (will talk more in details later) </a:t>
            </a:r>
          </a:p>
          <a:p>
            <a:r>
              <a:rPr lang="en-US" dirty="0" smtClean="0"/>
              <a:t>Still, content providers (especially local content) and enterprise customers need to keep working on enabling IPv6 in their Internet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333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measurement </a:t>
            </a:r>
            <a:br>
              <a:rPr lang="en-US" dirty="0"/>
            </a:br>
            <a:r>
              <a:rPr lang="en-US" dirty="0"/>
              <a:t>End user readiness: World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484785"/>
            <a:ext cx="6120000" cy="4683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89509" y="6093296"/>
            <a:ext cx="4775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http://labs.apnic.net/ipv6-measurement/Regions/001%20World</a:t>
            </a:r>
            <a:r>
              <a:rPr lang="en-US" sz="1000" dirty="0" smtClean="0"/>
              <a:t>/ as of 07/03/2013</a:t>
            </a:r>
            <a:endParaRPr lang="en-US" sz="1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901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measurement </a:t>
            </a:r>
            <a:br>
              <a:rPr lang="en-US" dirty="0"/>
            </a:br>
            <a:r>
              <a:rPr lang="en-US" dirty="0"/>
              <a:t>End user readiness: </a:t>
            </a:r>
            <a:r>
              <a:rPr lang="en-US" dirty="0" smtClean="0"/>
              <a:t>World rankings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16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132856"/>
            <a:ext cx="3683928" cy="4203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484784"/>
            <a:ext cx="3928550" cy="3641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7309" y="1847933"/>
            <a:ext cx="4266224" cy="23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http://labs.apnic.net/ipv6-measurement/Economies/</a:t>
            </a:r>
          </a:p>
        </p:txBody>
      </p:sp>
    </p:spTree>
    <p:extLst>
      <p:ext uri="{BB962C8B-B14F-4D97-AF65-F5344CB8AC3E}">
        <p14:creationId xmlns:p14="http://schemas.microsoft.com/office/powerpoint/2010/main" val="215490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up: 4</a:t>
            </a:r>
            <a:br>
              <a:rPr lang="en-US" dirty="0" smtClean="0"/>
            </a:br>
            <a:r>
              <a:rPr lang="en-US" dirty="0" smtClean="0"/>
              <a:t>End user IPv6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the absolute number of end user IPv6 readiness for the world average is still quite small, the growth rate is robust, and there are </a:t>
            </a:r>
            <a:r>
              <a:rPr lang="en-US" b="1" dirty="0" smtClean="0"/>
              <a:t>great disparities across economies </a:t>
            </a:r>
          </a:p>
          <a:p>
            <a:pPr lvl="1"/>
            <a:r>
              <a:rPr lang="en-US" dirty="0" smtClean="0"/>
              <a:t>We start observing IPv6 adopter economies with high level of IPv6 readiness among end users</a:t>
            </a:r>
          </a:p>
          <a:p>
            <a:r>
              <a:rPr lang="en-US" dirty="0" smtClean="0"/>
              <a:t>End users’ IPv6 readiness depends on IPv6 readiness in last miles – i.e., access networks</a:t>
            </a:r>
          </a:p>
          <a:p>
            <a:pPr lvl="1"/>
            <a:r>
              <a:rPr lang="en-US" dirty="0" smtClean="0"/>
              <a:t>Local ISPs need to make an informed decision </a:t>
            </a:r>
          </a:p>
          <a:p>
            <a:pPr lvl="1"/>
            <a:r>
              <a:rPr lang="en-US" dirty="0" smtClean="0"/>
              <a:t>Deploying NAT444 CGN without deploying IPv6 transition technologies does not scale the future growth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175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deployment status in the AP region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r>
              <a:rPr lang="en-US" dirty="0"/>
              <a:t> </a:t>
            </a:r>
            <a:r>
              <a:rPr lang="en-US" dirty="0" smtClean="0"/>
              <a:t>of anecdotal activities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385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measurement </a:t>
            </a:r>
            <a:br>
              <a:rPr lang="en-US" dirty="0" smtClean="0"/>
            </a:br>
            <a:r>
              <a:rPr lang="en-US" dirty="0" smtClean="0"/>
              <a:t>End user readiness: APEC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19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95760"/>
            <a:ext cx="6444828" cy="4827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4672" y="6072088"/>
            <a:ext cx="3673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labs.apnic.net</a:t>
            </a:r>
            <a:r>
              <a:rPr lang="en-US" sz="1000" dirty="0"/>
              <a:t>/ipv6-measurement/Organizations/APEC</a:t>
            </a:r>
            <a:r>
              <a:rPr lang="en-US" sz="1000" dirty="0" smtClean="0"/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0843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Dissecting IPv6 adoption</a:t>
            </a:r>
          </a:p>
          <a:p>
            <a:r>
              <a:rPr lang="en-US" dirty="0" smtClean="0"/>
              <a:t>IPv6 deployment status in the AP region </a:t>
            </a:r>
          </a:p>
          <a:p>
            <a:r>
              <a:rPr lang="en-US" dirty="0" smtClean="0"/>
              <a:t>Way forward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449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measurement </a:t>
            </a:r>
            <a:br>
              <a:rPr lang="en-US" dirty="0"/>
            </a:br>
            <a:r>
              <a:rPr lang="en-US" dirty="0"/>
              <a:t>End user readiness: </a:t>
            </a:r>
            <a:r>
              <a:rPr lang="en-US" dirty="0" smtClean="0"/>
              <a:t>World rankings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20</a:t>
            </a:fld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484784"/>
            <a:ext cx="3928550" cy="3641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7309" y="1847933"/>
            <a:ext cx="4266224" cy="23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http://labs.apnic.net/ipv6-measurement/Economies/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204864"/>
            <a:ext cx="6912768" cy="397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5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How’s your economy doing?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21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84784"/>
            <a:ext cx="6690186" cy="4680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5457" y="6021288"/>
            <a:ext cx="3108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labs.apnic.net</a:t>
            </a:r>
            <a:r>
              <a:rPr lang="en-US" sz="1000" dirty="0"/>
              <a:t>/ipv6-measurement/Economies</a:t>
            </a:r>
            <a:r>
              <a:rPr lang="en-US" sz="1000" dirty="0" smtClean="0"/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5867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ahead in the game?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Numbers with high IPv6 ready end users</a:t>
            </a:r>
          </a:p>
          <a:p>
            <a:pPr lvl="1"/>
            <a:r>
              <a:rPr lang="en-US" dirty="0" smtClean="0"/>
              <a:t>AS8708  RCS-RDS Cable Service Provider (Romania) 24%</a:t>
            </a:r>
          </a:p>
          <a:p>
            <a:pPr lvl="1"/>
            <a:r>
              <a:rPr lang="en-US" dirty="0" smtClean="0"/>
              <a:t>AS12322	Free (France) 27%</a:t>
            </a:r>
          </a:p>
          <a:p>
            <a:pPr lvl="1"/>
            <a:r>
              <a:rPr lang="en-US" dirty="0" smtClean="0"/>
              <a:t>AS2516	KDDI (Japan) 25%</a:t>
            </a:r>
          </a:p>
          <a:p>
            <a:pPr lvl="1"/>
            <a:r>
              <a:rPr lang="en-US" dirty="0" smtClean="0"/>
              <a:t>AS18126 </a:t>
            </a:r>
            <a:r>
              <a:rPr lang="en-US" dirty="0" err="1" smtClean="0"/>
              <a:t>Chube</a:t>
            </a:r>
            <a:r>
              <a:rPr lang="en-US" dirty="0" smtClean="0"/>
              <a:t> Telecommunications (Japan) 21%</a:t>
            </a:r>
          </a:p>
          <a:p>
            <a:pPr lvl="1"/>
            <a:r>
              <a:rPr lang="en-US" dirty="0" smtClean="0"/>
              <a:t>AS15169 Google (USA) 13%</a:t>
            </a:r>
          </a:p>
          <a:p>
            <a:pPr lvl="1"/>
            <a:r>
              <a:rPr lang="en-US" dirty="0" smtClean="0"/>
              <a:t>AS4739 Internode (Australia) 10%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434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APEC </a:t>
            </a:r>
            <a:r>
              <a:rPr lang="en-US" dirty="0" smtClean="0"/>
              <a:t>TEL IPv6 </a:t>
            </a:r>
            <a:r>
              <a:rPr lang="en-US" dirty="0"/>
              <a:t>Guidelines in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encouraging activities have been seen in the region</a:t>
            </a:r>
          </a:p>
          <a:p>
            <a:pPr lvl="1"/>
            <a:r>
              <a:rPr lang="en-US" dirty="0" smtClean="0"/>
              <a:t>Updating government ICT procurement criteria with IPv6</a:t>
            </a:r>
          </a:p>
          <a:p>
            <a:pPr lvl="1"/>
            <a:r>
              <a:rPr lang="en-US" dirty="0" smtClean="0"/>
              <a:t>Policies to support deploying IPv6 in government networks with clear mandate goals and timeframe </a:t>
            </a:r>
          </a:p>
          <a:p>
            <a:pPr lvl="2"/>
            <a:r>
              <a:rPr lang="en-US" dirty="0" smtClean="0"/>
              <a:t>Leading the industry by examples in adopting IPv6</a:t>
            </a:r>
          </a:p>
          <a:p>
            <a:pPr lvl="1"/>
            <a:r>
              <a:rPr lang="en-US" dirty="0" smtClean="0"/>
              <a:t>Partnership between public and private sectors, e.g.,</a:t>
            </a:r>
          </a:p>
          <a:p>
            <a:pPr lvl="2"/>
            <a:r>
              <a:rPr lang="en-US" dirty="0" smtClean="0"/>
              <a:t>Establishing certification mechanism to recognize “IPv6 ready” products</a:t>
            </a:r>
          </a:p>
          <a:p>
            <a:pPr lvl="2"/>
            <a:r>
              <a:rPr lang="en-US" dirty="0" smtClean="0"/>
              <a:t>Launching IPv6 project to raise IPv6 awareness among key stakeholders</a:t>
            </a:r>
          </a:p>
          <a:p>
            <a:pPr lvl="2"/>
            <a:r>
              <a:rPr lang="en-US" dirty="0" smtClean="0"/>
              <a:t>Promoting IPv6 activities through media, events, competitions, awards etc.</a:t>
            </a:r>
          </a:p>
          <a:p>
            <a:pPr lvl="1"/>
            <a:r>
              <a:rPr lang="en-US" dirty="0" smtClean="0"/>
              <a:t>Human capacity development</a:t>
            </a:r>
          </a:p>
          <a:p>
            <a:pPr lvl="2"/>
            <a:r>
              <a:rPr lang="en-US" dirty="0" smtClean="0"/>
              <a:t>Supporting IPv6 skill up trainings to the industry</a:t>
            </a:r>
          </a:p>
          <a:p>
            <a:r>
              <a:rPr lang="en-US" b="1" dirty="0" smtClean="0"/>
              <a:t>Need to keep providing positive support to speed up IPv6 adoption in the region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815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IPv6@APNIC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477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APNIC’s IPv6 key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IPv6 deployment has experienced large growth in the last two years</a:t>
            </a:r>
          </a:p>
          <a:p>
            <a:pPr lvl="1"/>
            <a:r>
              <a:rPr lang="en-US" dirty="0" smtClean="0"/>
              <a:t>Eight times growth in IPv6 enabled end users globally in the last 12 months</a:t>
            </a:r>
          </a:p>
          <a:p>
            <a:pPr lvl="1"/>
            <a:r>
              <a:rPr lang="en-US" dirty="0" smtClean="0"/>
              <a:t>IPv6 is prerequisite for ubiquitous broadband penetration, and for the Internet as we know it to keep growing </a:t>
            </a:r>
          </a:p>
          <a:p>
            <a:pPr lvl="1"/>
            <a:r>
              <a:rPr lang="en-US" dirty="0"/>
              <a:t>Given there is no other way to manage IPv4 address exhaustion, IPv6 is an ultimate solution </a:t>
            </a:r>
            <a:endParaRPr lang="en-US" dirty="0" smtClean="0"/>
          </a:p>
          <a:p>
            <a:pPr lvl="1"/>
            <a:r>
              <a:rPr lang="en-US" dirty="0" smtClean="0"/>
              <a:t>Some large network operators start seeing this fact and taking proactive actions by deploying IPv6</a:t>
            </a:r>
          </a:p>
          <a:p>
            <a:pPr lvl="1"/>
            <a:r>
              <a:rPr lang="en-US" b="1" dirty="0" smtClean="0"/>
              <a:t>New networks of service providers are a good place to start enabling IPv6: Default IPv6 for new customers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095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APNIC’s IPv6 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Scale NAT (LSN), Carrier Grade NAT (CGN), or any other type of technologies to provide IPv4-to-IPv4 NAT </a:t>
            </a:r>
            <a:r>
              <a:rPr lang="en-US" dirty="0" smtClean="0"/>
              <a:t> platforms (AKA NAT444) </a:t>
            </a:r>
            <a:r>
              <a:rPr lang="en-US" dirty="0"/>
              <a:t>are </a:t>
            </a:r>
            <a:r>
              <a:rPr lang="en-US" b="1" dirty="0"/>
              <a:t>NOT</a:t>
            </a:r>
            <a:r>
              <a:rPr lang="en-US" dirty="0"/>
              <a:t> a transition mechanism to </a:t>
            </a:r>
            <a:r>
              <a:rPr lang="en-US" dirty="0" smtClean="0"/>
              <a:t>IPv6</a:t>
            </a:r>
          </a:p>
          <a:p>
            <a:pPr lvl="1"/>
            <a:r>
              <a:rPr lang="en-US" dirty="0" smtClean="0"/>
              <a:t>Their goal is to extend IPv4 address lifetime</a:t>
            </a:r>
          </a:p>
          <a:p>
            <a:r>
              <a:rPr lang="en-US" dirty="0" smtClean="0"/>
              <a:t>Selection of transition technology should align with the long term vision of the operator </a:t>
            </a:r>
          </a:p>
          <a:p>
            <a:pPr lvl="1"/>
            <a:r>
              <a:rPr lang="en-US" dirty="0" smtClean="0"/>
              <a:t>Less iteration to achieve such vision is better</a:t>
            </a:r>
          </a:p>
          <a:p>
            <a:pPr lvl="1"/>
            <a:r>
              <a:rPr lang="en-US" dirty="0" smtClean="0"/>
              <a:t>Minimize iterations in order to keep lower CAPEX and OPEX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73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Rapidly increasing mobile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business competency of mobile network operators is shifting from being a traditional voice and messaging provider to a mobile broadband service provider</a:t>
            </a:r>
          </a:p>
          <a:p>
            <a:pPr lvl="1"/>
            <a:r>
              <a:rPr lang="en-US" dirty="0"/>
              <a:t>Services on voice, messaging and data are converging on IP based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Rapidly increasing LTE deployment in the region</a:t>
            </a:r>
          </a:p>
          <a:p>
            <a:r>
              <a:rPr lang="en-US" dirty="0"/>
              <a:t>Given the rapid increase in the number of mobile devices, rich media applications and </a:t>
            </a:r>
            <a:r>
              <a:rPr lang="en-US" dirty="0" smtClean="0"/>
              <a:t>content: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nvesting </a:t>
            </a:r>
            <a:r>
              <a:rPr lang="en-US" dirty="0"/>
              <a:t>in techniques just to extend IPv4 lifetime is ultimately limited from a business continuity point of </a:t>
            </a:r>
            <a:r>
              <a:rPr lang="en-US" dirty="0" smtClean="0"/>
              <a:t>view</a:t>
            </a:r>
          </a:p>
          <a:p>
            <a:pPr marL="0" indent="0">
              <a:buNone/>
            </a:pPr>
            <a:endParaRPr lang="en-US" dirty="0"/>
          </a:p>
          <a:p>
            <a:pPr marL="360362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817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in mobile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must avoid put the largest growth engine, i.e., use of mobile devices in mobile networks, in a small cage</a:t>
            </a:r>
          </a:p>
          <a:p>
            <a:pPr lvl="1"/>
            <a:r>
              <a:rPr lang="en-US" dirty="0" smtClean="0"/>
              <a:t>Need to avoid mobile networks from being indefinitely bounded to IPv4 addresses (exhausting!) and being caught in fragile NATed networks</a:t>
            </a:r>
          </a:p>
          <a:p>
            <a:pPr lvl="1"/>
            <a:r>
              <a:rPr lang="en-US" dirty="0" smtClean="0"/>
              <a:t>It’s </a:t>
            </a:r>
            <a:r>
              <a:rPr lang="en-US" b="1" dirty="0" smtClean="0"/>
              <a:t>not a simple growth of number of devices</a:t>
            </a:r>
            <a:r>
              <a:rPr lang="en-US" dirty="0" smtClean="0"/>
              <a:t>.  These devices keep </a:t>
            </a:r>
            <a:r>
              <a:rPr lang="en-US" b="1" dirty="0" smtClean="0"/>
              <a:t>holding IP addresses longer </a:t>
            </a:r>
            <a:r>
              <a:rPr lang="en-US" dirty="0" smtClean="0"/>
              <a:t>and making </a:t>
            </a:r>
            <a:r>
              <a:rPr lang="en-US" b="1" dirty="0" smtClean="0"/>
              <a:t>more number of connections</a:t>
            </a:r>
          </a:p>
          <a:p>
            <a:pPr lvl="1"/>
            <a:r>
              <a:rPr lang="en-US" dirty="0" smtClean="0"/>
              <a:t>IPv4 does not support today’s business needs</a:t>
            </a:r>
          </a:p>
          <a:p>
            <a:r>
              <a:rPr lang="en-US" dirty="0" smtClean="0"/>
              <a:t>IPv6 is ready to be used in mobile networks, and it will save cost of network operators</a:t>
            </a:r>
          </a:p>
          <a:p>
            <a:pPr lvl="1"/>
            <a:r>
              <a:rPr lang="en-US" dirty="0" smtClean="0"/>
              <a:t>No need to spend limited financial resources on NAT, CGN (NAT444) or sourcing IPv4 addresses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001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IPv6@APNIC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APNIC Survey 2012 revealed collective input from the AP Internet community</a:t>
            </a:r>
          </a:p>
          <a:p>
            <a:pPr lvl="1"/>
            <a:r>
              <a:rPr lang="en-US" dirty="0" smtClean="0"/>
              <a:t>“APNIC </a:t>
            </a:r>
            <a:r>
              <a:rPr lang="en-US" dirty="0"/>
              <a:t>should step up efforts regarding IPv6 deployment and </a:t>
            </a:r>
            <a:r>
              <a:rPr lang="en-US" dirty="0" smtClean="0"/>
              <a:t>training”</a:t>
            </a:r>
          </a:p>
          <a:p>
            <a:pPr lvl="2"/>
            <a:r>
              <a:rPr lang="en-US" dirty="0" smtClean="0"/>
              <a:t>Best current practice information on IPv6 deployment</a:t>
            </a:r>
          </a:p>
          <a:p>
            <a:pPr lvl="2"/>
            <a:r>
              <a:rPr lang="en-US" dirty="0" smtClean="0"/>
              <a:t>Advice and consultation on IPv6 deployment </a:t>
            </a:r>
          </a:p>
          <a:p>
            <a:pPr lvl="2"/>
            <a:r>
              <a:rPr lang="en-US" dirty="0" smtClean="0"/>
              <a:t>More practical hands-on trainings on IPv6 deployment</a:t>
            </a:r>
          </a:p>
          <a:p>
            <a:pPr lvl="2"/>
            <a:r>
              <a:rPr lang="en-US" dirty="0" smtClean="0"/>
              <a:t>Raise awareness among stakeholders on IPv6</a:t>
            </a:r>
          </a:p>
          <a:p>
            <a:pPr lvl="2"/>
            <a:r>
              <a:rPr lang="en-US" dirty="0" smtClean="0"/>
              <a:t>More facilitation with local Internet communities to help IPv6 uptake</a:t>
            </a:r>
          </a:p>
          <a:p>
            <a:r>
              <a:rPr lang="en-US" dirty="0" smtClean="0"/>
              <a:t>APNIC is </a:t>
            </a:r>
            <a:r>
              <a:rPr lang="en-US" dirty="0"/>
              <a:t>r</a:t>
            </a:r>
            <a:r>
              <a:rPr lang="en-US" dirty="0" smtClean="0"/>
              <a:t>esponding to such requests: Plans in 2013</a:t>
            </a:r>
          </a:p>
          <a:p>
            <a:pPr lvl="1"/>
            <a:r>
              <a:rPr lang="en-US" dirty="0" smtClean="0"/>
              <a:t>More hands-on IPv6 trainings</a:t>
            </a:r>
          </a:p>
          <a:p>
            <a:pPr lvl="1"/>
            <a:r>
              <a:rPr lang="en-US" dirty="0" smtClean="0"/>
              <a:t>Engineering assistance on IPv6 deployment </a:t>
            </a:r>
          </a:p>
          <a:p>
            <a:pPr lvl="1"/>
            <a:r>
              <a:rPr lang="en-US" dirty="0" smtClean="0"/>
              <a:t>More community outreach on IPv6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/>
          <a:lstStyle/>
          <a:p>
            <a:fld id="{38B2A337-2C29-4402-A0A2-E290C184D5D3}" type="slidenum">
              <a:rPr lang="en-AU" smtClean="0"/>
              <a:pPr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769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IPv6 adoption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014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www.apnic.net/ipv6</a:t>
            </a:r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588" b="58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165708" y="1462328"/>
            <a:ext cx="1656184" cy="369332"/>
          </a:xfrm>
          <a:prstGeom prst="rect">
            <a:avLst/>
          </a:prstGeom>
          <a:gradFill flip="none" rotWithShape="1">
            <a:gsLst>
              <a:gs pos="82000">
                <a:schemeClr val="accent1">
                  <a:lumMod val="20000"/>
                  <a:lumOff val="80000"/>
                  <a:alpha val="70000"/>
                </a:schemeClr>
              </a:gs>
              <a:gs pos="25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0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www.apnic.net/ipv6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588" b="58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165708" y="1462328"/>
            <a:ext cx="1656184" cy="369332"/>
          </a:xfrm>
          <a:prstGeom prst="rect">
            <a:avLst/>
          </a:prstGeom>
          <a:gradFill flip="none" rotWithShape="1">
            <a:gsLst>
              <a:gs pos="82000">
                <a:schemeClr val="accent1">
                  <a:lumMod val="20000"/>
                  <a:lumOff val="80000"/>
                  <a:alpha val="70000"/>
                </a:schemeClr>
              </a:gs>
              <a:gs pos="25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1556792"/>
            <a:ext cx="4239395" cy="4464496"/>
          </a:xfrm>
          <a:prstGeom prst="rect">
            <a:avLst/>
          </a:prstGeom>
          <a:ln w="50800">
            <a:solidFill>
              <a:schemeClr val="accent6"/>
            </a:solidFill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2123728" y="1556792"/>
            <a:ext cx="1224136" cy="324036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51720" y="5949280"/>
            <a:ext cx="1296144" cy="216024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37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 you!</a:t>
            </a:r>
            <a:endParaRPr lang="en-A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2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IPv6 adoption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Internet consists from multi stakeholders</a:t>
            </a:r>
          </a:p>
          <a:p>
            <a:pPr lvl="1"/>
            <a:r>
              <a:rPr lang="en-US" dirty="0" smtClean="0"/>
              <a:t>IPv6 deployment has to go through many phases in difference stakeholders realms</a:t>
            </a:r>
          </a:p>
          <a:p>
            <a:pPr lvl="1"/>
            <a:r>
              <a:rPr lang="en-US" dirty="0" smtClean="0"/>
              <a:t>Need to have multi dimensional data to have a holistic view </a:t>
            </a:r>
          </a:p>
          <a:p>
            <a:r>
              <a:rPr lang="en-US" dirty="0" smtClean="0"/>
              <a:t>We need to see IPv6 adoption density in a logical order</a:t>
            </a:r>
          </a:p>
          <a:p>
            <a:pPr marL="817562" lvl="1" indent="-457200">
              <a:buFont typeface="+mj-lt"/>
              <a:buAutoNum type="arabicPeriod"/>
            </a:pPr>
            <a:r>
              <a:rPr lang="en-US" dirty="0" smtClean="0"/>
              <a:t>IPv6 address allocation by Regional Internet Registries</a:t>
            </a:r>
          </a:p>
          <a:p>
            <a:pPr marL="1176837" lvl="2" indent="-457200"/>
            <a:r>
              <a:rPr lang="en-US" dirty="0" smtClean="0"/>
              <a:t>IPv6 address allocation data</a:t>
            </a:r>
          </a:p>
          <a:p>
            <a:pPr marL="817562" lvl="1" indent="-457200">
              <a:buFont typeface="+mj-lt"/>
              <a:buAutoNum type="arabicPeriod"/>
            </a:pPr>
            <a:r>
              <a:rPr lang="en-US" dirty="0" smtClean="0"/>
              <a:t>IPv6 adoption level in the core networks (Internet transit providers) of the Internet 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  BGP, ASN data</a:t>
            </a:r>
          </a:p>
          <a:p>
            <a:pPr marL="817562" lvl="1" indent="-457200">
              <a:buFont typeface="+mj-lt"/>
              <a:buAutoNum type="arabicPeriod"/>
            </a:pPr>
            <a:r>
              <a:rPr lang="en-US" dirty="0" smtClean="0"/>
              <a:t>Content </a:t>
            </a:r>
            <a:r>
              <a:rPr lang="en-US" dirty="0"/>
              <a:t>providers and enterprise to enable their website with </a:t>
            </a:r>
            <a:r>
              <a:rPr lang="en-US" dirty="0" smtClean="0"/>
              <a:t>IPv6</a:t>
            </a:r>
          </a:p>
          <a:p>
            <a:pPr marL="1176837" lvl="2" indent="-457200">
              <a:buFont typeface="Arial"/>
              <a:buChar char="•"/>
            </a:pPr>
            <a:r>
              <a:rPr lang="en-US" dirty="0" smtClean="0"/>
              <a:t>DNS server, and www reachability data</a:t>
            </a:r>
          </a:p>
          <a:p>
            <a:pPr marL="817562" lvl="1" indent="-457200">
              <a:buFont typeface="+mj-lt"/>
              <a:buAutoNum type="arabicPeriod"/>
            </a:pPr>
            <a:r>
              <a:rPr lang="en-US" dirty="0" smtClean="0"/>
              <a:t>Access networks that allow end users to access to IPv6 resources </a:t>
            </a:r>
          </a:p>
          <a:p>
            <a:pPr marL="1176837" lvl="2" indent="-457200"/>
            <a:r>
              <a:rPr lang="en-US" dirty="0" smtClean="0"/>
              <a:t>End user IPv6 readiness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330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Percentage of members with both IPv4 and IPv6 in each RIR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10" y="1993978"/>
            <a:ext cx="6519040" cy="4353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3560" y="6093296"/>
            <a:ext cx="3960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http://www.nro.net/wp-content/uploads/NRO_Q4_2012.final_.pptx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23806" y="1659164"/>
            <a:ext cx="304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NRO data: Dec 2012</a:t>
            </a:r>
            <a:endParaRPr lang="en-US" sz="2400" dirty="0"/>
          </a:p>
        </p:txBody>
      </p:sp>
      <p:pic>
        <p:nvPicPr>
          <p:cNvPr id="8" name="Picture 9" descr="NRO_3D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676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IPv6 address allocation (cumulative)</a:t>
            </a:r>
            <a:br>
              <a:rPr lang="en-AU" dirty="0" smtClean="0"/>
            </a:br>
            <a:r>
              <a:rPr lang="en-AU" dirty="0" smtClean="0"/>
              <a:t>APNIC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947633" y="6093296"/>
            <a:ext cx="3221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http://stats.apnic.net/o3portal/</a:t>
            </a:r>
            <a:r>
              <a:rPr lang="en-US" sz="1000" dirty="0" smtClean="0"/>
              <a:t>index.jsp as of 7/3/2013</a:t>
            </a:r>
            <a:endParaRPr lang="en-US" sz="1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955305"/>
              </p:ext>
            </p:extLst>
          </p:nvPr>
        </p:nvGraphicFramePr>
        <p:xfrm>
          <a:off x="828000" y="1771200"/>
          <a:ext cx="741682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3688" y="1916832"/>
            <a:ext cx="133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Unit: /32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252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up</a:t>
            </a:r>
            <a:r>
              <a:rPr lang="en-US" dirty="0"/>
              <a:t> </a:t>
            </a:r>
            <a:r>
              <a:rPr lang="en-US" dirty="0" smtClean="0"/>
              <a:t>1:</a:t>
            </a:r>
            <a:br>
              <a:rPr lang="en-US" dirty="0" smtClean="0"/>
            </a:br>
            <a:r>
              <a:rPr lang="en-US" dirty="0" smtClean="0"/>
              <a:t>IPv6 address allocation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IPv6 address allocation has happened and is happening very smoothly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480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280" y="1052736"/>
            <a:ext cx="6684235" cy="5013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with IPv6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139" y="6093296"/>
            <a:ext cx="3050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http://bgp.potaroo.net/stats/nro/v6</a:t>
            </a:r>
            <a:r>
              <a:rPr lang="en-US" sz="1000" dirty="0" smtClean="0"/>
              <a:t>/  as of Jan 2013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933458" y="980728"/>
            <a:ext cx="8265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14000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4447" y="5635934"/>
            <a:ext cx="3130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4018" y="2944897"/>
            <a:ext cx="6981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8000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5877272"/>
            <a:ext cx="6981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55780" y="5877272"/>
            <a:ext cx="4414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81212" y="1302626"/>
            <a:ext cx="326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IPv6 BGP Table Size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40352" y="5877272"/>
            <a:ext cx="4414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95380" y="5877272"/>
            <a:ext cx="4242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55976" y="378904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 – 2012: 50% YoY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48064" y="2060848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 – 2013: 48% YoY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434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AS nodes and links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124744"/>
            <a:ext cx="6696744" cy="5054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6093296"/>
            <a:ext cx="5711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http://www.caida.org/publications/papers/2012/measuring_deployment_ipv6</a:t>
            </a:r>
            <a:r>
              <a:rPr lang="en-US" sz="1000" dirty="0" smtClean="0"/>
              <a:t>/, p2 Sept 2012 paper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581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PNIC_PowerPoint_Template v2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0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ang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ink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urpl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ed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Grey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APNIC_PowerPoint_Template v2.potx</Template>
  <TotalTime>4681</TotalTime>
  <Words>1447</Words>
  <Application>Microsoft Macintosh PowerPoint</Application>
  <PresentationFormat>On-screen Show (4:3)</PresentationFormat>
  <Paragraphs>215</Paragraphs>
  <Slides>32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APNIC_PowerPoint_Template v2</vt:lpstr>
      <vt:lpstr>Orange APNIC Theme</vt:lpstr>
      <vt:lpstr>Pink APNIC Theme</vt:lpstr>
      <vt:lpstr>Yellow APNIC Theme</vt:lpstr>
      <vt:lpstr>Green APNIC Theme</vt:lpstr>
      <vt:lpstr>Purple APNIC Theme</vt:lpstr>
      <vt:lpstr>Red APNIC Theme</vt:lpstr>
      <vt:lpstr>Grey APNIC Theme</vt:lpstr>
      <vt:lpstr>IPv6 deployment status: Where are we now and way forward</vt:lpstr>
      <vt:lpstr>Table of contents</vt:lpstr>
      <vt:lpstr>Dissecting IPv6 adoption </vt:lpstr>
      <vt:lpstr>Dissecting IPv6 adoption </vt:lpstr>
      <vt:lpstr>Percentage of members with both IPv4 and IPv6 in each RIR</vt:lpstr>
      <vt:lpstr>IPv6 address allocation (cumulative) APNIC</vt:lpstr>
      <vt:lpstr>Sum up 1: IPv6 address allocation </vt:lpstr>
      <vt:lpstr>Network with IPv6</vt:lpstr>
      <vt:lpstr>Growth of AS nodes and links</vt:lpstr>
      <vt:lpstr>IPv6 adoption in Internet core networks </vt:lpstr>
      <vt:lpstr>Sum up 2: IPv6 BGP and ASN</vt:lpstr>
      <vt:lpstr>IPv6 enabled DNS servers</vt:lpstr>
      <vt:lpstr>IPv6 enabled www sites</vt:lpstr>
      <vt:lpstr>Sum up 3: Content providers and enterprises</vt:lpstr>
      <vt:lpstr>IPv6 measurement  End user readiness: World</vt:lpstr>
      <vt:lpstr>IPv6 measurement  End user readiness: World rankings</vt:lpstr>
      <vt:lpstr>Sum up: 4 End user IPv6 readiness</vt:lpstr>
      <vt:lpstr>IPv6 deployment status in the AP region </vt:lpstr>
      <vt:lpstr>IPv6 measurement  End user readiness: APEC</vt:lpstr>
      <vt:lpstr>IPv6 measurement  End user readiness: World rankings</vt:lpstr>
      <vt:lpstr>How’s your economy doing?</vt:lpstr>
      <vt:lpstr>Who are ahead in the game?</vt:lpstr>
      <vt:lpstr>APEC TEL IPv6 Guidelines in action </vt:lpstr>
      <vt:lpstr>Way forward</vt:lpstr>
      <vt:lpstr>APNIC’s IPv6 key messages</vt:lpstr>
      <vt:lpstr>APNIC’s IPv6 key messages</vt:lpstr>
      <vt:lpstr>Rapidly increasing mobile devices</vt:lpstr>
      <vt:lpstr>IPv6 in mobile networks</vt:lpstr>
      <vt:lpstr>IPv6@APNIC</vt:lpstr>
      <vt:lpstr>www.apnic.net/ipv6</vt:lpstr>
      <vt:lpstr>www.apnic.net/ipv6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Bhadrika Magan</cp:lastModifiedBy>
  <cp:revision>171</cp:revision>
  <cp:lastPrinted>2013-04-10T00:01:25Z</cp:lastPrinted>
  <dcterms:created xsi:type="dcterms:W3CDTF">2011-12-06T02:23:30Z</dcterms:created>
  <dcterms:modified xsi:type="dcterms:W3CDTF">2013-05-08T23:09:41Z</dcterms:modified>
</cp:coreProperties>
</file>