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732" r:id="rId3"/>
    <p:sldMasterId id="2147483706" r:id="rId4"/>
    <p:sldMasterId id="2147483676" r:id="rId5"/>
    <p:sldMasterId id="2147483688" r:id="rId6"/>
    <p:sldMasterId id="2147483719" r:id="rId7"/>
    <p:sldMasterId id="2147483745" r:id="rId8"/>
  </p:sldMasterIdLst>
  <p:notesMasterIdLst>
    <p:notesMasterId r:id="rId22"/>
  </p:notesMasterIdLst>
  <p:handoutMasterIdLst>
    <p:handoutMasterId r:id="rId23"/>
  </p:handoutMasterIdLst>
  <p:sldIdLst>
    <p:sldId id="257" r:id="rId9"/>
    <p:sldId id="258" r:id="rId10"/>
    <p:sldId id="261" r:id="rId11"/>
    <p:sldId id="259" r:id="rId12"/>
    <p:sldId id="262" r:id="rId13"/>
    <p:sldId id="263" r:id="rId14"/>
    <p:sldId id="269" r:id="rId15"/>
    <p:sldId id="271" r:id="rId16"/>
    <p:sldId id="272" r:id="rId17"/>
    <p:sldId id="265" r:id="rId18"/>
    <p:sldId id="270" r:id="rId19"/>
    <p:sldId id="273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5C5C5C"/>
    <a:srgbClr val="383838"/>
    <a:srgbClr val="C40836"/>
    <a:srgbClr val="C01B1C"/>
    <a:srgbClr val="00A2D7"/>
    <a:srgbClr val="FFCF00"/>
    <a:srgbClr val="166813"/>
    <a:srgbClr val="590F4A"/>
    <a:srgbClr val="F27D0A"/>
    <a:srgbClr val="004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65979" autoAdjust="0"/>
  </p:normalViewPr>
  <p:slideViewPr>
    <p:cSldViewPr>
      <p:cViewPr>
        <p:scale>
          <a:sx n="100" d="100"/>
          <a:sy n="100" d="100"/>
        </p:scale>
        <p:origin x="-167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'delegtaion count'!$A$2:$A$14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'delegtaion count'!$B$2:$B$14</c:f>
              <c:numCache>
                <c:formatCode>#,##0</c:formatCode>
                <c:ptCount val="13"/>
                <c:pt idx="0">
                  <c:v>14.0</c:v>
                </c:pt>
                <c:pt idx="1">
                  <c:v>25.0</c:v>
                </c:pt>
                <c:pt idx="2">
                  <c:v>86.0</c:v>
                </c:pt>
                <c:pt idx="3">
                  <c:v>50.0</c:v>
                </c:pt>
                <c:pt idx="4">
                  <c:v>57.0</c:v>
                </c:pt>
                <c:pt idx="5">
                  <c:v>51.0</c:v>
                </c:pt>
                <c:pt idx="6">
                  <c:v>43.0</c:v>
                </c:pt>
                <c:pt idx="7">
                  <c:v>63.0</c:v>
                </c:pt>
                <c:pt idx="8">
                  <c:v>160.0</c:v>
                </c:pt>
                <c:pt idx="9">
                  <c:v>185.0</c:v>
                </c:pt>
                <c:pt idx="10">
                  <c:v>645.0</c:v>
                </c:pt>
                <c:pt idx="11">
                  <c:v>624.0</c:v>
                </c:pt>
                <c:pt idx="12">
                  <c:v>133.0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228248"/>
        <c:axId val="2098224440"/>
      </c:barChart>
      <c:catAx>
        <c:axId val="2098228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98224440"/>
        <c:crosses val="autoZero"/>
        <c:auto val="1"/>
        <c:lblAlgn val="ctr"/>
        <c:lblOffset val="100"/>
        <c:noMultiLvlLbl val="0"/>
      </c:catAx>
      <c:valAx>
        <c:axId val="20982244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98228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cat>
            <c:strRef>
              <c:f>'delegtaion count'!$C$2:$C$14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'delegtaion count'!$D$2:$D$14</c:f>
              <c:numCache>
                <c:formatCode>#,##0</c:formatCode>
                <c:ptCount val="13"/>
                <c:pt idx="0">
                  <c:v>351.0</c:v>
                </c:pt>
                <c:pt idx="1">
                  <c:v>358.0</c:v>
                </c:pt>
                <c:pt idx="2">
                  <c:v>300.0</c:v>
                </c:pt>
                <c:pt idx="3">
                  <c:v>419.0</c:v>
                </c:pt>
                <c:pt idx="4">
                  <c:v>566.0</c:v>
                </c:pt>
                <c:pt idx="5">
                  <c:v>701.0</c:v>
                </c:pt>
                <c:pt idx="6">
                  <c:v>854.0</c:v>
                </c:pt>
                <c:pt idx="7">
                  <c:v>910.0</c:v>
                </c:pt>
                <c:pt idx="8">
                  <c:v>984.0</c:v>
                </c:pt>
                <c:pt idx="9">
                  <c:v>1064.0</c:v>
                </c:pt>
                <c:pt idx="10">
                  <c:v>1352.0</c:v>
                </c:pt>
                <c:pt idx="11">
                  <c:v>1496.0</c:v>
                </c:pt>
                <c:pt idx="1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239560"/>
        <c:axId val="2098244536"/>
      </c:barChart>
      <c:catAx>
        <c:axId val="2098239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98244536"/>
        <c:crosses val="autoZero"/>
        <c:auto val="1"/>
        <c:lblAlgn val="ctr"/>
        <c:lblOffset val="100"/>
        <c:noMultiLvlLbl val="0"/>
      </c:catAx>
      <c:valAx>
        <c:axId val="20982445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98239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ACC6D-4900-4C4B-9F48-115E049BDBE1}" type="datetimeFigureOut">
              <a:rPr lang="en-US" smtClean="0"/>
              <a:t>6/04/12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60903-388C-984E-A8BD-C3EC0F70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94159-34CB-BB4C-8B18-8E9C28E0A6EC}" type="datetimeFigureOut">
              <a:rPr lang="en-US" smtClean="0"/>
              <a:t>6/04/12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A0B3B-CE1F-F14C-8168-F39BF3C78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41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4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6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6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0B3B-CE1F-F14C-8168-F39BF3C78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3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Relationship Id="rId3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Relationship Id="rId3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Relationship Id="rId3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Relationship Id="rId3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jpeg"/><Relationship Id="rId3" Type="http://schemas.openxmlformats.org/officeDocument/2006/relationships/image" Target="../media/image4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jpeg"/><Relationship Id="rId3" Type="http://schemas.openxmlformats.org/officeDocument/2006/relationships/image" Target="../media/image4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5"/>
            <a:ext cx="8352928" cy="3685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97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3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10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0087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2154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894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7676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8528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5528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3912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009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07415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2472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1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4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667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800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9851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21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1471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1604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5566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962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718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8427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0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5"/>
            <a:ext cx="8352928" cy="3685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9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8961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409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806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8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34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0309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6426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7695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59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16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4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844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493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367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2403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1113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5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995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050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472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146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7394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21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80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063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2405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520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C408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0450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55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544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C408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338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2483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4023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5946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7528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046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69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4853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4272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50551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791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86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9815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1519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641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8978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8002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7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23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9932"/>
            <a:ext cx="9144000" cy="618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4" r:id="rId2"/>
    <p:sldLayoutId id="2147483650" r:id="rId3"/>
    <p:sldLayoutId id="2147483662" r:id="rId4"/>
    <p:sldLayoutId id="2147483705" r:id="rId5"/>
    <p:sldLayoutId id="2147483663" r:id="rId6"/>
    <p:sldLayoutId id="2147483651" r:id="rId7"/>
    <p:sldLayoutId id="2147483661" r:id="rId8"/>
    <p:sldLayoutId id="2147483652" r:id="rId9"/>
    <p:sldLayoutId id="2147483653" r:id="rId10"/>
    <p:sldLayoutId id="2147483654" r:id="rId11"/>
    <p:sldLayoutId id="214748365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701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8466"/>
            <a:ext cx="9144000" cy="499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57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509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7938"/>
            <a:ext cx="9144000" cy="5000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30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02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66813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7463"/>
            <a:ext cx="9144000" cy="4905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9046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703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90F4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987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01B1C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41532"/>
            <a:ext cx="9144000" cy="5164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784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C5C5C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IPv6 Deployment </a:t>
            </a:r>
            <a:r>
              <a:rPr lang="en-AU" dirty="0"/>
              <a:t>S</a:t>
            </a:r>
            <a:r>
              <a:rPr lang="en-AU" dirty="0" smtClean="0"/>
              <a:t>tatus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APEC TEL45, 11/04/2012, Da Nang, Vietnam</a:t>
            </a:r>
          </a:p>
          <a:p>
            <a:endParaRPr lang="en-AU" dirty="0"/>
          </a:p>
          <a:p>
            <a:r>
              <a:rPr lang="en-AU" dirty="0" smtClean="0"/>
              <a:t>Miwa Fujii </a:t>
            </a:r>
          </a:p>
          <a:p>
            <a:r>
              <a:rPr lang="en-AU" dirty="0" smtClean="0"/>
              <a:t>APNIC Senior IPv6 Program Specialist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APEC TELMIN8 Okinawa Declaration </a:t>
            </a:r>
          </a:p>
          <a:p>
            <a:pPr lvl="1"/>
            <a:r>
              <a:rPr lang="en-US" dirty="0" smtClean="0"/>
              <a:t>“…. and </a:t>
            </a:r>
            <a:r>
              <a:rPr lang="en-US" dirty="0"/>
              <a:t>the transition to IPv6 will facilitate the achievement of universal broadband access in the APEC region. We support the IPv6 Guidelines developed by TEL</a:t>
            </a:r>
            <a:r>
              <a:rPr lang="en-US" dirty="0" smtClean="0"/>
              <a:t>.”</a:t>
            </a:r>
          </a:p>
          <a:p>
            <a:pPr marL="360362" lvl="1" indent="0">
              <a:buNone/>
            </a:pPr>
            <a:r>
              <a:rPr lang="en-US" sz="1200" dirty="0"/>
              <a:t>http://</a:t>
            </a:r>
            <a:r>
              <a:rPr lang="en-US" sz="1200" dirty="0" err="1"/>
              <a:t>www.apec.org</a:t>
            </a:r>
            <a:r>
              <a:rPr lang="en-US" sz="1200" dirty="0"/>
              <a:t>/Meeting-Papers/Ministerial-Statements/Telecommunications-and-Information/2010_tel.aspx</a:t>
            </a:r>
            <a:endParaRPr lang="en-US" sz="1200" dirty="0" smtClean="0"/>
          </a:p>
          <a:p>
            <a:r>
              <a:rPr lang="en-US" dirty="0" smtClean="0"/>
              <a:t>APEC TEL Strategic Action Plan: 2010 – 2015</a:t>
            </a:r>
          </a:p>
          <a:p>
            <a:pPr lvl="1"/>
            <a:r>
              <a:rPr lang="en-US" dirty="0" smtClean="0"/>
              <a:t>“Develop ICT to Promote New Growth”</a:t>
            </a:r>
          </a:p>
          <a:p>
            <a:pPr lvl="1"/>
            <a:r>
              <a:rPr lang="en-US" dirty="0" smtClean="0"/>
              <a:t>“Expand networks to achieve universal access to BB in all APEC economy by 2015”</a:t>
            </a:r>
          </a:p>
          <a:p>
            <a:r>
              <a:rPr lang="en-US" dirty="0" smtClean="0"/>
              <a:t>How can we achieve these goals after IPv4 address exhaustion?</a:t>
            </a:r>
          </a:p>
          <a:p>
            <a:r>
              <a:rPr lang="en-US" dirty="0" smtClean="0"/>
              <a:t>Need your </a:t>
            </a:r>
            <a:r>
              <a:rPr lang="en-US" dirty="0"/>
              <a:t>leadership to enable IPv6 </a:t>
            </a:r>
            <a:r>
              <a:rPr lang="en-US" dirty="0" smtClean="0"/>
              <a:t>access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423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deployment among Internet stakeholders such as governments, services providers, content providers, system integrators etc.</a:t>
            </a:r>
          </a:p>
          <a:p>
            <a:pPr lvl="1"/>
            <a:r>
              <a:rPr lang="en-US" dirty="0" smtClean="0"/>
              <a:t>Need to develop realistic plans to</a:t>
            </a:r>
          </a:p>
          <a:p>
            <a:pPr lvl="2"/>
            <a:r>
              <a:rPr lang="en-US" dirty="0" smtClean="0"/>
              <a:t>Manage IPv4 address shortage </a:t>
            </a:r>
          </a:p>
          <a:p>
            <a:pPr lvl="2"/>
            <a:r>
              <a:rPr lang="en-US" dirty="0" smtClean="0"/>
              <a:t>Deploy IPv6 in their access networks</a:t>
            </a:r>
          </a:p>
          <a:p>
            <a:pPr lvl="1"/>
            <a:r>
              <a:rPr lang="en-US" dirty="0" smtClean="0"/>
              <a:t>Scalability of selected transition technologies is key</a:t>
            </a:r>
          </a:p>
          <a:p>
            <a:pPr lvl="1"/>
            <a:r>
              <a:rPr lang="en-US" dirty="0" smtClean="0"/>
              <a:t>Next few years will be critical time for IPv6</a:t>
            </a:r>
          </a:p>
          <a:p>
            <a:r>
              <a:rPr lang="en-US" dirty="0" smtClean="0"/>
              <a:t>World IPv6 Launch</a:t>
            </a:r>
          </a:p>
          <a:p>
            <a:pPr lvl="1"/>
            <a:r>
              <a:rPr lang="en-US" dirty="0" smtClean="0"/>
              <a:t>Turn on IPv6 on 6 June 2012</a:t>
            </a:r>
          </a:p>
          <a:p>
            <a:pPr lvl="1"/>
            <a:r>
              <a:rPr lang="en-US" dirty="0" smtClean="0"/>
              <a:t>Network engineering initiative from ISPs, ICPs, and vendors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0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Can </a:t>
            </a:r>
            <a:r>
              <a:rPr lang="en-US" dirty="0"/>
              <a:t>S</a:t>
            </a:r>
            <a:r>
              <a:rPr lang="en-US" dirty="0" smtClean="0"/>
              <a:t>upport APEC TEL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APNIC is here to support real and tangible IPv6 deployment</a:t>
            </a:r>
          </a:p>
          <a:p>
            <a:r>
              <a:rPr lang="en-US" dirty="0" smtClean="0"/>
              <a:t>Outreach and </a:t>
            </a:r>
            <a:r>
              <a:rPr lang="en-US" dirty="0"/>
              <a:t>training programs are </a:t>
            </a:r>
            <a:r>
              <a:rPr lang="en-US" dirty="0" smtClean="0"/>
              <a:t>available</a:t>
            </a:r>
            <a:endParaRPr lang="en-US" dirty="0"/>
          </a:p>
          <a:p>
            <a:pPr lvl="1"/>
            <a:r>
              <a:rPr lang="en-AU" dirty="0" smtClean="0"/>
              <a:t>Practical and useful skill training, advice, and information services</a:t>
            </a:r>
          </a:p>
          <a:p>
            <a:r>
              <a:rPr lang="en-AU" dirty="0" smtClean="0"/>
              <a:t>IPv6 workshops for network engineers with hands-on IPv6 configuration experience</a:t>
            </a:r>
          </a:p>
          <a:p>
            <a:r>
              <a:rPr lang="en-AU" dirty="0" smtClean="0"/>
              <a:t>Review on pro and cons of various IPv6 transition methods</a:t>
            </a:r>
            <a:endParaRPr lang="en-US" dirty="0" smtClean="0"/>
          </a:p>
          <a:p>
            <a:r>
              <a:rPr lang="en-US" dirty="0" smtClean="0"/>
              <a:t>Feel free to contact us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86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13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2843808" y="2132856"/>
            <a:ext cx="32299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Thank you!</a:t>
            </a:r>
          </a:p>
          <a:p>
            <a:pPr algn="ctr"/>
            <a:endParaRPr lang="en-US" sz="4800" dirty="0"/>
          </a:p>
          <a:p>
            <a:pPr algn="ctr"/>
            <a:endParaRPr lang="en-US" sz="4800" dirty="0" smtClean="0"/>
          </a:p>
          <a:p>
            <a:pPr algn="ctr"/>
            <a:r>
              <a:rPr lang="en-US" sz="2400" dirty="0" smtClean="0"/>
              <a:t>&lt;</a:t>
            </a:r>
            <a:r>
              <a:rPr lang="en-US" sz="2400" dirty="0" err="1" smtClean="0"/>
              <a:t>miwa@apnic.net</a:t>
            </a:r>
            <a:r>
              <a:rPr lang="en-US" sz="2400" dirty="0" smtClean="0"/>
              <a:t>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13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IPv6 in 2011</a:t>
            </a:r>
          </a:p>
          <a:p>
            <a:pPr lvl="1"/>
            <a:r>
              <a:rPr lang="en-AU" dirty="0" smtClean="0"/>
              <a:t>Address </a:t>
            </a:r>
            <a:r>
              <a:rPr lang="en-AU" dirty="0"/>
              <a:t>a</a:t>
            </a:r>
            <a:r>
              <a:rPr lang="en-AU" dirty="0" smtClean="0"/>
              <a:t>llocation data</a:t>
            </a:r>
          </a:p>
          <a:p>
            <a:pPr lvl="1"/>
            <a:r>
              <a:rPr lang="en-AU" dirty="0" smtClean="0"/>
              <a:t>IPv6 prefix announcement </a:t>
            </a:r>
          </a:p>
          <a:p>
            <a:pPr lvl="1"/>
            <a:r>
              <a:rPr lang="en-AU" dirty="0" smtClean="0"/>
              <a:t>Where are we now?</a:t>
            </a:r>
          </a:p>
          <a:p>
            <a:r>
              <a:rPr lang="en-AU" dirty="0" smtClean="0"/>
              <a:t>Way Forward</a:t>
            </a:r>
          </a:p>
          <a:p>
            <a:pPr marL="360362" lvl="1" indent="0"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32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IP Delegations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208912" y="6093296"/>
            <a:ext cx="293508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APNIC statistics data </a:t>
            </a:r>
            <a:r>
              <a:rPr lang="en-US" sz="1200" dirty="0" err="1" smtClean="0"/>
              <a:t>sa</a:t>
            </a:r>
            <a:r>
              <a:rPr lang="en-US" sz="1200" dirty="0" smtClean="0"/>
              <a:t> of 02/04/2012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IPv6 Delegation </a:t>
            </a:r>
            <a:r>
              <a:rPr lang="en-US" b="1" dirty="0"/>
              <a:t>C</a:t>
            </a:r>
            <a:r>
              <a:rPr lang="en-US" b="1" dirty="0" smtClean="0"/>
              <a:t>ount</a:t>
            </a:r>
            <a:endParaRPr lang="en-US" b="1" dirty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9048"/>
              </p:ext>
            </p:extLst>
          </p:nvPr>
        </p:nvGraphicFramePr>
        <p:xfrm>
          <a:off x="183959" y="1844824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2681"/>
              </p:ext>
            </p:extLst>
          </p:nvPr>
        </p:nvGraphicFramePr>
        <p:xfrm>
          <a:off x="4572000" y="2852936"/>
          <a:ext cx="4319195" cy="317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52120" y="2636912"/>
            <a:ext cx="265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IPv4 Delegation </a:t>
            </a:r>
            <a:r>
              <a:rPr lang="en-US" b="1" dirty="0"/>
              <a:t>C</a:t>
            </a:r>
            <a:r>
              <a:rPr lang="en-US" b="1" dirty="0" smtClean="0"/>
              <a:t>ount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147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IPv6 Prefix Announcements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4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2776"/>
            <a:ext cx="3600400" cy="2700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68952" y="6093296"/>
            <a:ext cx="257504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bgp.potaroo.net</a:t>
            </a:r>
            <a:r>
              <a:rPr lang="en-US" sz="1200" dirty="0"/>
              <a:t>/stats/</a:t>
            </a:r>
            <a:r>
              <a:rPr lang="en-US" sz="1200" dirty="0" err="1"/>
              <a:t>nro</a:t>
            </a:r>
            <a:r>
              <a:rPr lang="en-US" sz="1200" dirty="0"/>
              <a:t>/v6/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086" y="2996952"/>
            <a:ext cx="3695395" cy="2771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560" y="2498924"/>
            <a:ext cx="6981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5000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1058" y="1286844"/>
            <a:ext cx="8265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0938" y="372750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5974" y="3979691"/>
            <a:ext cx="6981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3966046"/>
            <a:ext cx="681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05484" y="5628370"/>
            <a:ext cx="6981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05406" y="5648591"/>
            <a:ext cx="681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20591" y="4115986"/>
            <a:ext cx="6981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2500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50620" y="2903906"/>
            <a:ext cx="6981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78902" y="558162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0152" y="2204864"/>
            <a:ext cx="218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IPv6 AS count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187624" y="4653136"/>
            <a:ext cx="296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IPv6 BGP table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603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 Exhaustion 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5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91974"/>
            <a:ext cx="6840760" cy="4864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7352" y="6021288"/>
            <a:ext cx="354664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/>
              </a:rPr>
              <a:t>http://</a:t>
            </a:r>
            <a:r>
              <a:rPr lang="en-US" sz="1200" dirty="0" err="1">
                <a:latin typeface="Arial"/>
              </a:rPr>
              <a:t>www.potaroo.net</a:t>
            </a:r>
            <a:r>
              <a:rPr lang="en-US" sz="1200" dirty="0">
                <a:latin typeface="Arial"/>
              </a:rPr>
              <a:t>/tools/ipv4/</a:t>
            </a:r>
            <a:r>
              <a:rPr lang="en-US" sz="1200" dirty="0" err="1">
                <a:latin typeface="Arial"/>
              </a:rPr>
              <a:t>plotend.png</a:t>
            </a:r>
            <a:endParaRPr lang="en-US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65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</a:t>
            </a:r>
            <a:r>
              <a:rPr lang="en-US" dirty="0"/>
              <a:t>N</a:t>
            </a:r>
            <a:r>
              <a:rPr lang="en-US" dirty="0" smtClean="0"/>
              <a:t>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6</a:t>
            </a:fld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810812" y="6021288"/>
            <a:ext cx="4333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labs.apnic.net</a:t>
            </a:r>
            <a:r>
              <a:rPr lang="en-US" sz="1200" dirty="0"/>
              <a:t>/ipv6-measurement/Organizations/APEC/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3" y="1223433"/>
            <a:ext cx="7841215" cy="47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8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</a:t>
            </a:r>
            <a:r>
              <a:rPr lang="en-US" dirty="0"/>
              <a:t>N</a:t>
            </a:r>
            <a:r>
              <a:rPr lang="en-US" dirty="0" smtClean="0"/>
              <a:t>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7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810812" y="6021288"/>
            <a:ext cx="4333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labs.apnic.net</a:t>
            </a:r>
            <a:r>
              <a:rPr lang="en-US" sz="1200" dirty="0"/>
              <a:t>/ipv6-measurement/Organizations/APEC/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32216"/>
            <a:ext cx="6444208" cy="4684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34987" y="564431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5949280"/>
            <a:ext cx="268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of IPv6 preference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6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</a:t>
            </a:r>
            <a:r>
              <a:rPr lang="en-US" dirty="0"/>
              <a:t>N</a:t>
            </a:r>
            <a:r>
              <a:rPr lang="en-US" dirty="0" smtClean="0"/>
              <a:t>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8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810812" y="6021288"/>
            <a:ext cx="4333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labs.apnic.net</a:t>
            </a:r>
            <a:r>
              <a:rPr lang="en-US" sz="1200" dirty="0"/>
              <a:t>/ipv6-measurement/Organizations/APEC/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32216"/>
            <a:ext cx="6444208" cy="4684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34987" y="564431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5949280"/>
            <a:ext cx="268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of IPv6 preference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560" y="2420888"/>
            <a:ext cx="8352928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IPv6 availability for end users does not look </a:t>
            </a:r>
            <a:r>
              <a:rPr lang="en-US" sz="2800" dirty="0" smtClean="0"/>
              <a:t>good.</a:t>
            </a:r>
          </a:p>
          <a:p>
            <a:endParaRPr lang="en-US" sz="2800" dirty="0"/>
          </a:p>
          <a:p>
            <a:r>
              <a:rPr lang="en-US" sz="2800" dirty="0" smtClean="0"/>
              <a:t>Access </a:t>
            </a:r>
            <a:r>
              <a:rPr lang="en-US" sz="2800" dirty="0"/>
              <a:t>networks are not </a:t>
            </a:r>
            <a:r>
              <a:rPr lang="en-US" sz="2800" dirty="0" smtClean="0"/>
              <a:t>ready to provide </a:t>
            </a:r>
            <a:r>
              <a:rPr lang="en-US" sz="2800" dirty="0"/>
              <a:t>IPv6 access to end </a:t>
            </a:r>
            <a:r>
              <a:rPr lang="en-US" sz="2800" dirty="0" smtClean="0"/>
              <a:t>users.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810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Internet </a:t>
            </a:r>
            <a:r>
              <a:rPr lang="en-US" dirty="0"/>
              <a:t>i</a:t>
            </a:r>
            <a:r>
              <a:rPr lang="en-US" dirty="0" smtClean="0"/>
              <a:t>s a catalyst for job creation and growth</a:t>
            </a:r>
          </a:p>
          <a:p>
            <a:r>
              <a:rPr lang="en-US" dirty="0" smtClean="0"/>
              <a:t>Currently 2 billion Internet users globally</a:t>
            </a:r>
          </a:p>
          <a:p>
            <a:pPr lvl="1"/>
            <a:r>
              <a:rPr lang="en-US" dirty="0" smtClean="0"/>
              <a:t>By 2016, there will be 3 billion </a:t>
            </a:r>
          </a:p>
          <a:p>
            <a:r>
              <a:rPr lang="en-US" dirty="0" smtClean="0"/>
              <a:t>Across the G-20, the Internet economy is 4.1% of GDP</a:t>
            </a:r>
          </a:p>
          <a:p>
            <a:r>
              <a:rPr lang="en-US" dirty="0" smtClean="0"/>
              <a:t>The Internet contributes up to 8% of GDP in some economies, powering growth and creating jobs</a:t>
            </a:r>
          </a:p>
          <a:p>
            <a:r>
              <a:rPr lang="en-US" dirty="0" smtClean="0"/>
              <a:t>Prediction for Internet access in 2015:</a:t>
            </a:r>
          </a:p>
          <a:p>
            <a:pPr lvl="1"/>
            <a:r>
              <a:rPr lang="en-US" dirty="0" smtClean="0"/>
              <a:t> via mobile connections will reach 2,134 million users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via fixed connections will reach 573 million users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9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995616" y="6093296"/>
            <a:ext cx="8148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</a:rPr>
              <a:t>https://</a:t>
            </a:r>
            <a:r>
              <a:rPr lang="en-US" sz="1000" dirty="0" err="1">
                <a:latin typeface="Arial"/>
              </a:rPr>
              <a:t>www.bcgperspectives.com</a:t>
            </a:r>
            <a:r>
              <a:rPr lang="en-US" sz="1000" dirty="0">
                <a:latin typeface="Arial"/>
              </a:rPr>
              <a:t>/content/articles/media_entertainment_strategic_planning_4_2_trillion_opportunity_internet_economy_g20/</a:t>
            </a:r>
          </a:p>
        </p:txBody>
      </p:sp>
    </p:spTree>
    <p:extLst>
      <p:ext uri="{BB962C8B-B14F-4D97-AF65-F5344CB8AC3E}">
        <p14:creationId xmlns:p14="http://schemas.microsoft.com/office/powerpoint/2010/main" val="388438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NIC_PowerPoint_Template v2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nk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urpl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rey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APNIC_PowerPoint_Template v2.potx</Template>
  <TotalTime>7992</TotalTime>
  <Words>563</Words>
  <Application>Microsoft Macintosh PowerPoint</Application>
  <PresentationFormat>On-screen Show (4:3)</PresentationFormat>
  <Paragraphs>107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APNIC_PowerPoint_Template v2</vt:lpstr>
      <vt:lpstr>Orange APNIC Theme</vt:lpstr>
      <vt:lpstr>Pink APNIC Theme</vt:lpstr>
      <vt:lpstr>Yellow APNIC Theme</vt:lpstr>
      <vt:lpstr>Green APNIC Theme</vt:lpstr>
      <vt:lpstr>Purple APNIC Theme</vt:lpstr>
      <vt:lpstr>Red APNIC Theme</vt:lpstr>
      <vt:lpstr>Grey APNIC Theme</vt:lpstr>
      <vt:lpstr>IPv6 Deployment Status </vt:lpstr>
      <vt:lpstr>Overview</vt:lpstr>
      <vt:lpstr>APNIC IP Delegations</vt:lpstr>
      <vt:lpstr>IPv6 Prefix Announcements</vt:lpstr>
      <vt:lpstr>IPv4 Address Exhaustion  2012</vt:lpstr>
      <vt:lpstr>Where are We Now?</vt:lpstr>
      <vt:lpstr>Where are We Now?</vt:lpstr>
      <vt:lpstr>Where are We Now?</vt:lpstr>
      <vt:lpstr>Way Forward</vt:lpstr>
      <vt:lpstr>Way Forward</vt:lpstr>
      <vt:lpstr>Way Forward</vt:lpstr>
      <vt:lpstr>APNIC Can Support APEC TEL Economies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Miwa  Fujii</cp:lastModifiedBy>
  <cp:revision>74</cp:revision>
  <cp:lastPrinted>2012-04-05T00:53:32Z</cp:lastPrinted>
  <dcterms:created xsi:type="dcterms:W3CDTF">2011-12-06T02:23:30Z</dcterms:created>
  <dcterms:modified xsi:type="dcterms:W3CDTF">2012-04-05T21:43:45Z</dcterms:modified>
</cp:coreProperties>
</file>