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5" r:id="rId11"/>
    <p:sldId id="266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outline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69" autoAdjust="0"/>
    <p:restoredTop sz="81660" autoAdjust="0"/>
  </p:normalViewPr>
  <p:slideViewPr>
    <p:cSldViewPr snapToGrid="0" snapToObjects="1">
      <p:cViewPr varScale="1">
        <p:scale>
          <a:sx n="101" d="100"/>
          <a:sy n="101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C728-1A9E-BD4A-86F2-24FD681B3386}" type="datetimeFigureOut">
              <a:rPr lang="en-US" smtClean="0"/>
              <a:pPr/>
              <a:t>7/1/10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A8CC-13ED-7647-9F05-A9B733E2C2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94C6A-8DBF-F34A-A62F-48A0B52189CC}" type="datetimeFigureOut">
              <a:rPr lang="en-US" smtClean="0"/>
              <a:pPr/>
              <a:t>7/1/10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A2BCB-153C-D54A-ACB9-B2D0677F9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E12E4-8559-0C4C-B5E4-B0B1B5CB97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-cymru.org" TargetMode="External"/><Relationship Id="rId4" Type="http://schemas.openxmlformats.org/officeDocument/2006/relationships/hyperlink" Target="http://www.ian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APNIC Update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781800" cy="1752600"/>
          </a:xfrm>
        </p:spPr>
        <p:txBody>
          <a:bodyPr/>
          <a:lstStyle/>
          <a:p>
            <a:r>
              <a:rPr lang="en-AU" dirty="0" smtClean="0"/>
              <a:t>TWNIC OPM</a:t>
            </a:r>
          </a:p>
          <a:p>
            <a:r>
              <a:rPr lang="en-AU" dirty="0" smtClean="0"/>
              <a:t>1 JUL 2010</a:t>
            </a:r>
          </a:p>
          <a:p>
            <a:endParaRPr lang="en-AU" dirty="0" smtClean="0"/>
          </a:p>
          <a:p>
            <a:r>
              <a:rPr lang="en-AU" sz="2800" dirty="0" smtClean="0"/>
              <a:t>George Kuo</a:t>
            </a:r>
          </a:p>
          <a:p>
            <a:r>
              <a:rPr lang="en-AU" sz="2800" dirty="0" smtClean="0"/>
              <a:t>Manager, Member Services, APNIC</a:t>
            </a:r>
            <a:endParaRPr lang="en-A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and Education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Face-to-face training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Fully equipped Training lab (IPv6 supported)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Interactive eLearning Web classes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Two training courses offered every month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self-paced modules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Supplements other modes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through collaboration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6Deploy, Team Cymru, IntERLab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APNIC News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Consultation, APNIC 29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Panellists’ perspectives: ITU, Developing economies, ICANN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Extended comment session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Formal submission to ITU IPv6 Group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Upcoming events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PITA, Solomon Islands; 16 April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WTDC, India; 24 May – 7 June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Asia Pacific Regional IGF, Hong Kong; 14 June</a:t>
            </a:r>
            <a:endParaRPr kumimoji="0" lang="en-US" altLang="ja-JP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30 Gold Coast, Australia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Participate remotely via webcast, audio streaming, live transcripts.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http://meeting.apnic.net/30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751x164_APNIC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5" y="1607598"/>
            <a:ext cx="837456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APNIC Meetings..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31 and APRICOT 2011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Hong Kong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21 to 25 February</a:t>
            </a:r>
            <a:endParaRPr kumimoji="0" lang="en-A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Joint meeting with APAN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33 and APRICOT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22 February – 3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Delhi, India</a:t>
            </a:r>
            <a:endParaRPr kumimoji="0" lang="en-A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Addressing Prefix </a:t>
            </a:r>
            <a:r>
              <a:rPr lang="en-AU" dirty="0" err="1" smtClean="0">
                <a:latin typeface="Arial"/>
                <a:cs typeface="Arial"/>
              </a:rPr>
              <a:t>Reachability</a:t>
            </a:r>
            <a:r>
              <a:rPr lang="en-AU" dirty="0" smtClean="0">
                <a:latin typeface="Arial"/>
                <a:cs typeface="Arial"/>
              </a:rPr>
              <a:t> Issues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AU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Overview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  <a:cs typeface="Arial"/>
              </a:rPr>
              <a:t>Background</a:t>
            </a:r>
          </a:p>
          <a:p>
            <a:r>
              <a:rPr lang="en-AU" dirty="0" smtClean="0">
                <a:latin typeface="Arial"/>
                <a:cs typeface="Arial"/>
              </a:rPr>
              <a:t>The problem</a:t>
            </a:r>
          </a:p>
          <a:p>
            <a:r>
              <a:rPr lang="en-AU" dirty="0" smtClean="0">
                <a:latin typeface="Arial"/>
                <a:cs typeface="Arial"/>
              </a:rPr>
              <a:t>APNIC Resource Quality Assurance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Scope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Challenges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Strategy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Why IP addresses are blocked?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  <a:cs typeface="Arial"/>
              </a:rPr>
              <a:t>IP address can get filtered for various reasons:</a:t>
            </a:r>
          </a:p>
          <a:p>
            <a:pPr lvl="1"/>
            <a:r>
              <a:rPr lang="en-US" dirty="0" smtClean="0">
                <a:cs typeface="Arial"/>
              </a:rPr>
              <a:t>Outdated </a:t>
            </a:r>
            <a:r>
              <a:rPr lang="en-US" dirty="0" err="1" smtClean="0">
                <a:cs typeface="Arial"/>
              </a:rPr>
              <a:t>bogon</a:t>
            </a:r>
            <a:r>
              <a:rPr lang="en-US" dirty="0" smtClean="0">
                <a:cs typeface="Arial"/>
              </a:rPr>
              <a:t> lists</a:t>
            </a:r>
          </a:p>
          <a:p>
            <a:pPr lvl="1"/>
            <a:r>
              <a:rPr lang="en-AU" dirty="0" smtClean="0"/>
              <a:t>Past abusive behaviour </a:t>
            </a:r>
            <a:endParaRPr lang="en-AU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cs typeface="Arial"/>
              </a:rPr>
              <a:t>Blacklist from spamming and DOS attacks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Security/access policies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Filtering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>
                <a:cs typeface="Arial"/>
              </a:rPr>
              <a:t>Route filtering</a:t>
            </a:r>
          </a:p>
          <a:p>
            <a:pPr lvl="1"/>
            <a:r>
              <a:rPr lang="en-AU" dirty="0" smtClean="0">
                <a:cs typeface="Arial"/>
              </a:rPr>
              <a:t>Application filtering, esp. Mail</a:t>
            </a:r>
          </a:p>
          <a:p>
            <a:pPr lvl="1"/>
            <a:r>
              <a:rPr lang="en-AU" dirty="0" smtClean="0">
                <a:cs typeface="Arial"/>
              </a:rPr>
              <a:t>Firewall filtering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"/>
                <a:cs typeface="Arial"/>
              </a:rPr>
              <a:t>The Problem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latin typeface="Arial"/>
                <a:cs typeface="Arial"/>
              </a:rPr>
              <a:t>Legitimate internet traffic fails to reach the destination due to outdated filters and black/bogon lists</a:t>
            </a:r>
          </a:p>
          <a:p>
            <a:r>
              <a:rPr lang="en-AU" dirty="0" smtClean="0">
                <a:latin typeface="Arial"/>
                <a:cs typeface="Arial"/>
              </a:rPr>
              <a:t>RIR seen as responsible for allocating ‘polluted’ blocks</a:t>
            </a:r>
          </a:p>
          <a:p>
            <a:r>
              <a:rPr lang="en-AU" sz="2411" dirty="0" smtClean="0">
                <a:latin typeface="Arial"/>
                <a:cs typeface="Arial"/>
              </a:rPr>
              <a:t>Situation worsens as free pool of IPv4 addresses reaches exhaustion </a:t>
            </a:r>
            <a:endParaRPr lang="en-US" sz="2411" dirty="0" smtClean="0">
              <a:latin typeface="Arial"/>
              <a:cs typeface="Arial"/>
            </a:endParaRPr>
          </a:p>
          <a:p>
            <a:pPr lvl="1"/>
            <a:r>
              <a:rPr lang="en-US" sz="2411" dirty="0" smtClean="0">
                <a:latin typeface="Arial"/>
                <a:cs typeface="Arial"/>
              </a:rPr>
              <a:t>New address blocks attract un-wanted levels of </a:t>
            </a:r>
            <a:r>
              <a:rPr lang="en-US" sz="2411" dirty="0" smtClean="0">
                <a:cs typeface="Arial"/>
              </a:rPr>
              <a:t>traffic from private-use domains, </a:t>
            </a:r>
            <a:r>
              <a:rPr lang="en-US" sz="2411" dirty="0" err="1" smtClean="0">
                <a:cs typeface="Arial"/>
              </a:rPr>
              <a:t>mis</a:t>
            </a:r>
            <a:r>
              <a:rPr lang="en-US" sz="2411" dirty="0" smtClean="0">
                <a:cs typeface="Arial"/>
              </a:rPr>
              <a:t>-configured equipment, and scanning activity. </a:t>
            </a:r>
            <a:endParaRPr lang="en-AU" sz="2411" dirty="0" smtClean="0">
              <a:latin typeface="Arial"/>
              <a:cs typeface="Arial"/>
            </a:endParaRPr>
          </a:p>
          <a:p>
            <a:pPr lvl="1"/>
            <a:r>
              <a:rPr lang="en-AU" sz="2378" dirty="0" smtClean="0">
                <a:latin typeface="Arial"/>
                <a:cs typeface="Arial"/>
              </a:rPr>
              <a:t>Prefixes get recycled</a:t>
            </a:r>
          </a:p>
          <a:p>
            <a:pPr lvl="1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Arial"/>
                <a:cs typeface="Arial"/>
              </a:rPr>
              <a:t>Resource Quality Assurance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AU" dirty="0" smtClean="0"/>
              <a:t>APNIC acts to minimize any problems in routability through communication, training, and testing</a:t>
            </a:r>
          </a:p>
          <a:p>
            <a:pPr marL="514350" indent="-514350">
              <a:buNone/>
            </a:pPr>
            <a:r>
              <a:rPr lang="en-AU" b="1" dirty="0" smtClean="0"/>
              <a:t>Testing for new /8 blocks</a:t>
            </a:r>
          </a:p>
          <a:p>
            <a:pPr lvl="1"/>
            <a:r>
              <a:rPr lang="en-AU" dirty="0" smtClean="0"/>
              <a:t>NOC mailing lists notification</a:t>
            </a:r>
          </a:p>
          <a:p>
            <a:pPr lvl="1"/>
            <a:r>
              <a:rPr lang="en-AU" dirty="0" smtClean="0"/>
              <a:t>Reachability test conducted in conjunction with RIPE NCC</a:t>
            </a:r>
          </a:p>
          <a:p>
            <a:pPr lvl="1"/>
            <a:r>
              <a:rPr lang="en-AU" dirty="0" smtClean="0"/>
              <a:t>APNIC conducts further testing, to quantify the extent to which networks attract “pollution” or “unwanted” traffic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29 Policy Outcomes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Activities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Technical Developments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IPv6 Program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News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Upcoming meetings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cs typeface="Arial"/>
              </a:rPr>
              <a:t>Resource Quality Assurance</a:t>
            </a:r>
            <a:endParaRPr lang="en-AU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Community awareness campaign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Build relationships with reputable organizations that maintain bogon/black list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Education through publications and APNIC training materials</a:t>
            </a:r>
          </a:p>
          <a:p>
            <a:pPr lvl="1"/>
            <a:r>
              <a:rPr lang="en-AU" dirty="0" smtClean="0">
                <a:latin typeface="Arial"/>
                <a:cs typeface="Arial"/>
              </a:rPr>
              <a:t>Keep the </a:t>
            </a:r>
            <a:r>
              <a:rPr lang="en-AU" dirty="0" err="1" smtClean="0">
                <a:latin typeface="Arial"/>
                <a:cs typeface="Arial"/>
              </a:rPr>
              <a:t>Whois</a:t>
            </a:r>
            <a:r>
              <a:rPr lang="en-AU" dirty="0" smtClean="0">
                <a:latin typeface="Arial"/>
                <a:cs typeface="Arial"/>
              </a:rPr>
              <a:t> Database accurate</a:t>
            </a:r>
          </a:p>
          <a:p>
            <a:pPr lvl="2"/>
            <a:r>
              <a:rPr lang="en-AU" dirty="0" smtClean="0">
                <a:latin typeface="Arial"/>
                <a:cs typeface="Arial"/>
              </a:rPr>
              <a:t> Actively remind resource holders to update their  data</a:t>
            </a:r>
          </a:p>
          <a:p>
            <a:r>
              <a:rPr lang="en-AU" b="1" dirty="0" err="1" smtClean="0"/>
              <a:t>www.apnic.net/rqa</a:t>
            </a:r>
            <a:endParaRPr lang="en-A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Manage </a:t>
            </a:r>
            <a:r>
              <a:rPr lang="en-US" b="1" dirty="0" err="1" smtClean="0"/>
              <a:t>bogon</a:t>
            </a:r>
            <a:r>
              <a:rPr lang="en-US" b="1" dirty="0" smtClean="0"/>
              <a:t> filtering responsibly</a:t>
            </a:r>
            <a:endParaRPr lang="en-US" dirty="0" smtClean="0"/>
          </a:p>
          <a:p>
            <a:pPr lvl="1"/>
            <a:r>
              <a:rPr lang="en-US" dirty="0" smtClean="0"/>
              <a:t> To ensure that addresses are not mistakenly filtered through routers, it is important to keep router </a:t>
            </a:r>
            <a:r>
              <a:rPr lang="en-US" dirty="0" err="1" smtClean="0"/>
              <a:t>ACLs</a:t>
            </a:r>
            <a:r>
              <a:rPr lang="en-US" dirty="0" smtClean="0"/>
              <a:t> updated</a:t>
            </a:r>
          </a:p>
          <a:p>
            <a:r>
              <a:rPr lang="en-US" b="1" dirty="0" smtClean="0"/>
              <a:t>Keep informed about </a:t>
            </a:r>
            <a:r>
              <a:rPr lang="en-US" b="1" dirty="0" err="1" smtClean="0"/>
              <a:t>bogon</a:t>
            </a:r>
            <a:r>
              <a:rPr lang="en-US" b="1" dirty="0" smtClean="0"/>
              <a:t> filters and IANA allocations</a:t>
            </a:r>
            <a:r>
              <a:rPr lang="en-US" dirty="0" smtClean="0"/>
              <a:t>. Visit regularly:</a:t>
            </a:r>
          </a:p>
          <a:p>
            <a:pPr lvl="1"/>
            <a:r>
              <a:rPr lang="en-US" dirty="0" smtClean="0">
                <a:hlinkClick r:id="rId3"/>
              </a:rPr>
              <a:t>Team </a:t>
            </a:r>
            <a:r>
              <a:rPr lang="en-US" dirty="0" err="1" smtClean="0">
                <a:hlinkClick r:id="rId3"/>
              </a:rPr>
              <a:t>Cymru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IANA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need your help, so let’s work together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/>
              <a:t>george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apnic.net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Delegations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pv4_assigned_21May_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3738694" cy="2686424"/>
          </a:xfrm>
          <a:prstGeom prst="rect">
            <a:avLst/>
          </a:prstGeom>
        </p:spPr>
      </p:pic>
      <p:pic>
        <p:nvPicPr>
          <p:cNvPr id="4" name="Picture 3" descr="ipv6_assigned_21May_20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5564" y="1295400"/>
            <a:ext cx="3821236" cy="2686424"/>
          </a:xfrm>
          <a:prstGeom prst="rect">
            <a:avLst/>
          </a:prstGeom>
        </p:spPr>
      </p:pic>
      <p:pic>
        <p:nvPicPr>
          <p:cNvPr id="5" name="Picture 4" descr="asn_assigned_21may_2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962400"/>
            <a:ext cx="3779089" cy="268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Service Levels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total: 2,264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highest number of new Members: 416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2010 was the largest month on record for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membership  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applications/approvals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54 new accounts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now averages 1,400+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month </a:t>
            </a:r>
            <a:r>
              <a:rPr kumimoji="0" lang="en-US" altLang="ja-JP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Helpdesk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enquiries, a growth of over 55% in the last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MyAPNIC users: 2400</a:t>
            </a:r>
            <a:endParaRPr kumimoji="0" lang="en-US" altLang="ja-JP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 Services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Automated certificate renewal (MyAPNIC)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Manage contacts without a digital certificate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Quality Assurance Initiative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APNIC tests all IANA allocations prior to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27.0.0.0/8 and 1.0.0.0/8 tested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1.0.0.0/8 public report available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Testing preparations for to 14.0.0.0/8 and 223.0.0.0/8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29 Policy Outcomes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219200"/>
          <a:ext cx="7924800" cy="3768661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Reached Consensus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Draft available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Draft available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5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Last Policy and Fee Changes Implementations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371600"/>
          <a:ext cx="7924800" cy="2859024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Prop-050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IPv4 address transfers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policy removes APNIC policy restrictions on the transfer of registration of IPv4 address allocations and IPv4 portable address assignments between current APNIC account holders.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Prop-073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Simplifying allocation/assignment of IPv6 to APNIC Members with existing IPv4 addresses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IPv6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Kickstart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Available from the public and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MyAPNIC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websites as a simple, one-click application for current IPv4 address holders to obtain an appropriately sized block of IPv6 addresses.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265"/>
          <p:cNvSpPr>
            <a:spLocks noChangeArrowheads="1"/>
          </p:cNvSpPr>
          <p:nvPr/>
        </p:nvSpPr>
        <p:spPr bwMode="auto">
          <a:xfrm>
            <a:off x="2667000" y="4343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5228959"/>
            <a:ext cx="7924800" cy="27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/>
              <a:t>New Fee Schedule, implemented</a:t>
            </a:r>
            <a:r>
              <a:rPr lang="en-US" dirty="0" smtClean="0"/>
              <a:t> January </a:t>
            </a:r>
            <a:r>
              <a:rPr lang="en-US" dirty="0"/>
              <a:t>1 2010</a:t>
            </a:r>
          </a:p>
          <a:p>
            <a:pPr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/>
              <a:t>50% discount for Least Developed Countries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763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Developments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Phase 3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dirty="0" smtClean="0"/>
              <a:t>enable DNSSEC protection by registering Delegation Signer (DS) resource records to their parent zone data that will be stored in </a:t>
            </a:r>
            <a:r>
              <a:rPr lang="en-US" sz="2800" dirty="0" err="1" smtClean="0"/>
              <a:t>APNIC's</a:t>
            </a:r>
            <a:r>
              <a:rPr lang="en-US" sz="2800" dirty="0" smtClean="0"/>
              <a:t> name servers.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Public Key Infrastructure (RPKI)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Web services interface with external systems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Secure channel for updating Member reverse delegations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Will be used to link Member DNSSEC signed zones to APNIC DNSSEC signed zones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Program Update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Media Campaign (with IANA)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About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6%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IPv4 remaining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Kickstart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IPv6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Implemented 10 Feb 2010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Total allocations since Feb 2010: 275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IPv6 events: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Philippines CIOF IPv6 Event; 16 April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APEC TEL41, Taipei; 8 May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Indonesia IPv6 Summit, Bali; 8-9 June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CommunicAsia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2010; 15-18 June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9662</TotalTime>
  <Words>972</Words>
  <Application>Microsoft Macintosh PowerPoint</Application>
  <PresentationFormat>On-screen Show (4:3)</PresentationFormat>
  <Paragraphs>175</Paragraphs>
  <Slides>23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APNIC_template_2010</vt:lpstr>
      <vt:lpstr>APNIC Update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Addressing Prefix Reachability Issues</vt:lpstr>
      <vt:lpstr>Overview</vt:lpstr>
      <vt:lpstr>Why IP addresses are blocked?</vt:lpstr>
      <vt:lpstr>IP Filtering methods</vt:lpstr>
      <vt:lpstr>The Problem</vt:lpstr>
      <vt:lpstr>Resource Quality Assurance</vt:lpstr>
      <vt:lpstr>Resource Quality Assurance</vt:lpstr>
      <vt:lpstr>What you can do?</vt:lpstr>
      <vt:lpstr>We need your help, so let’s work together </vt:lpstr>
      <vt:lpstr>Slide 23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 </dc:title>
  <dc:creator>Samantha Marks</dc:creator>
  <cp:lastModifiedBy>George Kuo</cp:lastModifiedBy>
  <cp:revision>10</cp:revision>
  <cp:lastPrinted>2010-06-30T23:59:21Z</cp:lastPrinted>
  <dcterms:created xsi:type="dcterms:W3CDTF">2010-07-01T01:03:30Z</dcterms:created>
  <dcterms:modified xsi:type="dcterms:W3CDTF">2010-07-01T01:05:41Z</dcterms:modified>
</cp:coreProperties>
</file>