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xls" ContentType="application/vnd.ms-exce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61" r:id="rId4"/>
    <p:sldId id="296" r:id="rId5"/>
    <p:sldId id="280" r:id="rId6"/>
    <p:sldId id="298" r:id="rId7"/>
    <p:sldId id="285" r:id="rId8"/>
    <p:sldId id="279" r:id="rId9"/>
    <p:sldId id="278" r:id="rId10"/>
    <p:sldId id="286" r:id="rId11"/>
    <p:sldId id="292" r:id="rId12"/>
    <p:sldId id="293" r:id="rId13"/>
    <p:sldId id="289" r:id="rId14"/>
    <p:sldId id="290" r:id="rId15"/>
    <p:sldId id="291" r:id="rId16"/>
    <p:sldId id="274" r:id="rId17"/>
    <p:sldId id="263" r:id="rId18"/>
    <p:sldId id="273" r:id="rId19"/>
    <p:sldId id="268" r:id="rId20"/>
    <p:sldId id="283" r:id="rId21"/>
    <p:sldId id="266" r:id="rId22"/>
    <p:sldId id="267" r:id="rId23"/>
    <p:sldId id="297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66374" autoAdjust="0"/>
  </p:normalViewPr>
  <p:slideViewPr>
    <p:cSldViewPr snapToGrid="0" snapToObjects="1">
      <p:cViewPr varScale="1">
        <p:scale>
          <a:sx n="108" d="100"/>
          <a:sy n="108" d="100"/>
        </p:scale>
        <p:origin x="-2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F4A1-3C20-4F47-B1DD-CABCF61DEF59}" type="datetimeFigureOut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47D0F-FEC7-5B49-9B97-928C665FF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9EB0-8969-4BE8-B519-9B46C6FCACE2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Reachability</a:t>
            </a:r>
            <a:r>
              <a:rPr lang="en-US" baseline="0" dirty="0" smtClean="0"/>
              <a:t> index: advertise results of technical testing</a:t>
            </a:r>
          </a:p>
          <a:p>
            <a:pPr>
              <a:buFont typeface="Arial"/>
              <a:buChar char="•"/>
            </a:pPr>
            <a:endParaRPr lang="en-US" baseline="0" dirty="0" smtClean="0"/>
          </a:p>
          <a:p>
            <a:pPr lvl="1"/>
            <a:r>
              <a:rPr lang="en-AU" dirty="0" smtClean="0">
                <a:latin typeface="Arial"/>
                <a:cs typeface="Arial"/>
              </a:rPr>
              <a:t>Keep the </a:t>
            </a:r>
            <a:r>
              <a:rPr lang="en-AU" dirty="0" err="1" smtClean="0">
                <a:latin typeface="Arial"/>
                <a:cs typeface="Arial"/>
              </a:rPr>
              <a:t>Whois</a:t>
            </a:r>
            <a:r>
              <a:rPr lang="en-AU" dirty="0" smtClean="0">
                <a:latin typeface="Arial"/>
                <a:cs typeface="Arial"/>
              </a:rPr>
              <a:t> Database accurate</a:t>
            </a:r>
          </a:p>
          <a:p>
            <a:pPr lvl="2"/>
            <a:r>
              <a:rPr lang="en-AU" dirty="0" smtClean="0">
                <a:latin typeface="Arial"/>
                <a:cs typeface="Arial"/>
              </a:rPr>
              <a:t> Actively remind resource holders to update their data</a:t>
            </a:r>
          </a:p>
          <a:p>
            <a:pPr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 to leaflet</a:t>
            </a:r>
            <a:r>
              <a:rPr lang="en-US" baseline="0" dirty="0" smtClean="0"/>
              <a:t> page 1 section “How do I confirm…”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First elearning class of the month is IRME, second is about a specific course, DNS, routing, IPv6, IRR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0D6F4B-AD66-4245-AE2C-C800A467A563}" type="slidenum">
              <a:rPr lang="en-AU" smtClean="0"/>
              <a:pPr/>
              <a:t>15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8C070-3FAD-1648-9771-49F29E3812B0}" type="slidenum">
              <a:rPr lang="en-US" smtClean="0">
                <a:solidFill>
                  <a:srgbClr val="141313"/>
                </a:solidFill>
              </a:rPr>
              <a:pPr/>
              <a:t>‹#›</a:t>
            </a:fld>
            <a:endParaRPr lang="en-US">
              <a:solidFill>
                <a:srgbClr val="14131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E768C070-3FAD-1648-9771-49F29E3812B0}" type="slidenum">
              <a:rPr lang="en-US" smtClean="0">
                <a:solidFill>
                  <a:srgbClr val="141313"/>
                </a:solidFill>
              </a:rPr>
              <a:pPr/>
              <a:t>‹#›</a:t>
            </a:fld>
            <a:endParaRPr lang="en-US">
              <a:solidFill>
                <a:srgbClr val="14131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xcel_97_-_2004_Worksheet1.xls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35913"/>
            <a:ext cx="8001000" cy="1470025"/>
          </a:xfrm>
        </p:spPr>
        <p:txBody>
          <a:bodyPr/>
          <a:lstStyle/>
          <a:p>
            <a:r>
              <a:rPr lang="en-AU" dirty="0" smtClean="0"/>
              <a:t>APNIC Update	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9599"/>
            <a:ext cx="6781800" cy="1752600"/>
          </a:xfrm>
        </p:spPr>
        <p:txBody>
          <a:bodyPr/>
          <a:lstStyle/>
          <a:p>
            <a:r>
              <a:rPr lang="en-AU" dirty="0" smtClean="0"/>
              <a:t>15</a:t>
            </a:r>
            <a:r>
              <a:rPr lang="en-AU" baseline="30000" dirty="0" smtClean="0"/>
              <a:t>th</a:t>
            </a:r>
            <a:r>
              <a:rPr lang="en-AU" dirty="0" smtClean="0"/>
              <a:t> TWNIC OPM</a:t>
            </a:r>
          </a:p>
          <a:p>
            <a:r>
              <a:rPr lang="en-AU" dirty="0" smtClean="0"/>
              <a:t>2 December 2010</a:t>
            </a:r>
          </a:p>
          <a:p>
            <a:r>
              <a:rPr lang="en-AU" dirty="0" smtClean="0"/>
              <a:t>Taipei, Taiwan</a:t>
            </a:r>
          </a:p>
          <a:p>
            <a:endParaRPr lang="en-AU" dirty="0" smtClean="0"/>
          </a:p>
          <a:p>
            <a:r>
              <a:rPr lang="en-AU" sz="2800" dirty="0" smtClean="0"/>
              <a:t>George </a:t>
            </a:r>
            <a:r>
              <a:rPr lang="en-AU" sz="2800" dirty="0" err="1" smtClean="0"/>
              <a:t>Kuo</a:t>
            </a:r>
            <a:endParaRPr lang="en-AU" sz="2800" dirty="0" smtClean="0"/>
          </a:p>
          <a:p>
            <a:r>
              <a:rPr lang="en-AU" sz="2800" dirty="0" smtClean="0"/>
              <a:t>Member Services Manager, APNIC</a:t>
            </a:r>
            <a:endParaRPr lang="en-A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Final</a:t>
            </a:r>
            <a:r>
              <a:rPr lang="en-AU" dirty="0" smtClean="0"/>
              <a:t> Stages </a:t>
            </a:r>
            <a:r>
              <a:rPr lang="en-AU" dirty="0" smtClean="0"/>
              <a:t>of IPv4</a:t>
            </a:r>
            <a:r>
              <a:rPr lang="en-AU" dirty="0" smtClean="0"/>
              <a:t> Distribution</a:t>
            </a:r>
            <a:endParaRPr lang="en-US" dirty="0"/>
          </a:p>
        </p:txBody>
      </p:sp>
      <p:pic>
        <p:nvPicPr>
          <p:cNvPr id="4" name="Content Placeholder 3" descr="IPv4-final-st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953" y="1987787"/>
            <a:ext cx="6463493" cy="3796826"/>
          </a:xfrm>
        </p:spPr>
      </p:pic>
      <p:sp>
        <p:nvSpPr>
          <p:cNvPr id="5" name="TextBox 4"/>
          <p:cNvSpPr txBox="1"/>
          <p:nvPr/>
        </p:nvSpPr>
        <p:spPr>
          <a:xfrm>
            <a:off x="3491880" y="17008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5172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2011/2012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4" y="381000"/>
            <a:ext cx="8870685" cy="1143000"/>
          </a:xfrm>
        </p:spPr>
        <p:txBody>
          <a:bodyPr/>
          <a:lstStyle/>
          <a:p>
            <a:r>
              <a:rPr lang="en-US" altLang="zh-CN" dirty="0" smtClean="0"/>
              <a:t>How</a:t>
            </a:r>
            <a:r>
              <a:rPr lang="en-US" altLang="zh-CN" dirty="0" smtClean="0"/>
              <a:t> Does </a:t>
            </a:r>
            <a:r>
              <a:rPr lang="en-US" altLang="zh-CN" dirty="0" smtClean="0"/>
              <a:t>APNIC</a:t>
            </a:r>
            <a:r>
              <a:rPr lang="en-AU" altLang="zh-CN" dirty="0" smtClean="0"/>
              <a:t> Distribute </a:t>
            </a:r>
            <a:br>
              <a:rPr lang="en-AU" altLang="zh-CN" dirty="0" smtClean="0"/>
            </a:br>
            <a:r>
              <a:rPr lang="en-AU" altLang="zh-CN" dirty="0" smtClean="0"/>
              <a:t>L</a:t>
            </a:r>
            <a:r>
              <a:rPr lang="en-AU" altLang="zh-CN" dirty="0" smtClean="0"/>
              <a:t>ast  /8</a:t>
            </a:r>
            <a:r>
              <a:rPr lang="en-US" altLang="zh-CN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r>
              <a:rPr lang="en-AU" altLang="zh-CN" dirty="0" smtClean="0"/>
              <a:t>One /16 is reserved for future use</a:t>
            </a:r>
          </a:p>
          <a:p>
            <a:endParaRPr lang="en-US" altLang="zh-CN" dirty="0" smtClean="0"/>
          </a:p>
          <a:p>
            <a:r>
              <a:rPr lang="en-US" dirty="0" smtClean="0"/>
              <a:t>Each APNIC account holder will be eligible to request and receive a single allocation (/22)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C7428-6AA6-4626-B2D5-778D54899155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Arial"/>
                <a:cs typeface="Arial"/>
              </a:rPr>
              <a:t>Resource Quality Assurance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>
              <a:buNone/>
            </a:pPr>
            <a:r>
              <a:rPr lang="en-AU" dirty="0" smtClean="0"/>
              <a:t>APNIC acts to minimize any problems in routability through communication, training, and testing</a:t>
            </a:r>
          </a:p>
          <a:p>
            <a:pPr marL="514350" indent="-514350">
              <a:buNone/>
            </a:pPr>
            <a:r>
              <a:rPr lang="en-AU" b="1" dirty="0" smtClean="0"/>
              <a:t>Testing for new /8 blocks</a:t>
            </a:r>
          </a:p>
          <a:p>
            <a:pPr lvl="1"/>
            <a:r>
              <a:rPr lang="en-AU" dirty="0" smtClean="0"/>
              <a:t>NOC mailing lists notification</a:t>
            </a:r>
          </a:p>
          <a:p>
            <a:pPr lvl="1"/>
            <a:r>
              <a:rPr lang="en-AU" dirty="0" smtClean="0"/>
              <a:t>Collaborative testing conducted by APNIC R&amp;D in conjunction with different organizations</a:t>
            </a:r>
          </a:p>
          <a:p>
            <a:pPr lvl="1"/>
            <a:r>
              <a:rPr lang="en-AU" dirty="0" smtClean="0"/>
              <a:t>APNIC conducts further testing, to quantify the extent to which networks attract “pollution” or “unwanted” traffic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cs typeface="Arial"/>
              </a:rPr>
              <a:t>Resource Quality Assurance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b="1" dirty="0" smtClean="0"/>
              <a:t>Community awareness</a:t>
            </a:r>
          </a:p>
          <a:p>
            <a:pPr lvl="1"/>
            <a:r>
              <a:rPr lang="en-AU" dirty="0" smtClean="0">
                <a:latin typeface="Arial"/>
                <a:cs typeface="Arial"/>
              </a:rPr>
              <a:t>Promote responsible administrative practices </a:t>
            </a:r>
            <a:r>
              <a:rPr lang="en-AU" dirty="0" smtClean="0">
                <a:cs typeface="Arial"/>
              </a:rPr>
              <a:t>through APNIC publications and training materials</a:t>
            </a:r>
            <a:endParaRPr lang="en-AU" dirty="0" smtClean="0">
              <a:latin typeface="Arial"/>
              <a:cs typeface="Arial"/>
            </a:endParaRPr>
          </a:p>
          <a:p>
            <a:pPr lvl="1"/>
            <a:r>
              <a:rPr lang="en-AU" dirty="0" smtClean="0">
                <a:latin typeface="Arial"/>
                <a:cs typeface="Arial"/>
              </a:rPr>
              <a:t>Inform organizations that maintain bogon/black lists about the changes for recently allocated addresses so they update their DB</a:t>
            </a:r>
          </a:p>
          <a:p>
            <a:pPr lvl="1"/>
            <a:r>
              <a:rPr lang="en-AU" dirty="0" smtClean="0">
                <a:latin typeface="Arial"/>
                <a:cs typeface="Arial"/>
              </a:rPr>
              <a:t>Keep the </a:t>
            </a:r>
            <a:r>
              <a:rPr lang="en-AU" dirty="0" err="1" smtClean="0">
                <a:latin typeface="Arial"/>
                <a:cs typeface="Arial"/>
              </a:rPr>
              <a:t>Whois</a:t>
            </a:r>
            <a:r>
              <a:rPr lang="en-AU" dirty="0" smtClean="0">
                <a:latin typeface="Arial"/>
                <a:cs typeface="Arial"/>
              </a:rPr>
              <a:t> Database accurate</a:t>
            </a:r>
          </a:p>
          <a:p>
            <a:pPr lvl="2"/>
            <a:r>
              <a:rPr lang="en-AU" dirty="0" smtClean="0">
                <a:latin typeface="Arial"/>
                <a:cs typeface="Arial"/>
              </a:rPr>
              <a:t> Actively remind resource holders to update their data</a:t>
            </a:r>
            <a:endParaRPr lang="en-AU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Is a collaborative effort, you can:</a:t>
            </a:r>
          </a:p>
          <a:p>
            <a:r>
              <a:rPr lang="en-US" sz="2800" dirty="0" smtClean="0"/>
              <a:t>Follow responsible network administration practices to protect users from abuse and security attacks, while allowing legitimate traffic to flow and reach its intended destination </a:t>
            </a:r>
          </a:p>
          <a:p>
            <a:r>
              <a:rPr lang="en-US" sz="2800" dirty="0" smtClean="0">
                <a:cs typeface="+mn-cs"/>
              </a:rPr>
              <a:t>Talk to your customers, </a:t>
            </a:r>
            <a:r>
              <a:rPr lang="en-US" sz="2800" dirty="0" err="1" smtClean="0">
                <a:cs typeface="+mn-cs"/>
              </a:rPr>
              <a:t>upstreams</a:t>
            </a:r>
            <a:r>
              <a:rPr lang="en-US" sz="2800" dirty="0" smtClean="0">
                <a:cs typeface="+mn-cs"/>
              </a:rPr>
              <a:t> and peers</a:t>
            </a:r>
            <a:endParaRPr lang="en-US" sz="2800" dirty="0" smtClean="0"/>
          </a:p>
          <a:p>
            <a:r>
              <a:rPr lang="en-US" sz="2800" dirty="0" smtClean="0"/>
              <a:t>Keep informed about IANA allocations</a:t>
            </a:r>
          </a:p>
          <a:p>
            <a:r>
              <a:rPr lang="en-AU" sz="2800" dirty="0" smtClean="0"/>
              <a:t>Consider whether you should stop any form of bogon filtering</a:t>
            </a:r>
            <a:endParaRPr lang="en-US" sz="2800" b="1" dirty="0" smtClean="0"/>
          </a:p>
          <a:p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"/>
                <a:cs typeface="Arial"/>
              </a:rPr>
              <a:t>Resource Quality Assurance</a:t>
            </a:r>
            <a:endParaRPr lang="en-AU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Training and Education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dirty="0" smtClean="0"/>
              <a:t>eLearning Interactive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Successfully offering two sub-regional training courses per month: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20 eLearning web classes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271 attendees</a:t>
            </a:r>
          </a:p>
          <a:p>
            <a:pPr lvl="2" eaLnBrk="1" hangingPunct="1">
              <a:buFontTx/>
              <a:buChar char="•"/>
            </a:pPr>
            <a:endParaRPr lang="en-US" dirty="0" smtClean="0"/>
          </a:p>
        </p:txBody>
      </p:sp>
      <p:pic>
        <p:nvPicPr>
          <p:cNvPr id="21508" name="Picture 3" descr="eLearning_bann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4410094"/>
            <a:ext cx="83931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and Development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3716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RPKI (joint with other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RIRs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/NRO)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 service dynamics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Expanded network measurement/monitoring</a:t>
            </a:r>
          </a:p>
          <a:p>
            <a:pPr marL="80010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Test Traffic Measurement (TTM)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‘Day In the Life of the Internet’ (DITL)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3.4Tb of data collected over 3 days in 2010</a:t>
            </a:r>
          </a:p>
          <a:p>
            <a:pPr marL="685800" lvl="1" indent="-2286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kern="0" dirty="0" smtClean="0"/>
              <a:t>IPv6 deployment measurement activities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Technical Developments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3200" kern="0" dirty="0" smtClean="0"/>
              <a:t>New co-location facility in ‘triangle architecture’ for reliability and disaster recovery plan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DNSSEC implementation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dirty="0" smtClean="0"/>
              <a:t>Signing of all APNIC zones completed April 2010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dirty="0" smtClean="0"/>
              <a:t>Cooperation with other </a:t>
            </a:r>
            <a:r>
              <a:rPr lang="en-US" altLang="ja-JP" sz="2800" kern="0" dirty="0" err="1" smtClean="0"/>
              <a:t>RIRs</a:t>
            </a:r>
            <a:r>
              <a:rPr lang="en-US" altLang="ja-JP" sz="2800" kern="0" dirty="0" smtClean="0"/>
              <a:t> on ERX ranges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IPv6 Program Update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 smtClean="0"/>
              <a:t>APNIC is the new Secretariat for the Asia Pacific IPv6 Task Force (APIPv6TF)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 smtClean="0"/>
              <a:t>Conducted two IPv6 workshops with APEC TEL WG 2010:</a:t>
            </a:r>
          </a:p>
          <a:p>
            <a:pPr marL="742950" lvl="1" indent="-285750" defTabSz="9144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APEC TEL 41: Taipei, Taiwan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Transforming the Internet</a:t>
            </a: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APEC TEL 42: Bandar Seri Begawan, Brunei Darussalam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Securing sustainable growth of the Internet 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APEC TELMIN8</a:t>
            </a:r>
            <a:br>
              <a:rPr lang="en-US" dirty="0" smtClean="0"/>
            </a:br>
            <a:r>
              <a:rPr lang="en-US" dirty="0" smtClean="0"/>
              <a:t>Ministerial Statement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AU" sz="3765" dirty="0" smtClean="0"/>
              <a:t>APNIC participated APEC TELMIN8 in Okinawa, Japan 30 – 31 Oct 2010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AU" sz="3027" dirty="0" smtClean="0"/>
              <a:t>Heads of the Ministries of information and communications</a:t>
            </a:r>
          </a:p>
          <a:p>
            <a:pPr marL="800100" lvl="2">
              <a:spcAft>
                <a:spcPts val="700"/>
              </a:spcAft>
              <a:buFont typeface="Arial"/>
              <a:buChar char="•"/>
              <a:defRPr/>
            </a:pPr>
            <a:r>
              <a:rPr lang="en-AU" sz="3027" dirty="0" smtClean="0"/>
              <a:t>APEC TELMIN8 reiterates importance of IPv6 deployment in the Asia Pacific</a:t>
            </a:r>
          </a:p>
          <a:p>
            <a:pPr lvl="1">
              <a:buFont typeface="Arial"/>
              <a:buChar char="•"/>
              <a:defRPr/>
            </a:pPr>
            <a:r>
              <a:rPr lang="en-AU" sz="3027" dirty="0" smtClean="0"/>
              <a:t>“</a:t>
            </a:r>
            <a:r>
              <a:rPr lang="en-AU" sz="3027" i="1" dirty="0" smtClean="0"/>
              <a:t>We recognize that the free pool of IPv4 addresses is expected to be exhausted around 2012, and </a:t>
            </a:r>
            <a:r>
              <a:rPr lang="en-AU" sz="3027" b="1" i="1" dirty="0" smtClean="0"/>
              <a:t>the transition to IPv6 </a:t>
            </a:r>
            <a:r>
              <a:rPr lang="en-AU" sz="3027" i="1" dirty="0" smtClean="0"/>
              <a:t>will facilitate the achievement of </a:t>
            </a:r>
            <a:r>
              <a:rPr lang="en-AU" sz="3027" b="1" i="1" dirty="0" smtClean="0"/>
              <a:t>universal broadband access </a:t>
            </a:r>
            <a:r>
              <a:rPr lang="en-AU" sz="3027" i="1" dirty="0" smtClean="0"/>
              <a:t>in the APEC region. We support the </a:t>
            </a:r>
            <a:r>
              <a:rPr lang="en-AU" sz="3027" b="1" i="1" dirty="0" smtClean="0"/>
              <a:t>IPv6 Guidelines developed by TEL</a:t>
            </a:r>
            <a:r>
              <a:rPr lang="en-AU" sz="3027" i="1" dirty="0" smtClean="0"/>
              <a:t>.</a:t>
            </a:r>
            <a:r>
              <a:rPr lang="en-AU" sz="3027" dirty="0" smtClean="0"/>
              <a:t>” </a:t>
            </a:r>
          </a:p>
          <a:p>
            <a:pPr lvl="1">
              <a:defRPr/>
            </a:pPr>
            <a:endParaRPr lang="en-AU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1F3951-BF00-BD4A-8374-E85CCEA1042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APNIC Policy Updates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/>
        </p:nvGraphicFramePr>
        <p:xfrm>
          <a:off x="838200" y="1219200"/>
          <a:ext cx="7924800" cy="3811333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  <a:gridCol w="4343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Title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Prop-079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 Nov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Abuse contact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introduce a mandatory abuse contact field for objects in the APNIC Whois Database to provide a more efficient way for abuse reports to reach the correct network contact.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Prop-080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5 July 2010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Removal of IPv4 prefix exchange policy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policy that currently permits resource holders to return three or more noncontiguous IPv4 address blocks and have the prefixes replaced with a single, larger, contiguous block.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Prop-082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 July 2010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Removing aggregation criteria for IPv6 initial allocations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aggregation requirement from the IPv6 initial allocation policy.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65"/>
          <p:cNvSpPr>
            <a:spLocks noChangeArrowheads="1"/>
          </p:cNvSpPr>
          <p:nvPr/>
        </p:nvSpPr>
        <p:spPr bwMode="auto">
          <a:xfrm>
            <a:off x="4724400" y="6324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altLang="ja-JP" sz="1800" dirty="0"/>
              <a:t>http://</a:t>
            </a:r>
            <a:r>
              <a:rPr lang="en-US" altLang="ja-JP" sz="1800" dirty="0" err="1"/>
              <a:t>www.apnic.net</a:t>
            </a:r>
            <a:r>
              <a:rPr lang="en-US" altLang="ja-JP" sz="1800" dirty="0"/>
              <a:t>/policy/proposals </a:t>
            </a:r>
          </a:p>
        </p:txBody>
      </p:sp>
      <p:sp>
        <p:nvSpPr>
          <p:cNvPr id="5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01612" y="5456858"/>
            <a:ext cx="604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policy proposals reached consensus during APNIC 30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Internet Governance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200" dirty="0" smtClean="0"/>
              <a:t>APNIC was one of the main organizers and sponsors of the first Asia Pacific IGF in Hong Kong.</a:t>
            </a:r>
          </a:p>
          <a:p>
            <a:pPr marL="285750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3200" kern="0" dirty="0" smtClean="0"/>
              <a:t>Co-hosted remote hubs in the Asia Pacific region in support of the IGF in Lithuania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3200" kern="0" dirty="0" smtClean="0"/>
              <a:t>Dhaka, Bangladesh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3200" kern="0" dirty="0" smtClean="0"/>
              <a:t>Manila, Philippines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3200" kern="0" dirty="0" smtClean="0"/>
              <a:t>Hong Kong SAR, China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3200" kern="0" dirty="0" smtClean="0"/>
              <a:t>Jakarta, Indonesia</a:t>
            </a: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Building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operating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and location suits APNIC’s future needs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074" y="3409462"/>
            <a:ext cx="4158867" cy="31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NIC 31_FINAL_s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0404" y="-296628"/>
            <a:ext cx="9144000" cy="6461615"/>
          </a:xfrm>
          <a:prstGeom prst="rect">
            <a:avLst/>
          </a:prstGeom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APNIC</a:t>
            </a:r>
            <a:r>
              <a:rPr lang="en-US" dirty="0" smtClean="0"/>
              <a:t>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APNIC 31 </a:t>
            </a:r>
            <a:endParaRPr lang="en-US" dirty="0" smtClean="0"/>
          </a:p>
        </p:txBody>
      </p:sp>
      <p:pic>
        <p:nvPicPr>
          <p:cNvPr id="5530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621900"/>
            <a:ext cx="6959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2514600" y="3693925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Participation is open to anyone in the </a:t>
            </a:r>
          </a:p>
          <a:p>
            <a:pPr algn="ctr"/>
            <a:r>
              <a:rPr lang="en-US" sz="2400" dirty="0"/>
              <a:t>Internet community.</a:t>
            </a:r>
          </a:p>
          <a:p>
            <a:pPr algn="ctr"/>
            <a:r>
              <a:rPr lang="en-US" sz="2400" dirty="0"/>
              <a:t>Join us!</a:t>
            </a:r>
          </a:p>
        </p:txBody>
      </p:sp>
      <p:sp>
        <p:nvSpPr>
          <p:cNvPr id="5530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464A6F-4459-0248-A32C-7E933D105DF7}" type="slidenum">
              <a:rPr lang="en-US" smtClean="0"/>
              <a:pPr/>
              <a:t>22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APNIC Meetings..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32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smtClean="0"/>
              <a:t>29 August – 2 September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Busan</a:t>
            </a: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</a:t>
            </a:r>
            <a:r>
              <a:rPr kumimoji="0" lang="en-A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South Korea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33 and APRICOT 2012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22 February – 3 March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Delhi, India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mtClean="0"/>
              <a:t>george@</a:t>
            </a:r>
            <a:r>
              <a:rPr lang="en-AU" dirty="0" err="1" smtClean="0"/>
              <a:t>apnic.net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98" y="381000"/>
            <a:ext cx="8645602" cy="1143000"/>
          </a:xfrm>
        </p:spPr>
        <p:txBody>
          <a:bodyPr/>
          <a:lstStyle/>
          <a:p>
            <a:r>
              <a:rPr lang="en-US" dirty="0" smtClean="0"/>
              <a:t>IRT</a:t>
            </a:r>
            <a:r>
              <a:rPr lang="en-US" dirty="0" smtClean="0"/>
              <a:t> Object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D</a:t>
            </a:r>
            <a:r>
              <a:rPr lang="en-US" dirty="0" smtClean="0"/>
              <a:t>edicated </a:t>
            </a:r>
            <a:r>
              <a:rPr lang="en-US" dirty="0" smtClean="0"/>
              <a:t>A</a:t>
            </a:r>
            <a:r>
              <a:rPr lang="en-US" dirty="0" smtClean="0"/>
              <a:t>buse </a:t>
            </a:r>
            <a:r>
              <a:rPr lang="en-US" dirty="0" smtClean="0"/>
              <a:t>C</a:t>
            </a:r>
            <a:r>
              <a:rPr lang="en-US" dirty="0" smtClean="0"/>
              <a:t>ontact</a:t>
            </a:r>
            <a:endParaRPr lang="en-US" dirty="0"/>
          </a:p>
        </p:txBody>
      </p:sp>
      <p:pic>
        <p:nvPicPr>
          <p:cNvPr id="8" name="Content Placeholder 7" descr="Screen shot 2010-10-17 at 9.05.09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02" r="-302"/>
          <a:stretch>
            <a:fillRect/>
          </a:stretch>
        </p:blipFill>
        <p:spPr>
          <a:xfrm>
            <a:off x="904144" y="1752600"/>
            <a:ext cx="8001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873167" y="3624557"/>
            <a:ext cx="6267011" cy="583231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Policy</a:t>
            </a:r>
            <a:r>
              <a:rPr kumimoji="0" lang="en-US" altLang="ja-JP" sz="4000" b="1" i="0" u="none" strike="noStrike" kern="0" cap="none" spc="0" normalizeH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Proposal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052286"/>
            <a:ext cx="8153400" cy="55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ja-JP" sz="3200" kern="0" dirty="0" smtClean="0"/>
              <a:t>p</a:t>
            </a:r>
            <a:r>
              <a:rPr lang="en-US" altLang="ja-JP" sz="3200" kern="0" dirty="0" smtClean="0"/>
              <a:t>rop-088-v001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 of IPv4 addresses</a:t>
            </a:r>
            <a:r>
              <a:rPr kumimoji="0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once the final /8 period </a:t>
            </a:r>
            <a:r>
              <a:rPr lang="en-US" altLang="ja-JP" sz="3200" kern="0" dirty="0" smtClean="0"/>
              <a:t>starts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kern="0" dirty="0" smtClean="0"/>
              <a:t>Handle IPv4 space received by APNIC after the final /8 policy is implemented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</a:t>
            </a:r>
            <a:r>
              <a:rPr kumimoji="0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final /8 pool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altLang="ja-JP" sz="3200" kern="0" baseline="0" dirty="0" smtClean="0"/>
              <a:t>Redistribute </a:t>
            </a:r>
            <a:r>
              <a:rPr lang="en-US" altLang="ja-JP" sz="3200" kern="0" dirty="0" smtClean="0"/>
              <a:t>resources according to final /8 policy</a:t>
            </a: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Services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052286"/>
            <a:ext cx="8153400" cy="55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IPv4 requests</a:t>
            </a:r>
            <a:r>
              <a:rPr kumimoji="0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still strong (5.94 x /8)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baseline="0" dirty="0" smtClean="0"/>
              <a:t>Mobile</a:t>
            </a:r>
            <a:r>
              <a:rPr lang="en-US" altLang="ja-JP" sz="2800" kern="0" dirty="0" smtClean="0"/>
              <a:t>, wireless, ADSL networks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kumimoji="0" lang="en-US" altLang="ja-JP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economies: CN, KR, JP, IN, VN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altLang="ja-JP" sz="3200" kern="0" dirty="0" smtClean="0"/>
              <a:t>Very high IPv6 take up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dirty="0" smtClean="0"/>
              <a:t>584 delegations in 2010 so far (188 in 2009)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Quality Assurance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APNIC tests all IANA allocations prior to distribution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800" kern="0" dirty="0" smtClean="0"/>
              <a:t>Outreach to network operators to remove outdated filters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800" kern="0" noProof="0" dirty="0" smtClean="0"/>
              <a:t>36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.0.0.0/8 and </a:t>
            </a:r>
            <a:r>
              <a:rPr lang="en-US" altLang="ja-JP" sz="2800" kern="0" dirty="0" smtClean="0"/>
              <a:t>42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.0.0.0/8 being tested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</a:t>
            </a:r>
            <a:r>
              <a:rPr kumimoji="0" lang="en-US" altLang="ja-JP" sz="4000" b="1" i="0" u="none" strike="noStrike" kern="0" cap="none" spc="0" normalizeH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Delegations in TW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ja-JP" sz="3000" kern="0" noProof="0" dirty="0" smtClean="0"/>
              <a:t>2010 delegation count</a:t>
            </a: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IPv4: 26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IPv6:  7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2010 size count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IPv4:</a:t>
            </a:r>
            <a:r>
              <a:rPr kumimoji="0" lang="en-US" altLang="ja-JP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0.2 /8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baseline="0" dirty="0" smtClean="0"/>
              <a:t>IPv6:</a:t>
            </a:r>
            <a:r>
              <a:rPr lang="en-US" altLang="ja-JP" sz="3000" kern="0" dirty="0" smtClean="0"/>
              <a:t> 7 /32</a:t>
            </a: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Total distribution up to date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IPv4: 1.82 /8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IPv6: 2319 /32</a:t>
            </a: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21684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Delegations</a:t>
            </a:r>
            <a:endParaRPr kumimoji="0" lang="en-A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pv4_assigned_November 2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53" y="1196474"/>
            <a:ext cx="3841784" cy="2760500"/>
          </a:xfrm>
          <a:prstGeom prst="rect">
            <a:avLst/>
          </a:prstGeom>
        </p:spPr>
      </p:pic>
      <p:pic>
        <p:nvPicPr>
          <p:cNvPr id="9" name="Picture 8" descr="ipv6_assigned_November 20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22" y="1117643"/>
            <a:ext cx="3440887" cy="2926804"/>
          </a:xfrm>
          <a:prstGeom prst="rect">
            <a:avLst/>
          </a:prstGeom>
        </p:spPr>
      </p:pic>
      <p:pic>
        <p:nvPicPr>
          <p:cNvPr id="11" name="Picture 10" descr="asn_assigned_November 20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060" y="3986353"/>
            <a:ext cx="3983934" cy="2832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</a:t>
            </a:r>
            <a:r>
              <a:rPr lang="en-US" dirty="0" err="1" smtClean="0"/>
              <a:t>APNIC’s</a:t>
            </a:r>
            <a:r>
              <a:rPr lang="en-US" dirty="0" smtClean="0"/>
              <a:t> IPv4 Allocations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0013" y="1735070"/>
            <a:ext cx="6980766" cy="490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 txBox="1">
            <a:spLocks/>
          </p:cNvSpPr>
          <p:nvPr/>
        </p:nvSpPr>
        <p:spPr bwMode="auto">
          <a:xfrm>
            <a:off x="8382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rgbClr val="184E86"/>
                </a:solidFill>
              </a:rPr>
              <a:t>IPv4 Address Global Distribution </a:t>
            </a:r>
            <a:r>
              <a:rPr lang="en-US" sz="4000" b="1" dirty="0" smtClean="0">
                <a:solidFill>
                  <a:srgbClr val="184E86"/>
                </a:solidFill>
              </a:rPr>
              <a:t>(/</a:t>
            </a:r>
            <a:r>
              <a:rPr lang="en-US" sz="4000" b="1" dirty="0">
                <a:solidFill>
                  <a:srgbClr val="184E86"/>
                </a:solidFill>
              </a:rPr>
              <a:t>8)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C79FB8-03BF-8348-9A6B-07D540C3AB7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9" name="TextBox 15"/>
          <p:cNvSpPr txBox="1">
            <a:spLocks noChangeArrowheads="1"/>
          </p:cNvSpPr>
          <p:nvPr/>
        </p:nvSpPr>
        <p:spPr bwMode="auto">
          <a:xfrm>
            <a:off x="8031708" y="6488113"/>
            <a:ext cx="11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 smtClean="0"/>
              <a:t>23 Nov </a:t>
            </a:r>
            <a:r>
              <a:rPr lang="en-US" sz="1400" b="1" dirty="0"/>
              <a:t>2010</a:t>
            </a:r>
          </a:p>
        </p:txBody>
      </p:sp>
      <p:graphicFrame>
        <p:nvGraphicFramePr>
          <p:cNvPr id="47106" name="Chart 7"/>
          <p:cNvGraphicFramePr>
            <a:graphicFrameLocks/>
          </p:cNvGraphicFramePr>
          <p:nvPr/>
        </p:nvGraphicFramePr>
        <p:xfrm>
          <a:off x="1317625" y="2151063"/>
          <a:ext cx="6618288" cy="4411662"/>
        </p:xfrm>
        <a:graphic>
          <a:graphicData uri="http://schemas.openxmlformats.org/presentationml/2006/ole">
            <p:oleObj spid="_x0000_s39938" name="Worksheet" r:id="rId3" imgW="6619709" imgH="4413139" progId="Excel.Sheet.8">
              <p:embed/>
            </p:oleObj>
          </a:graphicData>
        </a:graphic>
      </p:graphicFrame>
      <p:sp>
        <p:nvSpPr>
          <p:cNvPr id="47110" name="TextBox 1"/>
          <p:cNvSpPr txBox="1">
            <a:spLocks noChangeArrowheads="1"/>
          </p:cNvSpPr>
          <p:nvPr/>
        </p:nvSpPr>
        <p:spPr bwMode="auto">
          <a:xfrm>
            <a:off x="2286000" y="1752600"/>
            <a:ext cx="21034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1400" b="1" dirty="0">
                <a:solidFill>
                  <a:srgbClr val="3366FF"/>
                </a:solidFill>
              </a:rPr>
              <a:t>Available unallocated</a:t>
            </a:r>
          </a:p>
          <a:p>
            <a:pPr algn="r"/>
            <a:r>
              <a:rPr lang="en-US" sz="1400" b="1" dirty="0">
                <a:solidFill>
                  <a:srgbClr val="3366FF"/>
                </a:solidFill>
              </a:rPr>
              <a:t>Pool</a:t>
            </a:r>
            <a:r>
              <a:rPr lang="en-US" sz="1400" b="1" dirty="0" smtClean="0">
                <a:solidFill>
                  <a:srgbClr val="3366FF"/>
                </a:solidFill>
              </a:rPr>
              <a:t> 11</a:t>
            </a:r>
            <a:endParaRPr lang="en-US" sz="1400" b="1" dirty="0">
              <a:solidFill>
                <a:srgbClr val="3366FF"/>
              </a:solidFill>
            </a:endParaRPr>
          </a:p>
        </p:txBody>
      </p:sp>
      <p:sp>
        <p:nvSpPr>
          <p:cNvPr id="47111" name="TextBox 1"/>
          <p:cNvSpPr txBox="1">
            <a:spLocks noChangeArrowheads="1"/>
          </p:cNvSpPr>
          <p:nvPr/>
        </p:nvSpPr>
        <p:spPr bwMode="auto">
          <a:xfrm>
            <a:off x="4876800" y="1752600"/>
            <a:ext cx="8842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400" b="1" dirty="0" err="1"/>
              <a:t>AfriNIC</a:t>
            </a:r>
            <a:r>
              <a:rPr lang="en-US" sz="1400" b="1" dirty="0"/>
              <a:t> </a:t>
            </a:r>
            <a:r>
              <a:rPr lang="en-US" sz="1400" b="1" dirty="0" smtClean="0"/>
              <a:t>3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4451350" y="2101850"/>
            <a:ext cx="395288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47113" name="Straight Connector 13"/>
          <p:cNvCxnSpPr>
            <a:cxnSpLocks noChangeShapeType="1"/>
          </p:cNvCxnSpPr>
          <p:nvPr/>
        </p:nvCxnSpPr>
        <p:spPr bwMode="auto">
          <a:xfrm>
            <a:off x="4648200" y="1905000"/>
            <a:ext cx="228600" cy="1588"/>
          </a:xfrm>
          <a:prstGeom prst="line">
            <a:avLst/>
          </a:prstGeom>
          <a:noFill/>
          <a:ln w="25400">
            <a:solidFill>
              <a:srgbClr val="8C8686"/>
            </a:solidFill>
            <a:round/>
            <a:headEnd/>
            <a:tailEnd type="none" w="med" len="lg"/>
          </a:ln>
        </p:spPr>
      </p:cxnSp>
      <p:sp>
        <p:nvSpPr>
          <p:cNvPr id="47114" name="TextBox 9"/>
          <p:cNvSpPr txBox="1">
            <a:spLocks noChangeArrowheads="1"/>
          </p:cNvSpPr>
          <p:nvPr/>
        </p:nvSpPr>
        <p:spPr bwMode="auto">
          <a:xfrm>
            <a:off x="4028540" y="4114800"/>
            <a:ext cx="127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256 </a:t>
            </a:r>
            <a:r>
              <a:rPr lang="en-US" sz="2400" dirty="0" err="1"/>
              <a:t>x</a:t>
            </a:r>
            <a:r>
              <a:rPr lang="en-US" sz="2400" dirty="0"/>
              <a:t> 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6943" y="2267506"/>
            <a:ext cx="4128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42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>
              <a:lumMod val="25000"/>
              <a:lumOff val="75000"/>
            </a:schemeClr>
          </a:solidFill>
          <a:prstDash val="solid"/>
          <a:round/>
          <a:headEnd type="none" w="med" len="med"/>
          <a:tailEnd type="triangle" w="med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>
              <a:lumMod val="25000"/>
              <a:lumOff val="75000"/>
            </a:schemeClr>
          </a:solidFill>
          <a:prstDash val="solid"/>
          <a:round/>
          <a:headEnd type="none" w="med" len="med"/>
          <a:tailEnd type="triangle" w="med" len="lg"/>
        </a:ln>
        <a:effectLst/>
      </a:spPr>
      <a:bodyPr/>
      <a:lstStyle/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APNIC_template_2010.pot</Template>
  <TotalTime>4977</TotalTime>
  <Words>1014</Words>
  <Application>Microsoft Macintosh PowerPoint</Application>
  <PresentationFormat>On-screen Show (4:3)</PresentationFormat>
  <Paragraphs>170</Paragraphs>
  <Slides>24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APNIC_template_2010</vt:lpstr>
      <vt:lpstr>1_APNIC_template_2010</vt:lpstr>
      <vt:lpstr>Worksheet</vt:lpstr>
      <vt:lpstr>APNIC Update </vt:lpstr>
      <vt:lpstr>Slide 2</vt:lpstr>
      <vt:lpstr>IRT Object: Dedicated Abuse Contact</vt:lpstr>
      <vt:lpstr>Slide 4</vt:lpstr>
      <vt:lpstr>Slide 5</vt:lpstr>
      <vt:lpstr>Slide 6</vt:lpstr>
      <vt:lpstr>Slide 7</vt:lpstr>
      <vt:lpstr>A Closer Look at APNIC’s IPv4 Allocations</vt:lpstr>
      <vt:lpstr>Slide 9</vt:lpstr>
      <vt:lpstr>Final Stages of IPv4 Distribution</vt:lpstr>
      <vt:lpstr>How Does APNIC Distribute  Last  /8?</vt:lpstr>
      <vt:lpstr>Resource Quality Assurance</vt:lpstr>
      <vt:lpstr>Resource Quality Assurance</vt:lpstr>
      <vt:lpstr>Resource Quality Assurance</vt:lpstr>
      <vt:lpstr>Training and Education</vt:lpstr>
      <vt:lpstr>Slide 16</vt:lpstr>
      <vt:lpstr>Slide 17</vt:lpstr>
      <vt:lpstr>Slide 18</vt:lpstr>
      <vt:lpstr>APEC TELMIN8 Ministerial Statement </vt:lpstr>
      <vt:lpstr>Slide 20</vt:lpstr>
      <vt:lpstr>Slide 21</vt:lpstr>
      <vt:lpstr>Next APNIC Meeting APNIC 31 </vt:lpstr>
      <vt:lpstr>Slide 23</vt:lpstr>
      <vt:lpstr>Thank You</vt:lpstr>
    </vt:vector>
  </TitlesOfParts>
  <Manager/>
  <Company>APNIC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Update </dc:title>
  <dc:subject/>
  <dc:creator>Samantha Marks</dc:creator>
  <cp:keywords/>
  <dc:description/>
  <cp:lastModifiedBy>Samantha Marks</cp:lastModifiedBy>
  <cp:revision>53</cp:revision>
  <dcterms:created xsi:type="dcterms:W3CDTF">2010-11-25T05:53:28Z</dcterms:created>
  <dcterms:modified xsi:type="dcterms:W3CDTF">2010-11-25T06:45:25Z</dcterms:modified>
  <cp:category/>
</cp:coreProperties>
</file>