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65" r:id="rId12"/>
    <p:sldId id="266" r:id="rId13"/>
    <p:sldId id="267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117" d="100"/>
          <a:sy n="117" d="100"/>
        </p:scale>
        <p:origin x="-96" y="-4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130425"/>
            <a:ext cx="80010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781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AU" smtClean="0"/>
              <a:t>Click to edit Master subtitle style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EE200C-DACA-3D4F-9EF1-82DE8CF8FAF5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EE200C-DACA-3D4F-9EF1-82DE8CF8FAF5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7050" y="381000"/>
            <a:ext cx="2038350" cy="6172200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5962650" cy="6172200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EE200C-DACA-3D4F-9EF1-82DE8CF8FAF5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1000"/>
            <a:ext cx="8001000" cy="1143000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52600"/>
            <a:ext cx="8001000" cy="4800600"/>
          </a:xfr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EE200C-DACA-3D4F-9EF1-82DE8CF8FAF5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406900"/>
            <a:ext cx="7772400" cy="1362075"/>
          </a:xfrm>
        </p:spPr>
        <p:txBody>
          <a:bodyPr anchor="t"/>
          <a:lstStyle>
            <a:lvl1pPr algn="ctr">
              <a:defRPr sz="4000" b="1" cap="none"/>
            </a:lvl1pPr>
          </a:lstStyle>
          <a:p>
            <a:r>
              <a:rPr lang="en-AU" altLang="ja-JP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906713"/>
            <a:ext cx="7772400" cy="1500187"/>
          </a:xfrm>
        </p:spPr>
        <p:txBody>
          <a:bodyPr anchor="b"/>
          <a:lstStyle>
            <a:lvl1pPr marL="0" indent="0" algn="ctr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EE200C-DACA-3D4F-9EF1-82DE8CF8FAF5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1000"/>
            <a:ext cx="8001000" cy="1143000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752600"/>
            <a:ext cx="39243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752600"/>
            <a:ext cx="39243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EE200C-DACA-3D4F-9EF1-82DE8CF8FAF5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1000"/>
            <a:ext cx="8001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763714"/>
            <a:ext cx="3810000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altLang="ja-JP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2403475"/>
            <a:ext cx="3810000" cy="4149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6800" y="1763714"/>
            <a:ext cx="3962400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altLang="ja-JP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6800" y="2403475"/>
            <a:ext cx="3962400" cy="4149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EE200C-DACA-3D4F-9EF1-82DE8CF8FAF5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8077200" cy="1143000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EE200C-DACA-3D4F-9EF1-82DE8CF8FAF5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EE200C-DACA-3D4F-9EF1-82DE8CF8FAF5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3050"/>
            <a:ext cx="2703513" cy="1162050"/>
          </a:xfrm>
        </p:spPr>
        <p:txBody>
          <a:bodyPr anchor="t"/>
          <a:lstStyle>
            <a:lvl1pPr algn="l">
              <a:defRPr sz="2400" b="1"/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7450" y="273050"/>
            <a:ext cx="5111750" cy="6280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1435100"/>
            <a:ext cx="2703513" cy="51181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EE200C-DACA-3D4F-9EF1-82DE8CF8FAF5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4800600"/>
            <a:ext cx="5486400" cy="566738"/>
          </a:xfrm>
        </p:spPr>
        <p:txBody>
          <a:bodyPr anchor="b"/>
          <a:lstStyle>
            <a:lvl1pPr algn="ctr">
              <a:defRPr sz="2400" b="1"/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57400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AU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57400" y="5367338"/>
            <a:ext cx="5486400" cy="804862"/>
          </a:xfrm>
        </p:spPr>
        <p:txBody>
          <a:bodyPr/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EE200C-DACA-3D4F-9EF1-82DE8CF8FAF5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81000"/>
            <a:ext cx="8153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752600"/>
            <a:ext cx="8153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477000"/>
            <a:ext cx="533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200"/>
            </a:lvl1pPr>
          </a:lstStyle>
          <a:p>
            <a:fld id="{14EE200C-DACA-3D4F-9EF1-82DE8CF8FAF5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84E86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84E86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84E86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84E86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84E86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A487D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A487D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A487D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A487D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hyperlink" Target="http://maps.google.com/maps?f=q&amp;source=s_q&amp;hl=en&amp;geocode=&amp;q=cordelia+6+west+end+brisbane&amp;sll=-21.14239,149.184465&amp;sspn=0.074209,0.132093&amp;ie=UTF8&amp;hq=&amp;hnear=6+Cordelia+St,+South+Brisbane+Queensland+4101,+Australia&amp;z=17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APNIC Update	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 smtClean="0"/>
              <a:t>LACNIC XIII</a:t>
            </a:r>
          </a:p>
          <a:p>
            <a:r>
              <a:rPr lang="en-AU" dirty="0" smtClean="0"/>
              <a:t>May 2010</a:t>
            </a:r>
          </a:p>
          <a:p>
            <a:endParaRPr lang="en-AU" dirty="0" smtClean="0"/>
          </a:p>
          <a:p>
            <a:r>
              <a:rPr lang="en-AU" sz="2800" dirty="0" err="1" smtClean="0"/>
              <a:t>Guangliang</a:t>
            </a:r>
            <a:r>
              <a:rPr lang="en-AU" sz="2800" dirty="0" smtClean="0"/>
              <a:t> Pan</a:t>
            </a:r>
          </a:p>
          <a:p>
            <a:r>
              <a:rPr lang="en-AU" sz="2800" dirty="0" smtClean="0"/>
              <a:t>Resource Services Manager, </a:t>
            </a:r>
            <a:r>
              <a:rPr lang="en-AU" sz="2800" dirty="0" smtClean="0"/>
              <a:t>APNIC</a:t>
            </a:r>
            <a:endParaRPr lang="en-AU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762000" y="152400"/>
            <a:ext cx="8153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smtClean="0">
                <a:ln>
                  <a:noFill/>
                </a:ln>
                <a:solidFill>
                  <a:srgbClr val="0A487D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IPv6 Program Update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A487D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762000" y="1447800"/>
            <a:ext cx="8153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10% Media Campaign (with IANA)</a:t>
            </a:r>
          </a:p>
          <a:p>
            <a:pPr marL="742950" marR="0" lvl="1" indent="-2857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About 7% IPv4 remaining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Kickstart IPv6</a:t>
            </a:r>
          </a:p>
          <a:p>
            <a:pPr marL="742950" marR="0" lvl="1" indent="-2857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Implemented 10 Feb 2010</a:t>
            </a:r>
          </a:p>
          <a:p>
            <a:pPr marL="742950" marR="0" lvl="1" indent="-2857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Total allocations since Feb 2010: 275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IPv6 events:</a:t>
            </a:r>
          </a:p>
          <a:p>
            <a:pPr marL="742950" marR="0" lvl="1" indent="-2857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Philippines CIOF IPv6 Event; 16 April</a:t>
            </a:r>
          </a:p>
          <a:p>
            <a:pPr marL="742950" marR="0" lvl="1" indent="-2857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APEC TEL41, Taipei; 8 May</a:t>
            </a:r>
          </a:p>
          <a:p>
            <a:pPr marL="742950" marR="0" lvl="1" indent="-2857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Indonesia IPv6 Summit, Bali; 8-9 June</a:t>
            </a:r>
          </a:p>
          <a:p>
            <a:pPr marL="742950" marR="0" lvl="1" indent="-2857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CommunicAsia 2010; 15-18 June 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762000" y="152400"/>
            <a:ext cx="8153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smtClean="0">
                <a:ln>
                  <a:noFill/>
                </a:ln>
                <a:solidFill>
                  <a:srgbClr val="0A487D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Training and Education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0A487D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762000" y="1447800"/>
            <a:ext cx="8153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ts val="763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Face-to-face training</a:t>
            </a:r>
          </a:p>
          <a:p>
            <a:pPr marL="742950" marR="0" lvl="1" indent="-285750" algn="l" defTabSz="914400" rtl="0" eaLnBrk="0" fontAlgn="base" latinLnBrk="0" hangingPunct="0">
              <a:lnSpc>
                <a:spcPct val="90000"/>
              </a:lnSpc>
              <a:spcBef>
                <a:spcPts val="763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</a:rPr>
              <a:t>Fully equipped Training lab (IPv6 supported)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ts val="763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Online Interactive eLearning Web classes</a:t>
            </a:r>
          </a:p>
          <a:p>
            <a:pPr marL="742950" marR="0" lvl="1" indent="-285750" algn="l" defTabSz="914400" rtl="0" eaLnBrk="0" fontAlgn="base" latinLnBrk="0" hangingPunct="0">
              <a:lnSpc>
                <a:spcPct val="90000"/>
              </a:lnSpc>
              <a:spcBef>
                <a:spcPts val="763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Two training courses offered every month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ts val="763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Online self-paced modules</a:t>
            </a:r>
          </a:p>
          <a:p>
            <a:pPr marL="742950" marR="0" lvl="1" indent="-285750" algn="l" defTabSz="914400" rtl="0" eaLnBrk="0" fontAlgn="base" latinLnBrk="0" hangingPunct="0">
              <a:lnSpc>
                <a:spcPct val="90000"/>
              </a:lnSpc>
              <a:spcBef>
                <a:spcPts val="763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Supplements other modes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ts val="763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Training through collaboration</a:t>
            </a:r>
          </a:p>
          <a:p>
            <a:pPr marL="742950" marR="0" lvl="1" indent="-285750" algn="l" defTabSz="914400" rtl="0" eaLnBrk="0" fontAlgn="base" latinLnBrk="0" hangingPunct="0">
              <a:lnSpc>
                <a:spcPct val="90000"/>
              </a:lnSpc>
              <a:spcBef>
                <a:spcPts val="763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6Deploy, Team Cymru, IntERLab 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762000" y="152400"/>
            <a:ext cx="8153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4000" b="1" i="0" u="none" strike="noStrike" kern="0" cap="none" spc="0" normalizeH="0" baseline="0" noProof="0" smtClean="0">
                <a:ln>
                  <a:noFill/>
                </a:ln>
                <a:solidFill>
                  <a:srgbClr val="0A487D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Other APNIC News</a:t>
            </a:r>
            <a:endParaRPr kumimoji="0" lang="en-US" altLang="ja-JP" sz="4000" b="1" i="0" u="none" strike="noStrike" kern="0" cap="none" spc="0" normalizeH="0" baseline="0" noProof="0" dirty="0" smtClean="0">
              <a:ln>
                <a:noFill/>
              </a:ln>
              <a:solidFill>
                <a:srgbClr val="0A487D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762000" y="1447800"/>
            <a:ext cx="8153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ja-JP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Community Consultation, APNIC 29</a:t>
            </a:r>
          </a:p>
          <a:p>
            <a:pPr marL="742950" marR="0" lvl="1" indent="-2857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altLang="ja-JP" sz="2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Panellists’ perspectives: ITU, Developing economies, ICANN</a:t>
            </a:r>
          </a:p>
          <a:p>
            <a:pPr marL="742950" marR="0" lvl="1" indent="-2857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altLang="ja-JP" sz="2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Extended comment session</a:t>
            </a:r>
          </a:p>
          <a:p>
            <a:pPr marL="742950" marR="0" lvl="1" indent="-2857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altLang="ja-JP" sz="2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Formal submission to ITU IPv6 Group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ja-JP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Upcoming events</a:t>
            </a:r>
          </a:p>
          <a:p>
            <a:pPr marL="1143000" marR="0" lvl="2" indent="-2286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PITA, Solomon Islands; 16 April</a:t>
            </a:r>
          </a:p>
          <a:p>
            <a:pPr marL="1143000" marR="0" lvl="2" indent="-2286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WTDC, India; 24 May – 7 June</a:t>
            </a:r>
          </a:p>
          <a:p>
            <a:pPr marL="1143000" marR="0" lvl="2" indent="-2286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Asia Pacific Regional IGF, Hong Kong; 14 June</a:t>
            </a:r>
            <a:endParaRPr kumimoji="0" lang="en-US" altLang="ja-JP" sz="24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n-US" altLang="ja-JP" sz="28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n-US" altLang="ja-JP" sz="2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762000" y="152400"/>
            <a:ext cx="8153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smtClean="0">
                <a:ln>
                  <a:noFill/>
                </a:ln>
                <a:solidFill>
                  <a:srgbClr val="0A487D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New Building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0A487D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762000" y="1447800"/>
            <a:ext cx="7924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Lower operating costs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Size and location suits APNIC’s future needs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3733800"/>
            <a:ext cx="3725863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5562600" y="4038600"/>
            <a:ext cx="310991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accent4"/>
                </a:solidFill>
                <a:hlinkClick r:id="rId3"/>
              </a:rPr>
              <a:t>Google Map Location</a:t>
            </a:r>
            <a:endParaRPr lang="en-US" dirty="0">
              <a:solidFill>
                <a:schemeClr val="accent4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838200" y="381000"/>
            <a:ext cx="8001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4000" b="1" i="0" u="none" strike="noStrike" kern="0" cap="none" spc="0" normalizeH="0" baseline="0" noProof="0" smtClean="0">
                <a:ln>
                  <a:noFill/>
                </a:ln>
                <a:solidFill>
                  <a:srgbClr val="184E8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Next APNIC Meeting</a:t>
            </a:r>
            <a:endParaRPr kumimoji="0" lang="en-US" sz="4000" b="1" i="0" u="none" strike="noStrike" kern="0" cap="none" spc="0" normalizeH="0" baseline="0" noProof="0">
              <a:ln>
                <a:noFill/>
              </a:ln>
              <a:solidFill>
                <a:srgbClr val="184E8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838200" y="1752600"/>
            <a:ext cx="8001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ja-JP" sz="28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ja-JP" sz="28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ja-JP" sz="28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763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ja-JP" sz="28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763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ja-JP" sz="2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APNIC 30 Gold Coast, Australia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ts val="763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altLang="ja-JP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Participate remotely via webcast, audio streaming, live transcripts.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800" b="1" i="0" u="sng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http://meeting.apnic.net/30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3" descr="751x164_APNIC3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235" y="1607598"/>
            <a:ext cx="8374565" cy="18288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762000" y="152400"/>
            <a:ext cx="8153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4000" b="1" i="0" u="none" strike="noStrike" kern="0" cap="none" spc="0" normalizeH="0" baseline="0" noProof="0" smtClean="0">
                <a:ln>
                  <a:noFill/>
                </a:ln>
                <a:solidFill>
                  <a:srgbClr val="0A487D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More APNIC Meetings..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A487D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762000" y="1447800"/>
            <a:ext cx="8153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APNIC 31 and APRICOT 2011</a:t>
            </a:r>
          </a:p>
          <a:p>
            <a:pPr marL="742950" marR="0" lvl="1" indent="-2857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Hong Kong</a:t>
            </a:r>
          </a:p>
          <a:p>
            <a:pPr marL="742950" marR="0" lvl="1" indent="-2857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21 to 25 February</a:t>
            </a:r>
            <a:endParaRPr kumimoji="0" lang="en-AU" sz="28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AU" sz="2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Joint meeting with APAN</a:t>
            </a:r>
            <a:endParaRPr kumimoji="0" lang="en-US" sz="28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APNIC 33 and APRICOT 2012</a:t>
            </a:r>
          </a:p>
          <a:p>
            <a:pPr marL="742950" marR="0" lvl="1" indent="-2857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22 February – 3 March </a:t>
            </a:r>
          </a:p>
          <a:p>
            <a:pPr marL="742950" marR="0" lvl="1" indent="-2857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Delhi, India</a:t>
            </a:r>
            <a:endParaRPr kumimoji="0" lang="en-AU" sz="28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AU" sz="28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 bwMode="auto">
          <a:xfrm>
            <a:off x="685800" y="2130425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smtClean="0">
                <a:ln>
                  <a:noFill/>
                </a:ln>
                <a:solidFill>
                  <a:srgbClr val="0A487D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Thank You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0A487D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Subtitle 4"/>
          <p:cNvSpPr txBox="1">
            <a:spLocks/>
          </p:cNvSpPr>
          <p:nvPr/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you@apnic.net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762000" y="152400"/>
            <a:ext cx="8153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4000" b="1" i="0" u="none" strike="noStrike" kern="0" cap="none" spc="0" normalizeH="0" baseline="0" noProof="0" smtClean="0">
                <a:ln>
                  <a:noFill/>
                </a:ln>
                <a:solidFill>
                  <a:srgbClr val="0A487D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Overview</a:t>
            </a:r>
            <a:endParaRPr kumimoji="0" lang="en-US" altLang="ja-JP" sz="4000" b="1" i="0" u="none" strike="noStrike" kern="0" cap="none" spc="0" normalizeH="0" baseline="0" noProof="0" dirty="0">
              <a:ln>
                <a:noFill/>
              </a:ln>
              <a:solidFill>
                <a:srgbClr val="0A487D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762000" y="1447800"/>
            <a:ext cx="8153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ja-JP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Services Update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ja-JP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APNIC 29 Policy Outcomes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ja-JP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APNIC Activities</a:t>
            </a:r>
          </a:p>
          <a:p>
            <a:pPr marL="1143000" marR="0" lvl="2" indent="-228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ja-JP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R&amp;D</a:t>
            </a:r>
          </a:p>
          <a:p>
            <a:pPr marL="1143000" marR="0" lvl="2" indent="-228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ja-JP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Technical Developments</a:t>
            </a:r>
          </a:p>
          <a:p>
            <a:pPr marL="1143000" marR="0" lvl="2" indent="-228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ja-JP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IPv6 Program</a:t>
            </a:r>
          </a:p>
          <a:p>
            <a:pPr marL="1143000" marR="0" lvl="2" indent="-228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ja-JP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Training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ja-JP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Other News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ja-JP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Upcoming meetings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762000" y="152400"/>
            <a:ext cx="8153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smtClean="0">
                <a:ln>
                  <a:noFill/>
                </a:ln>
                <a:solidFill>
                  <a:srgbClr val="0A487D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Resource Delegations</a:t>
            </a:r>
            <a:endParaRPr kumimoji="0" lang="en-AU" sz="4000" b="1" i="0" u="none" strike="noStrike" kern="0" cap="none" spc="0" normalizeH="0" baseline="0" noProof="0" dirty="0">
              <a:ln>
                <a:noFill/>
              </a:ln>
              <a:solidFill>
                <a:srgbClr val="0A487D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 descr="ipv4_assigned_21May_20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295400"/>
            <a:ext cx="3738694" cy="2686424"/>
          </a:xfrm>
          <a:prstGeom prst="rect">
            <a:avLst/>
          </a:prstGeom>
        </p:spPr>
      </p:pic>
      <p:pic>
        <p:nvPicPr>
          <p:cNvPr id="4" name="Picture 3" descr="ipv6_assigned_21May_2010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65564" y="1295400"/>
            <a:ext cx="3821236" cy="2686424"/>
          </a:xfrm>
          <a:prstGeom prst="rect">
            <a:avLst/>
          </a:prstGeom>
        </p:spPr>
      </p:pic>
      <p:pic>
        <p:nvPicPr>
          <p:cNvPr id="5" name="Picture 4" descr="asn_assigned_21may_201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9400" y="3962400"/>
            <a:ext cx="3779089" cy="268642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762000" y="152400"/>
            <a:ext cx="8153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4000" b="1" i="0" u="none" strike="noStrike" kern="0" cap="none" spc="0" normalizeH="0" baseline="0" noProof="0" smtClean="0">
                <a:ln>
                  <a:noFill/>
                </a:ln>
                <a:solidFill>
                  <a:srgbClr val="0A487D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APNIC Service Levels</a:t>
            </a:r>
            <a:endParaRPr kumimoji="0" lang="en-US" altLang="ja-JP" sz="4000" b="1" i="0" u="none" strike="noStrike" kern="0" cap="none" spc="0" normalizeH="0" baseline="0" noProof="0" dirty="0">
              <a:ln>
                <a:noFill/>
              </a:ln>
              <a:solidFill>
                <a:srgbClr val="0A487D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762000" y="1447800"/>
            <a:ext cx="8153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ja-JP" sz="3000" b="1" i="1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Membership</a:t>
            </a:r>
            <a:r>
              <a:rPr kumimoji="0" lang="en-US" altLang="ja-JP" sz="3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total: 2,264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ja-JP" sz="3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2009 highest number of new Members: 416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ja-JP" sz="3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March 2010 was the largest month on record for </a:t>
            </a:r>
            <a:r>
              <a:rPr kumimoji="0" lang="en-US" altLang="ja-JP" sz="3000" b="1" i="1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new membership  </a:t>
            </a:r>
            <a:r>
              <a:rPr kumimoji="0" lang="en-US" altLang="ja-JP" sz="3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applications/approvals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altLang="ja-JP" sz="26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54 new accounts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ja-JP" sz="3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APNIC now averages 1,400+</a:t>
            </a:r>
            <a:r>
              <a:rPr kumimoji="0" lang="en-US" altLang="ja-JP" sz="30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ja-JP" sz="3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 month </a:t>
            </a:r>
            <a:r>
              <a:rPr kumimoji="0" lang="en-US" altLang="ja-JP" sz="3000" b="1" i="1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Helpdesk</a:t>
            </a:r>
            <a:r>
              <a:rPr kumimoji="0" lang="en-US" altLang="ja-JP" sz="3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enquiries, a growth of over 55% in the last year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ja-JP" sz="3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Total MyAPNIC users: 2400</a:t>
            </a:r>
            <a:endParaRPr kumimoji="0" lang="en-US" altLang="ja-JP" sz="30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762000" y="152400"/>
            <a:ext cx="8153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4000" b="1" i="0" u="none" strike="noStrike" kern="0" cap="none" spc="0" normalizeH="0" baseline="0" noProof="0" smtClean="0">
                <a:ln>
                  <a:noFill/>
                </a:ln>
                <a:solidFill>
                  <a:srgbClr val="0A487D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Member Services</a:t>
            </a:r>
            <a:endParaRPr kumimoji="0" lang="en-US" altLang="ja-JP" sz="4000" b="1" i="0" u="none" strike="noStrike" kern="0" cap="none" spc="0" normalizeH="0" baseline="0" noProof="0" dirty="0" smtClean="0">
              <a:ln>
                <a:noFill/>
              </a:ln>
              <a:solidFill>
                <a:srgbClr val="0A487D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762000" y="1447800"/>
            <a:ext cx="8153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ja-JP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CA2</a:t>
            </a:r>
          </a:p>
          <a:p>
            <a:pPr marL="742950" marR="0" lvl="1" indent="-2857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altLang="ja-JP" sz="2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Automated certificate renewal (MyAPNIC)</a:t>
            </a:r>
          </a:p>
          <a:p>
            <a:pPr marL="742950" marR="0" lvl="1" indent="-2857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altLang="ja-JP" sz="2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Manage contacts without a digital certificate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ja-JP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Resource Quality Assurance Initiative</a:t>
            </a:r>
          </a:p>
          <a:p>
            <a:pPr marL="742950" marR="0" lvl="1" indent="-2857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altLang="ja-JP" sz="2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APNIC tests all IANA allocations prior to distribution</a:t>
            </a:r>
          </a:p>
          <a:p>
            <a:pPr marL="742950" marR="0" lvl="1" indent="-2857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altLang="ja-JP" sz="2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27.0.0.0/8 and 1.0.0.0/8 tested</a:t>
            </a:r>
          </a:p>
          <a:p>
            <a:pPr marL="742950" marR="0" lvl="1" indent="-2857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altLang="ja-JP" sz="2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1.0.0.0/8 public report available</a:t>
            </a:r>
          </a:p>
          <a:p>
            <a:pPr marL="742950" marR="0" lvl="1" indent="-2857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altLang="ja-JP" sz="2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Testing preparations for to 14.0.0.0/8 and 223.0.0.0/8</a:t>
            </a:r>
          </a:p>
          <a:p>
            <a:pPr marL="742950" marR="0" lvl="1" indent="-2857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altLang="ja-JP" sz="28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altLang="ja-JP" sz="28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altLang="ja-JP" sz="28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ja-JP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762000" y="152400"/>
            <a:ext cx="8153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4000" b="1" i="0" u="none" strike="noStrike" kern="0" cap="none" spc="0" normalizeH="0" baseline="0" noProof="0" smtClean="0">
                <a:ln>
                  <a:noFill/>
                </a:ln>
                <a:solidFill>
                  <a:srgbClr val="0A487D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APNIC 29 Policy Outcomes</a:t>
            </a:r>
            <a:endParaRPr kumimoji="0" lang="en-US" altLang="ja-JP" sz="4000" b="1" i="0" u="none" strike="noStrike" kern="0" cap="none" spc="0" normalizeH="0" baseline="0" noProof="0" dirty="0">
              <a:ln>
                <a:noFill/>
              </a:ln>
              <a:solidFill>
                <a:srgbClr val="0A487D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Group 24"/>
          <p:cNvGraphicFramePr>
            <a:graphicFrameLocks noGrp="1"/>
          </p:cNvGraphicFramePr>
          <p:nvPr/>
        </p:nvGraphicFramePr>
        <p:xfrm>
          <a:off x="838200" y="1219200"/>
          <a:ext cx="7924800" cy="3768661"/>
        </p:xfrm>
        <a:graphic>
          <a:graphicData uri="http://schemas.openxmlformats.org/drawingml/2006/table">
            <a:tbl>
              <a:tblPr/>
              <a:tblGrid>
                <a:gridCol w="1371600"/>
                <a:gridCol w="2209800"/>
                <a:gridCol w="4343400"/>
              </a:tblGrid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ja-JP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A487D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Proposal</a:t>
                      </a:r>
                      <a:endParaRPr kumimoji="0" lang="en-US" altLang="ja-JP" sz="1800" b="1" i="0" u="none" strike="noStrike" cap="none" normalizeH="0" baseline="0">
                        <a:ln>
                          <a:noFill/>
                        </a:ln>
                        <a:solidFill>
                          <a:srgbClr val="0A487D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ja-JP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A487D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Title</a:t>
                      </a:r>
                      <a:endParaRPr kumimoji="0" lang="en-US" altLang="ja-JP" sz="1800" b="1" i="0" u="none" strike="noStrike" cap="none" normalizeH="0" baseline="0">
                        <a:ln>
                          <a:noFill/>
                        </a:ln>
                        <a:solidFill>
                          <a:srgbClr val="0A487D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ja-JP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A487D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Overview</a:t>
                      </a:r>
                      <a:endParaRPr kumimoji="0" lang="en-US" altLang="ja-JP" sz="1800" b="1" i="0" u="none" strike="noStrike" cap="none" normalizeH="0" baseline="0">
                        <a:ln>
                          <a:noFill/>
                        </a:ln>
                        <a:solidFill>
                          <a:srgbClr val="0A487D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5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Prop-079</a:t>
                      </a:r>
                      <a:endParaRPr kumimoji="0" lang="en-US" altLang="ja-JP" sz="1400" b="0" i="0" u="none" strike="noStrike" cap="none" normalizeH="0" baseline="0">
                        <a:ln>
                          <a:noFill/>
                        </a:ln>
                        <a:solidFill>
                          <a:srgbClr val="0A487D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Reached Consensus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AU" altLang="ja-JP" sz="1400" b="0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Abuse contact information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This is a proposal to introduce a mandatory abuse contact field for objects in the APNIC Whois Database to provide a more efficient way for abuse reports to reach the correct network contact.</a:t>
                      </a:r>
                      <a:endParaRPr kumimoji="0" lang="en-US" altLang="ja-JP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3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Prop-080</a:t>
                      </a:r>
                      <a:endParaRPr kumimoji="0" lang="en-US" altLang="ja-JP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Draft available</a:t>
                      </a:r>
                      <a:endParaRPr kumimoji="0" lang="en-AU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Removal of IPv4 prefix exchange policy</a:t>
                      </a:r>
                      <a:endParaRPr kumimoji="0" lang="en-US" altLang="ja-JP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This is a proposal to remove the policy that currently permits resource holders to return three or more noncontiguous IPv4 address blocks and have the prefixes replaced with a single, larger, contiguous block.</a:t>
                      </a:r>
                      <a:endParaRPr kumimoji="0" lang="en-US" altLang="ja-JP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14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Prop-082</a:t>
                      </a:r>
                      <a:endParaRPr kumimoji="0" lang="en-US" altLang="ja-JP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A487D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Draft available</a:t>
                      </a:r>
                      <a:endParaRPr kumimoji="0" lang="en-AU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Removing aggregation criteria for IPv6 initial allocations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This is a proposal to remove the aggregation requirement from the IPv6 initial allocation policy.</a:t>
                      </a:r>
                      <a:endParaRPr kumimoji="0" lang="en-US" altLang="ja-JP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Rectangle 265"/>
          <p:cNvSpPr>
            <a:spLocks noChangeArrowheads="1"/>
          </p:cNvSpPr>
          <p:nvPr/>
        </p:nvSpPr>
        <p:spPr bwMode="auto">
          <a:xfrm>
            <a:off x="4724400" y="6324600"/>
            <a:ext cx="403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1" hangingPunct="1"/>
            <a:r>
              <a:rPr lang="en-US" altLang="ja-JP" sz="1800" dirty="0"/>
              <a:t>http://</a:t>
            </a:r>
            <a:r>
              <a:rPr lang="en-US" altLang="ja-JP" sz="1800" dirty="0" err="1"/>
              <a:t>www.apnic.net</a:t>
            </a:r>
            <a:r>
              <a:rPr lang="en-US" altLang="ja-JP" sz="1800" dirty="0"/>
              <a:t>/policy/proposals </a:t>
            </a:r>
          </a:p>
        </p:txBody>
      </p:sp>
      <p:sp>
        <p:nvSpPr>
          <p:cNvPr id="5" name="Rectangle 332"/>
          <p:cNvSpPr>
            <a:spLocks noChangeArrowheads="1"/>
          </p:cNvSpPr>
          <p:nvPr/>
        </p:nvSpPr>
        <p:spPr bwMode="auto">
          <a:xfrm>
            <a:off x="5775325" y="-1682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6" name="Rectangle 336"/>
          <p:cNvSpPr>
            <a:spLocks noChangeArrowheads="1"/>
          </p:cNvSpPr>
          <p:nvPr/>
        </p:nvSpPr>
        <p:spPr bwMode="auto">
          <a:xfrm>
            <a:off x="7666038" y="62515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762000" y="152400"/>
            <a:ext cx="8153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4000" b="1" i="0" u="none" strike="noStrike" kern="0" cap="none" spc="0" normalizeH="0" baseline="0" noProof="0" smtClean="0">
                <a:ln>
                  <a:noFill/>
                </a:ln>
                <a:solidFill>
                  <a:srgbClr val="0A487D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Last Policy and Fee Changes Implementations</a:t>
            </a:r>
            <a:endParaRPr kumimoji="0" lang="en-US" altLang="ja-JP" sz="4000" b="1" i="0" u="none" strike="noStrike" kern="0" cap="none" spc="0" normalizeH="0" baseline="0" noProof="0" dirty="0" smtClean="0">
              <a:ln>
                <a:noFill/>
              </a:ln>
              <a:solidFill>
                <a:srgbClr val="0A487D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Group 24"/>
          <p:cNvGraphicFramePr>
            <a:graphicFrameLocks noGrp="1"/>
          </p:cNvGraphicFramePr>
          <p:nvPr/>
        </p:nvGraphicFramePr>
        <p:xfrm>
          <a:off x="838200" y="1371600"/>
          <a:ext cx="7924800" cy="2859024"/>
        </p:xfrm>
        <a:graphic>
          <a:graphicData uri="http://schemas.openxmlformats.org/drawingml/2006/table">
            <a:tbl>
              <a:tblPr/>
              <a:tblGrid>
                <a:gridCol w="1371600"/>
                <a:gridCol w="2209800"/>
                <a:gridCol w="43434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ja-JP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A487D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Proposal</a:t>
                      </a:r>
                      <a:endParaRPr kumimoji="0" lang="en-US" altLang="ja-JP" sz="1800" b="1" i="0" u="none" strike="noStrike" cap="none" normalizeH="0" baseline="0">
                        <a:ln>
                          <a:noFill/>
                        </a:ln>
                        <a:solidFill>
                          <a:srgbClr val="0A487D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ja-JP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A487D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Title</a:t>
                      </a:r>
                      <a:endParaRPr kumimoji="0" lang="en-US" altLang="ja-JP" sz="1800" b="1" i="0" u="none" strike="noStrike" cap="none" normalizeH="0" baseline="0">
                        <a:ln>
                          <a:noFill/>
                        </a:ln>
                        <a:solidFill>
                          <a:srgbClr val="0A487D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ja-JP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A487D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Overview</a:t>
                      </a:r>
                      <a:endParaRPr kumimoji="0" lang="en-US" altLang="ja-JP" sz="1800" b="1" i="0" u="none" strike="noStrike" cap="none" normalizeH="0" baseline="0">
                        <a:ln>
                          <a:noFill/>
                        </a:ln>
                        <a:solidFill>
                          <a:srgbClr val="0A487D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09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Prop-050</a:t>
                      </a:r>
                      <a:endParaRPr kumimoji="0" lang="en-US" altLang="ja-JP" sz="1400" b="0" i="0" u="none" strike="noStrike" cap="none" normalizeH="0" baseline="0">
                        <a:ln>
                          <a:noFill/>
                        </a:ln>
                        <a:solidFill>
                          <a:srgbClr val="0A487D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IPv4 address transfers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This policy removes APNIC policy restrictions on the transfer of registration of IPv4 address allocations and IPv4 portable address assignments between current APNIC account holders.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ja-JP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09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Prop-073</a:t>
                      </a:r>
                      <a:endParaRPr kumimoji="0" lang="en-US" altLang="ja-JP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A487D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AU" altLang="ja-JP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Simplifying allocation/assignment of IPv6 to APNIC Members with existing IPv4 addresses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IPv6 </a:t>
                      </a:r>
                      <a:r>
                        <a:rPr kumimoji="0" lang="en-US" altLang="ja-JP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Kickstart</a:t>
                      </a:r>
                      <a:r>
                        <a:rPr kumimoji="0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: Available from the public and </a:t>
                      </a:r>
                      <a:r>
                        <a:rPr kumimoji="0" lang="en-US" altLang="ja-JP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MyAPNIC</a:t>
                      </a:r>
                      <a:r>
                        <a:rPr kumimoji="0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 websites as a simple, one-click application for current IPv4 address holders to obtain an appropriately sized block of IPv6 addresses.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48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Rectangle 332"/>
          <p:cNvSpPr>
            <a:spLocks noChangeArrowheads="1"/>
          </p:cNvSpPr>
          <p:nvPr/>
        </p:nvSpPr>
        <p:spPr bwMode="auto">
          <a:xfrm>
            <a:off x="5775325" y="-1682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5" name="Rectangle 336"/>
          <p:cNvSpPr>
            <a:spLocks noChangeArrowheads="1"/>
          </p:cNvSpPr>
          <p:nvPr/>
        </p:nvSpPr>
        <p:spPr bwMode="auto">
          <a:xfrm>
            <a:off x="7666038" y="62515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6" name="Rectangle 265"/>
          <p:cNvSpPr>
            <a:spLocks noChangeArrowheads="1"/>
          </p:cNvSpPr>
          <p:nvPr/>
        </p:nvSpPr>
        <p:spPr bwMode="auto">
          <a:xfrm>
            <a:off x="2667000" y="4343400"/>
            <a:ext cx="4038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1" hangingPunct="1"/>
            <a:r>
              <a:rPr lang="en-US" altLang="ja-JP" sz="1800" dirty="0"/>
              <a:t>http://</a:t>
            </a:r>
            <a:r>
              <a:rPr lang="en-US" altLang="ja-JP" sz="1800" dirty="0" err="1"/>
              <a:t>www.apnic.net</a:t>
            </a:r>
            <a:r>
              <a:rPr lang="en-US" altLang="ja-JP" sz="1800" dirty="0"/>
              <a:t>/policy/proposals 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838200" y="5228959"/>
            <a:ext cx="7924800" cy="2772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763"/>
              </a:spcBef>
              <a:buFont typeface="Arial" charset="0"/>
              <a:buChar char="•"/>
            </a:pPr>
            <a:r>
              <a:rPr lang="en-US" dirty="0"/>
              <a:t>New Fee Schedule, implemented</a:t>
            </a:r>
            <a:r>
              <a:rPr lang="en-US" dirty="0" smtClean="0"/>
              <a:t> January </a:t>
            </a:r>
            <a:r>
              <a:rPr lang="en-US" dirty="0"/>
              <a:t>1 2010</a:t>
            </a:r>
          </a:p>
          <a:p>
            <a:pPr>
              <a:lnSpc>
                <a:spcPct val="90000"/>
              </a:lnSpc>
              <a:spcBef>
                <a:spcPts val="763"/>
              </a:spcBef>
              <a:buFont typeface="Arial" charset="0"/>
              <a:buChar char="•"/>
            </a:pPr>
            <a:r>
              <a:rPr lang="en-US" dirty="0"/>
              <a:t>50% discount for Least Developed Countries</a:t>
            </a:r>
            <a:endParaRPr lang="en-US" dirty="0" smtClean="0"/>
          </a:p>
          <a:p>
            <a:pPr>
              <a:lnSpc>
                <a:spcPct val="90000"/>
              </a:lnSpc>
              <a:spcBef>
                <a:spcPts val="763"/>
              </a:spcBef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762000" y="152400"/>
            <a:ext cx="8153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smtClean="0">
                <a:ln>
                  <a:noFill/>
                </a:ln>
                <a:solidFill>
                  <a:srgbClr val="0A487D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Research and Development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A487D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838200" y="1371600"/>
            <a:ext cx="81534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Routing research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RPKI (joint with other RIR/NRO)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DNS service dynamics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DNSSEC implementation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Expanded network measurement/monitoring</a:t>
            </a:r>
          </a:p>
          <a:p>
            <a:pPr marL="800100" marR="0" lvl="1" indent="-2857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Test Traffic Measurement (TTM)</a:t>
            </a:r>
          </a:p>
          <a:p>
            <a:pPr marL="1200150" marR="0" lvl="2" indent="-2857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‘Day In the Life of the Internet’ (DITL)</a:t>
            </a:r>
          </a:p>
          <a:p>
            <a:pPr marL="1143000" marR="0" lvl="2" indent="-2286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3.4Tb of data collected over 3 days in 2010 </a:t>
            </a:r>
          </a:p>
          <a:p>
            <a:pPr marL="742950" marR="0" lvl="1" indent="-2857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n-US" sz="28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n-US" sz="28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n-US" sz="28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n-US" sz="28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n-US" sz="28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762000" y="152400"/>
            <a:ext cx="8153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4000" b="1" i="0" u="none" strike="noStrike" kern="0" cap="none" spc="0" normalizeH="0" baseline="0" noProof="0" smtClean="0">
                <a:ln>
                  <a:noFill/>
                </a:ln>
                <a:solidFill>
                  <a:srgbClr val="0A487D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Technical Developments</a:t>
            </a:r>
            <a:endParaRPr kumimoji="0" lang="en-US" altLang="ja-JP" sz="4000" b="1" i="0" u="none" strike="noStrike" kern="0" cap="none" spc="0" normalizeH="0" baseline="0" noProof="0" dirty="0" smtClean="0">
              <a:ln>
                <a:noFill/>
              </a:ln>
              <a:solidFill>
                <a:srgbClr val="0A487D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762000" y="1447800"/>
            <a:ext cx="8153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ja-JP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DNSSEC</a:t>
            </a:r>
          </a:p>
          <a:p>
            <a:pPr marL="742950" marR="0" lvl="1" indent="-2857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altLang="ja-JP" sz="2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Phase 3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ja-JP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Resource Public Key Infrastructure (RPKI)</a:t>
            </a:r>
          </a:p>
          <a:p>
            <a:pPr marL="742950" marR="0" lvl="1" indent="-2857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Web services interface with external systems</a:t>
            </a:r>
          </a:p>
          <a:p>
            <a:pPr marL="742950" marR="0" lvl="1" indent="-2857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Secure channel for updating Member reverse delegations</a:t>
            </a:r>
          </a:p>
          <a:p>
            <a:pPr marL="742950" marR="0" lvl="1" indent="-2857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Will be used to link Member DNSSEC signed zones to APNIC DNSSEC signed zones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ja-JP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ja-JP" altLang="en-US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PNIC_template_2010">
  <a:themeElements>
    <a:clrScheme name="APNIC Standard 1">
      <a:dk1>
        <a:srgbClr val="141313"/>
      </a:dk1>
      <a:lt1>
        <a:srgbClr val="FFFFFE"/>
      </a:lt1>
      <a:dk2>
        <a:srgbClr val="184E86"/>
      </a:dk2>
      <a:lt2>
        <a:srgbClr val="FFFFFE"/>
      </a:lt2>
      <a:accent1>
        <a:srgbClr val="184E86"/>
      </a:accent1>
      <a:accent2>
        <a:srgbClr val="208C97"/>
      </a:accent2>
      <a:accent3>
        <a:srgbClr val="B56825"/>
      </a:accent3>
      <a:accent4>
        <a:srgbClr val="609B6A"/>
      </a:accent4>
      <a:accent5>
        <a:srgbClr val="4D2A59"/>
      </a:accent5>
      <a:accent6>
        <a:srgbClr val="2A8B78"/>
      </a:accent6>
      <a:hlink>
        <a:srgbClr val="184E86"/>
      </a:hlink>
      <a:folHlink>
        <a:srgbClr val="A7CBDA"/>
      </a:folHlink>
    </a:clrScheme>
    <a:fontScheme name="Office Them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APNIC_template_2010.pot</Template>
  <TotalTime>6</TotalTime>
  <Words>727</Words>
  <Application>Microsoft Macintosh PowerPoint</Application>
  <PresentationFormat>On-screen Show (4:3)</PresentationFormat>
  <Paragraphs>141</Paragraphs>
  <Slides>16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APNIC_template_2010</vt:lpstr>
      <vt:lpstr>APNIC Update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APNIC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APNIC Update </dc:title>
  <dc:creator>Samantha Marks</dc:creator>
  <cp:lastModifiedBy>Samantha Marks</cp:lastModifiedBy>
  <cp:revision>2</cp:revision>
  <dcterms:created xsi:type="dcterms:W3CDTF">2010-06-17T01:05:46Z</dcterms:created>
  <dcterms:modified xsi:type="dcterms:W3CDTF">2010-06-17T01:08:07Z</dcterms:modified>
</cp:coreProperties>
</file>