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slideLayouts/slideLayout24.xml" ContentType="application/vnd.openxmlformats-officedocument.presentationml.slideLayout+xml"/>
  <Override PartName="/ppt/slides/slide75.xml" ContentType="application/vnd.openxmlformats-officedocument.presentationml.slide+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s/slide85.xml" ContentType="application/vnd.openxmlformats-officedocument.presentationml.slide+xml"/>
  <Override PartName="/ppt/slideLayouts/slideLayout43.xml" ContentType="application/vnd.openxmlformats-officedocument.presentationml.slideLayout+xml"/>
  <Override PartName="/ppt/theme/theme7.xml" ContentType="application/vnd.openxmlformats-officedocument.them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slideLayouts/slideLayout25.xml" ContentType="application/vnd.openxmlformats-officedocument.presentationml.slideLayout+xml"/>
  <Override PartName="/ppt/slides/slide76.xml" ContentType="application/vnd.openxmlformats-officedocument.presentationml.slide+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s/slide86.xml" ContentType="application/vnd.openxmlformats-officedocument.presentationml.slide+xml"/>
  <Override PartName="/ppt/slideLayouts/slideLayout44.xml" ContentType="application/vnd.openxmlformats-officedocument.presentationml.slideLayou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ppt/notesSlides/notesSlide70.xml" ContentType="application/vnd.openxmlformats-officedocument.presentationml.notesSlide+xml"/>
  <Override PartName="/ppt/slides/slide39.xml" ContentType="application/vnd.openxmlformats-officedocument.presentationml.slide+xml"/>
  <Override PartName="/docProps/app.xml" ContentType="application/vnd.openxmlformats-officedocument.extended-properties+xml"/>
  <Override PartName="/ppt/notesSlides/notesSlide47.xml" ContentType="application/vnd.openxmlformats-officedocument.presentationml.notesSlide+xml"/>
  <Override PartName="/ppt/slideLayouts/slideLayout30.xml" ContentType="application/vnd.openxmlformats-officedocument.presentationml.slideLayout+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66.xml" ContentType="application/vnd.openxmlformats-officedocument.presentationml.notesSlide+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slideLayouts/slideLayout26.xml" ContentType="application/vnd.openxmlformats-officedocument.presentationml.slideLayout+xml"/>
  <Override PartName="/ppt/slides/slide77.xml" ContentType="application/vnd.openxmlformats-officedocument.presentationml.slide+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notesSlides/notesSlide42.xml" ContentType="application/vnd.openxmlformats-officedocument.presentationml.notes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s/slide72.xml" ContentType="application/vnd.openxmlformats-officedocument.presentationml.slide+xml"/>
  <Override PartName="/ppt/notesSlides/notesSlide71.xml" ContentType="application/vnd.openxmlformats-officedocument.presentationml.notesSlide+xml"/>
  <Override PartName="/ppt/notesSlides/notesSlide48.xml" ContentType="application/vnd.openxmlformats-officedocument.presentationml.notesSlide+xml"/>
  <Override PartName="/ppt/slideLayouts/slideLayout31.xml" ContentType="application/vnd.openxmlformats-officedocument.presentationml.slideLayout+xml"/>
  <Override PartName="/ppt/slides/slide82.xml" ContentType="application/vnd.openxmlformats-officedocument.presentationml.slide+xml"/>
  <Override PartName="/ppt/slideLayouts/slideLayout40.xml" ContentType="application/vnd.openxmlformats-officedocument.presentationml.slideLayout+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67.xml" ContentType="application/vnd.openxmlformats-officedocument.presentationml.notesSlide+xml"/>
  <Override PartName="/ppt/slideLayouts/slideLayout18.xml" ContentType="application/vnd.openxmlformats-officedocument.presentationml.slideLayout+xml"/>
  <Override PartName="/ppt/slides/slide69.xml" ContentType="application/vnd.openxmlformats-officedocument.presentationml.slide+xml"/>
  <Override PartName="/ppt/theme/theme4.xml" ContentType="application/vnd.openxmlformats-officedocument.theme+xml"/>
  <Override PartName="/ppt/notesSlides/notesSlide77.xml" ContentType="application/vnd.openxmlformats-officedocument.presentationml.notesSlide+xml"/>
  <Override PartName="/ppt/slideLayouts/slideLayout27.xml" ContentType="application/vnd.openxmlformats-officedocument.presentationml.slideLayout+xml"/>
  <Override PartName="/ppt/slides/slide78.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slides/slide73.xml" ContentType="application/vnd.openxmlformats-officedocument.presentationml.slide+xml"/>
  <Override PartName="/ppt/notesSlides/notesSlide72.xml" ContentType="application/vnd.openxmlformats-officedocument.presentationml.notes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s/slide83.xml" ContentType="application/vnd.openxmlformats-officedocument.presentationml.slide+xml"/>
  <Override PartName="/ppt/notesSlides/notesSlide49.xml" ContentType="application/vnd.openxmlformats-officedocument.presentationml.notesSlide+xml"/>
  <Override PartName="/ppt/slideLayouts/slideLayout41.xml" ContentType="application/vnd.openxmlformats-officedocument.presentationml.slideLayout+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slideLayouts/slideLayout19.xml" ContentType="application/vnd.openxmlformats-officedocument.presentationml.slideLayout+xml"/>
  <Override PartName="/ppt/theme/theme5.xml" ContentType="application/vnd.openxmlformats-officedocument.theme+xml"/>
  <Override PartName="/ppt/notesSlides/notesSlide78.xml" ContentType="application/vnd.openxmlformats-officedocument.presentationml.notesSlide+xml"/>
  <Override PartName="/ppt/slideLayouts/slideLayout28.xml" ContentType="application/vnd.openxmlformats-officedocument.presentationml.slideLayout+xml"/>
  <Override PartName="/ppt/slides/slide79.xml" ContentType="application/vnd.openxmlformats-officedocument.presentationml.slide+xml"/>
  <Override PartName="/ppt/notesSlides/notesSlide6.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Layouts/slideLayout38.xml" ContentType="application/vnd.openxmlformats-officedocument.presentationml.slideLayout+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s/slide84.xml" ContentType="application/vnd.openxmlformats-officedocument.presentationml.slide+xml"/>
  <Override PartName="/ppt/slideLayouts/slideLayout42.xml" ContentType="application/vnd.openxmlformats-officedocument.presentationml.slideLayout+xml"/>
  <Override PartName="/ppt/notesSlides/notesSlide69.xml" ContentType="application/vnd.openxmlformats-officedocument.presentationml.notesSlide+xml"/>
  <Override PartName="/ppt/theme/theme6.xml" ContentType="application/vnd.openxmlformats-officedocument.theme+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slideLayouts/slideLayout39.xml" ContentType="application/vnd.openxmlformats-officedocument.presentationml.slideLayout+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725" r:id="rId3"/>
    <p:sldMasterId id="2147483727" r:id="rId4"/>
    <p:sldMasterId id="2147483734" r:id="rId5"/>
    <p:sldMasterId id="2147483737" r:id="rId6"/>
  </p:sldMasterIdLst>
  <p:notesMasterIdLst>
    <p:notesMasterId r:id="rId96"/>
  </p:notesMasterIdLst>
  <p:sldIdLst>
    <p:sldId id="256" r:id="rId7"/>
    <p:sldId id="340" r:id="rId8"/>
    <p:sldId id="270" r:id="rId9"/>
    <p:sldId id="268" r:id="rId10"/>
    <p:sldId id="341" r:id="rId11"/>
    <p:sldId id="276" r:id="rId12"/>
    <p:sldId id="275" r:id="rId13"/>
    <p:sldId id="274" r:id="rId14"/>
    <p:sldId id="278" r:id="rId15"/>
    <p:sldId id="273" r:id="rId16"/>
    <p:sldId id="271" r:id="rId17"/>
    <p:sldId id="27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39" r:id="rId44"/>
    <p:sldId id="344" r:id="rId45"/>
    <p:sldId id="330" r:id="rId46"/>
    <p:sldId id="345" r:id="rId47"/>
    <p:sldId id="333" r:id="rId48"/>
    <p:sldId id="334" r:id="rId49"/>
    <p:sldId id="335" r:id="rId50"/>
    <p:sldId id="336" r:id="rId51"/>
    <p:sldId id="291" r:id="rId52"/>
    <p:sldId id="280" r:id="rId53"/>
    <p:sldId id="281" r:id="rId54"/>
    <p:sldId id="282" r:id="rId55"/>
    <p:sldId id="283" r:id="rId56"/>
    <p:sldId id="284" r:id="rId57"/>
    <p:sldId id="292" r:id="rId58"/>
    <p:sldId id="325" r:id="rId59"/>
    <p:sldId id="327" r:id="rId60"/>
    <p:sldId id="326" r:id="rId61"/>
    <p:sldId id="319" r:id="rId62"/>
    <p:sldId id="329" r:id="rId63"/>
    <p:sldId id="321" r:id="rId64"/>
    <p:sldId id="323" r:id="rId65"/>
    <p:sldId id="324" r:id="rId66"/>
    <p:sldId id="295" r:id="rId67"/>
    <p:sldId id="296" r:id="rId68"/>
    <p:sldId id="297" r:id="rId69"/>
    <p:sldId id="298" r:id="rId70"/>
    <p:sldId id="328" r:id="rId71"/>
    <p:sldId id="300" r:id="rId72"/>
    <p:sldId id="301" r:id="rId73"/>
    <p:sldId id="302" r:id="rId74"/>
    <p:sldId id="303" r:id="rId75"/>
    <p:sldId id="304" r:id="rId76"/>
    <p:sldId id="305" r:id="rId77"/>
    <p:sldId id="306" r:id="rId78"/>
    <p:sldId id="310" r:id="rId79"/>
    <p:sldId id="308" r:id="rId80"/>
    <p:sldId id="311" r:id="rId81"/>
    <p:sldId id="313" r:id="rId82"/>
    <p:sldId id="314" r:id="rId83"/>
    <p:sldId id="294" r:id="rId84"/>
    <p:sldId id="286" r:id="rId85"/>
    <p:sldId id="287" r:id="rId86"/>
    <p:sldId id="288" r:id="rId87"/>
    <p:sldId id="289" r:id="rId88"/>
    <p:sldId id="290" r:id="rId89"/>
    <p:sldId id="293" r:id="rId90"/>
    <p:sldId id="346" r:id="rId91"/>
    <p:sldId id="277" r:id="rId92"/>
    <p:sldId id="347" r:id="rId93"/>
    <p:sldId id="348" r:id="rId94"/>
    <p:sldId id="349" r:id="rId95"/>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128"/>
        <a:cs typeface="+mn-cs"/>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128"/>
        <a:cs typeface="+mn-cs"/>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128"/>
        <a:cs typeface="+mn-cs"/>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128"/>
        <a:cs typeface="+mn-cs"/>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000000"/>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000000"/>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000000"/>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000000"/>
        </a:solidFill>
        <a:latin typeface="Arial" charset="0"/>
        <a:ea typeface="ヒラギノ角ゴ ProN W3" charset="-128"/>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9641" autoAdjust="0"/>
    <p:restoredTop sz="94660"/>
  </p:normalViewPr>
  <p:slideViewPr>
    <p:cSldViewPr>
      <p:cViewPr varScale="1">
        <p:scale>
          <a:sx n="154" d="100"/>
          <a:sy n="154" d="100"/>
        </p:scale>
        <p:origin x="-15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00" Type="http://schemas.openxmlformats.org/officeDocument/2006/relationships/theme" Target="theme/theme1.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4098"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24835187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endParaRPr lang="en-US" sz="2200" dirty="0" smtClean="0">
              <a:latin typeface="Tahoma" charset="0"/>
              <a:cs typeface="Tahoma" charset="0"/>
              <a:sym typeface="Taho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609F71C0-9575-BD4C-B110-5AA8A75DFF47}"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xfrm>
            <a:off x="3884076" y="8685092"/>
            <a:ext cx="2972289" cy="457423"/>
          </a:xfrm>
          <a:prstGeom prst="rect">
            <a:avLst/>
          </a:prstGeom>
          <a:noFill/>
        </p:spPr>
        <p:txBody>
          <a:bodyPr/>
          <a:lstStyle/>
          <a:p>
            <a:fld id="{47395FDF-098E-4845-AED0-EA7E49500FA6}" type="slidenum">
              <a:rPr lang="en-US"/>
              <a:pPr/>
              <a:t>22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xfrm>
            <a:off x="3884076" y="8685092"/>
            <a:ext cx="2972289" cy="457423"/>
          </a:xfrm>
          <a:prstGeom prst="rect">
            <a:avLst/>
          </a:prstGeom>
          <a:noFill/>
        </p:spPr>
        <p:txBody>
          <a:bodyPr/>
          <a:lstStyle/>
          <a:p>
            <a:fld id="{9B5D7F33-D22C-3A4A-AEAE-DC7C87DF3E60}" type="slidenum">
              <a:rPr lang="en-US"/>
              <a:pPr/>
              <a:t>23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xfrm>
            <a:off x="3884076" y="8685092"/>
            <a:ext cx="2972289" cy="457423"/>
          </a:xfrm>
          <a:prstGeom prst="rect">
            <a:avLst/>
          </a:prstGeom>
          <a:noFill/>
        </p:spPr>
        <p:txBody>
          <a:bodyPr/>
          <a:lstStyle/>
          <a:p>
            <a:fld id="{4B61EC9B-2AA4-F841-9E9D-C172354820AA}" type="slidenum">
              <a:rPr lang="en-US"/>
              <a:pPr/>
              <a:t>24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xfrm>
            <a:off x="3884076" y="8685092"/>
            <a:ext cx="2972289" cy="457423"/>
          </a:xfrm>
          <a:prstGeom prst="rect">
            <a:avLst/>
          </a:prstGeom>
          <a:noFill/>
        </p:spPr>
        <p:txBody>
          <a:bodyPr/>
          <a:lstStyle/>
          <a:p>
            <a:fld id="{E19ABF1A-E347-5B4D-94AC-28CEEDBB92B5}" type="slidenum">
              <a:rPr lang="en-US"/>
              <a:pPr/>
              <a:t>25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xfrm>
            <a:off x="3884076" y="8685092"/>
            <a:ext cx="2972289" cy="457423"/>
          </a:xfrm>
          <a:prstGeom prst="rect">
            <a:avLst/>
          </a:prstGeom>
          <a:noFill/>
        </p:spPr>
        <p:txBody>
          <a:bodyPr/>
          <a:lstStyle/>
          <a:p>
            <a:fld id="{D8C0F163-AFCA-9942-9118-27F28E464B91}" type="slidenum">
              <a:rPr lang="en-US"/>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84076" y="8685092"/>
            <a:ext cx="2972289" cy="457423"/>
          </a:xfrm>
          <a:prstGeom prst="rect">
            <a:avLst/>
          </a:prstGeom>
          <a:noFill/>
        </p:spPr>
        <p:txBody>
          <a:bodyPr/>
          <a:lstStyle/>
          <a:p>
            <a:fld id="{16B2CD90-8DEC-6D4B-9091-61BC9CC380A3}" type="slidenum">
              <a:rPr lang="en-US"/>
              <a:pPr/>
              <a:t>27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4076" y="8685092"/>
            <a:ext cx="2972289" cy="457423"/>
          </a:xfrm>
          <a:prstGeom prst="rect">
            <a:avLst/>
          </a:prstGeom>
          <a:noFill/>
        </p:spPr>
        <p:txBody>
          <a:bodyPr/>
          <a:lstStyle/>
          <a:p>
            <a:fld id="{EFDB00ED-AC9A-1C48-9B66-AC56AADE5236}" type="slidenum">
              <a:rPr lang="en-US"/>
              <a:pPr/>
              <a:t>28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xfrm>
            <a:off x="3884076" y="8685092"/>
            <a:ext cx="2972289" cy="457423"/>
          </a:xfrm>
          <a:prstGeom prst="rect">
            <a:avLst/>
          </a:prstGeom>
          <a:noFill/>
        </p:spPr>
        <p:txBody>
          <a:bodyPr/>
          <a:lstStyle/>
          <a:p>
            <a:fld id="{FCD3C9BE-F255-BC42-A935-5744D609BFB8}" type="slidenum">
              <a:rPr lang="en-US"/>
              <a:pPr/>
              <a:t>29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xfrm>
            <a:off x="3884076" y="8685092"/>
            <a:ext cx="2972289" cy="457423"/>
          </a:xfrm>
          <a:prstGeom prst="rect">
            <a:avLst/>
          </a:prstGeom>
          <a:noFill/>
        </p:spPr>
        <p:txBody>
          <a:bodyPr/>
          <a:lstStyle/>
          <a:p>
            <a:fld id="{7871FB3A-71A4-B540-9591-222779DEFBFE}" type="slidenum">
              <a:rPr lang="en-US"/>
              <a:pPr/>
              <a:t>32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xfrm>
            <a:off x="3884076" y="8685092"/>
            <a:ext cx="2972289" cy="457423"/>
          </a:xfrm>
          <a:prstGeom prst="rect">
            <a:avLst/>
          </a:prstGeom>
          <a:noFill/>
        </p:spPr>
        <p:txBody>
          <a:bodyPr/>
          <a:lstStyle/>
          <a:p>
            <a:fld id="{16BCB74B-B209-2145-B03F-E45A4F178457}" type="slidenum">
              <a:rPr lang="en-US"/>
              <a:pPr/>
              <a:t>33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xfrm>
            <a:off x="3884076" y="8685092"/>
            <a:ext cx="2972289" cy="457423"/>
          </a:xfrm>
          <a:prstGeom prst="rect">
            <a:avLst/>
          </a:prstGeom>
          <a:noFill/>
        </p:spPr>
        <p:txBody>
          <a:bodyPr/>
          <a:lstStyle/>
          <a:p>
            <a:fld id="{EF949CDD-ED05-624D-B238-53BAD05C10F8}" type="slidenum">
              <a:rPr lang="en-US"/>
              <a:pPr/>
              <a:t>34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xfrm>
            <a:off x="3884076" y="8685092"/>
            <a:ext cx="2972289" cy="457423"/>
          </a:xfrm>
          <a:prstGeom prst="rect">
            <a:avLst/>
          </a:prstGeom>
          <a:noFill/>
        </p:spPr>
        <p:txBody>
          <a:bodyPr/>
          <a:lstStyle/>
          <a:p>
            <a:fld id="{00F6F406-64FF-2C43-A2D3-0A602DEB45A2}" type="slidenum">
              <a:rPr lang="en-US"/>
              <a:pPr/>
              <a:t>36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xfrm>
            <a:off x="3884076" y="8685092"/>
            <a:ext cx="2972289" cy="457423"/>
          </a:xfrm>
          <a:prstGeom prst="rect">
            <a:avLst/>
          </a:prstGeom>
          <a:noFill/>
        </p:spPr>
        <p:txBody>
          <a:bodyPr/>
          <a:lstStyle/>
          <a:p>
            <a:fld id="{F2590DEB-47C7-DF4C-AE65-1FBE530686F8}" type="slidenum">
              <a:rPr lang="en-US"/>
              <a:pPr/>
              <a:t>37</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endParaRPr lang="en-US" sz="2200" dirty="0" smtClean="0">
              <a:latin typeface="Tahoma" charset="0"/>
              <a:cs typeface="Tahoma" charset="0"/>
              <a:sym typeface="Tahom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endParaRPr lang="en-US" sz="2200" dirty="0" smtClean="0">
              <a:latin typeface="Tahoma" charset="0"/>
              <a:cs typeface="Tahoma" charset="0"/>
              <a:sym typeface="Tahoma"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398963" y="9555163"/>
            <a:ext cx="3371850" cy="501650"/>
          </a:xfrm>
          <a:prstGeom prst="rect">
            <a:avLst/>
          </a:prstGeom>
          <a:ln/>
        </p:spPr>
        <p:txBody>
          <a:bodyPr/>
          <a:lstStyle/>
          <a:p>
            <a:fld id="{492A4F75-3BB0-4046-B932-FB2C9BED5AE2}" type="slidenum">
              <a:rPr lang="en-US"/>
              <a:pPr/>
              <a:t>46</a:t>
            </a:fld>
            <a:endParaRPr lang="en-US"/>
          </a:p>
        </p:txBody>
      </p:sp>
      <p:sp>
        <p:nvSpPr>
          <p:cNvPr id="11265"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11266"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398963" y="9555163"/>
            <a:ext cx="3371850" cy="501650"/>
          </a:xfrm>
          <a:prstGeom prst="rect">
            <a:avLst/>
          </a:prstGeom>
          <a:ln/>
        </p:spPr>
        <p:txBody>
          <a:bodyPr/>
          <a:lstStyle/>
          <a:p>
            <a:fld id="{CCAC4868-34B7-404C-84FB-8F7D97173D9B}" type="slidenum">
              <a:rPr lang="en-US"/>
              <a:pPr/>
              <a:t>52</a:t>
            </a:fld>
            <a:endParaRPr lang="en-US"/>
          </a:p>
        </p:txBody>
      </p:sp>
      <p:sp>
        <p:nvSpPr>
          <p:cNvPr id="17409"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17410"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398963" y="9555163"/>
            <a:ext cx="3371850" cy="501650"/>
          </a:xfrm>
          <a:prstGeom prst="rect">
            <a:avLst/>
          </a:prstGeom>
          <a:ln/>
        </p:spPr>
        <p:txBody>
          <a:bodyPr/>
          <a:lstStyle/>
          <a:p>
            <a:fld id="{492A4F75-3BB0-4046-B932-FB2C9BED5AE2}" type="slidenum">
              <a:rPr lang="en-US"/>
              <a:pPr/>
              <a:t>53</a:t>
            </a:fld>
            <a:endParaRPr lang="en-US"/>
          </a:p>
        </p:txBody>
      </p:sp>
      <p:sp>
        <p:nvSpPr>
          <p:cNvPr id="11265"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11266"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marL="228600" indent="-228600"/>
            <a:endParaRPr lang="en-US"/>
          </a:p>
        </p:txBody>
      </p:sp>
      <p:sp>
        <p:nvSpPr>
          <p:cNvPr id="17412" name="Slide Number Placeholder 3"/>
          <p:cNvSpPr>
            <a:spLocks noGrp="1"/>
          </p:cNvSpPr>
          <p:nvPr>
            <p:ph type="sldNum" sz="quarter" idx="5"/>
          </p:nvPr>
        </p:nvSpPr>
        <p:spPr>
          <a:xfrm>
            <a:off x="3884613" y="8685213"/>
            <a:ext cx="2971800" cy="457200"/>
          </a:xfrm>
          <a:prstGeom prst="rect">
            <a:avLst/>
          </a:prstGeom>
          <a:noFill/>
        </p:spPr>
        <p:txBody>
          <a:bodyPr/>
          <a:lstStyle/>
          <a:p>
            <a:fld id="{0EA66D7D-62E3-6D42-AEB7-16954B2AE8CB}" type="slidenum">
              <a:rPr lang="ja-JP" altLang="en-AU"/>
              <a:pPr/>
              <a:t>56</a:t>
            </a:fld>
            <a:endParaRPr lang="en-AU"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marL="228600" indent="-228600"/>
            <a:endParaRPr lang="en-US"/>
          </a:p>
        </p:txBody>
      </p:sp>
      <p:sp>
        <p:nvSpPr>
          <p:cNvPr id="17412" name="Slide Number Placeholder 3"/>
          <p:cNvSpPr>
            <a:spLocks noGrp="1"/>
          </p:cNvSpPr>
          <p:nvPr>
            <p:ph type="sldNum" sz="quarter" idx="5"/>
          </p:nvPr>
        </p:nvSpPr>
        <p:spPr>
          <a:xfrm>
            <a:off x="3884613" y="8685213"/>
            <a:ext cx="2971800" cy="457200"/>
          </a:xfrm>
          <a:prstGeom prst="rect">
            <a:avLst/>
          </a:prstGeom>
          <a:noFill/>
        </p:spPr>
        <p:txBody>
          <a:bodyPr/>
          <a:lstStyle/>
          <a:p>
            <a:fld id="{0EA66D7D-62E3-6D42-AEB7-16954B2AE8CB}" type="slidenum">
              <a:rPr lang="ja-JP" altLang="en-AU"/>
              <a:pPr/>
              <a:t>57</a:t>
            </a:fld>
            <a:endParaRPr lang="en-AU"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marL="228600" indent="-228600">
              <a:lnSpc>
                <a:spcPct val="90000"/>
              </a:lnSpc>
              <a:buFontTx/>
              <a:buAutoNum type="arabicPeriod"/>
            </a:pPr>
            <a:endParaRPr lang="en-US" sz="1100"/>
          </a:p>
        </p:txBody>
      </p:sp>
      <p:sp>
        <p:nvSpPr>
          <p:cNvPr id="19460" name="Slide Number Placeholder 3"/>
          <p:cNvSpPr>
            <a:spLocks noGrp="1"/>
          </p:cNvSpPr>
          <p:nvPr>
            <p:ph type="sldNum" sz="quarter" idx="5"/>
          </p:nvPr>
        </p:nvSpPr>
        <p:spPr>
          <a:xfrm>
            <a:off x="3884613" y="8685213"/>
            <a:ext cx="2971800" cy="457200"/>
          </a:xfrm>
          <a:prstGeom prst="rect">
            <a:avLst/>
          </a:prstGeom>
          <a:noFill/>
        </p:spPr>
        <p:txBody>
          <a:bodyPr/>
          <a:lstStyle/>
          <a:p>
            <a:fld id="{2F3126E9-30DA-7B43-B727-729CA6B6F654}" type="slidenum">
              <a:rPr lang="ja-JP" altLang="en-AU"/>
              <a:pPr/>
              <a:t>58</a:t>
            </a:fld>
            <a:endParaRPr lang="en-AU"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884613" y="8685213"/>
            <a:ext cx="2971800" cy="457200"/>
          </a:xfrm>
          <a:prstGeom prst="rect">
            <a:avLst/>
          </a:prstGeom>
          <a:noFill/>
        </p:spPr>
        <p:txBody>
          <a:bodyPr/>
          <a:lstStyle/>
          <a:p>
            <a:fld id="{FFD4A497-671E-0F4F-8B28-03D63E607ACF}" type="slidenum">
              <a:rPr lang="ja-JP" altLang="en-AU"/>
              <a:pPr/>
              <a:t>59</a:t>
            </a:fld>
            <a:endParaRPr lang="en-AU"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kumimoji="0" lang="zh-TW" altLang="en-US">
              <a:ea typeface="新細明體" charset="-120"/>
              <a:cs typeface="新細明體" charset="-12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p>
        </p:txBody>
      </p:sp>
      <p:sp>
        <p:nvSpPr>
          <p:cNvPr id="22532" name="Slide Number Placeholder 3"/>
          <p:cNvSpPr>
            <a:spLocks noGrp="1"/>
          </p:cNvSpPr>
          <p:nvPr>
            <p:ph type="sldNum" sz="quarter" idx="5"/>
          </p:nvPr>
        </p:nvSpPr>
        <p:spPr>
          <a:xfrm>
            <a:off x="3884613" y="8685213"/>
            <a:ext cx="2971800" cy="457200"/>
          </a:xfrm>
          <a:prstGeom prst="rect">
            <a:avLst/>
          </a:prstGeom>
          <a:noFill/>
        </p:spPr>
        <p:txBody>
          <a:bodyPr/>
          <a:lstStyle/>
          <a:p>
            <a:fld id="{7C877F4A-2139-B149-80C4-A16595ADA43A}" type="slidenum">
              <a:rPr lang="ja-JP" altLang="en-AU"/>
              <a:pPr/>
              <a:t>60</a:t>
            </a:fld>
            <a:endParaRPr lang="en-AU"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endParaRPr lang="en-US" sz="2200" dirty="0" smtClean="0">
              <a:latin typeface="Tahoma" charset="0"/>
              <a:cs typeface="Tahoma" charset="0"/>
              <a:sym typeface="Tahoma"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endParaRPr lang="en-US" sz="2200" dirty="0" smtClean="0">
              <a:latin typeface="Tahoma" charset="0"/>
              <a:cs typeface="Tahoma" charset="0"/>
              <a:sym typeface="Tahom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398963" y="9555163"/>
            <a:ext cx="3371850" cy="501650"/>
          </a:xfrm>
          <a:prstGeom prst="rect">
            <a:avLst/>
          </a:prstGeom>
          <a:ln/>
        </p:spPr>
        <p:txBody>
          <a:bodyPr/>
          <a:lstStyle/>
          <a:p>
            <a:fld id="{492A4F75-3BB0-4046-B932-FB2C9BED5AE2}" type="slidenum">
              <a:rPr lang="en-US"/>
              <a:pPr/>
              <a:t>78</a:t>
            </a:fld>
            <a:endParaRPr lang="en-US"/>
          </a:p>
        </p:txBody>
      </p:sp>
      <p:sp>
        <p:nvSpPr>
          <p:cNvPr id="11265"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11266"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en-US" smtClean="0"/>
              <a:t>Run Out Fairly started implementation from Dec 09. Proposal meant to preserve the fairness in the resources distribution even during depletion. Shorter allocation periods reduce overallocations and underutilisation.  Requesters of IPv4 address space must present an implementation plan to use the resources at least up to 80% in the following</a:t>
            </a:r>
          </a:p>
          <a:p>
            <a:pPr eaLnBrk="1" hangingPunct="1"/>
            <a:r>
              <a:rPr lang="en-US" smtClean="0"/>
              <a:t>-9 months now</a:t>
            </a:r>
          </a:p>
          <a:p>
            <a:pPr eaLnBrk="1" hangingPunct="1">
              <a:buFontTx/>
              <a:buChar char="-"/>
            </a:pPr>
            <a:r>
              <a:rPr lang="en-US" smtClean="0"/>
              <a:t>6 months (Jan 11)</a:t>
            </a:r>
          </a:p>
          <a:p>
            <a:pPr eaLnBrk="1" hangingPunct="1">
              <a:buFontTx/>
              <a:buChar char="-"/>
            </a:pPr>
            <a:r>
              <a:rPr lang="en-US" smtClean="0"/>
              <a:t>3 months (Jul 11)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smtClean="0"/>
              <a:t>2009-07 is a global policy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smtClean="0"/>
              <a:t>2010-01: Relevant discussion at the RIPE 61 too</a:t>
            </a:r>
          </a:p>
          <a:p>
            <a:pPr eaLnBrk="1" hangingPunct="1"/>
            <a:r>
              <a:rPr lang="en-US" smtClean="0"/>
              <a:t>2010-05: the new text arrived to the NCC Dec 5 2010.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smtClean="0"/>
              <a:t>2010-06: the new proposal version translates the Community’s feedback to the proposal. It will be published with the NCC’s assessment (Impact Analysis) in the coming week.</a:t>
            </a:r>
          </a:p>
          <a:p>
            <a:pPr eaLnBrk="1" hangingPunct="1"/>
            <a:r>
              <a:rPr lang="en-US" smtClean="0"/>
              <a:t>2010-07: the NCC is running the impact analysis.</a:t>
            </a:r>
          </a:p>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398963" y="9555163"/>
            <a:ext cx="3371850" cy="501650"/>
          </a:xfrm>
          <a:prstGeom prst="rect">
            <a:avLst/>
          </a:prstGeom>
          <a:ln/>
        </p:spPr>
        <p:txBody>
          <a:bodyPr/>
          <a:lstStyle/>
          <a:p>
            <a:fld id="{CCAC4868-34B7-404C-84FB-8F7D97173D9B}" type="slidenum">
              <a:rPr lang="en-US"/>
              <a:pPr/>
              <a:t>84</a:t>
            </a:fld>
            <a:endParaRPr lang="en-US"/>
          </a:p>
        </p:txBody>
      </p:sp>
      <p:sp>
        <p:nvSpPr>
          <p:cNvPr id="17409"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17410" name="Text Box 2"/>
          <p:cNvSpPr txBox="1">
            <a:spLocks noGrp="1" noChangeArrowheads="1"/>
          </p:cNvSpPr>
          <p:nvPr>
            <p:ph type="body" idx="1"/>
          </p:nvPr>
        </p:nvSpPr>
        <p:spPr bwMode="auto">
          <a:xfrm>
            <a:off x="0" y="0"/>
            <a:ext cx="1588" cy="158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endParaRPr lang="en-US" sz="2200" dirty="0" smtClean="0">
              <a:latin typeface="Tahoma" charset="0"/>
              <a:cs typeface="Tahoma" charset="0"/>
              <a:sym typeface="Tahoma"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276600"/>
            <a:ext cx="2171700" cy="323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76600"/>
            <a:ext cx="6362700" cy="323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F9031709-98C7-42E5-8AF4-BA4A4566072B}"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4179038-9577-4080-8112-F421617F3269}"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46CE583-5151-475B-B082-57BADA131A7F}"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429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3429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147ACFF9-08C6-442B-8BC9-9198F01ABF3C}"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4D96B98F-2299-454C-BF0E-702129999248}"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E050B9B2-BFD5-4348-8317-0FD7CCEB97CC}"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0709396-FA31-4A7A-8137-F7E18ABC2FCB}"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647EBDF-3BF5-44A9-9980-D07B47780B7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ahom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9CB927E-BF1B-4BB9-B1A9-01C13EB6AEC5}"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6D9C60E0-5EBB-4F47-9F1A-C6EEBC0CF0B4}"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228600"/>
            <a:ext cx="17526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1054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AD3619F6-60A2-4BDD-BFA0-73771C794B42}" type="slidenum">
              <a:rPr lang="en-US"/>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00450"/>
            <a:ext cx="6400800" cy="2038350"/>
          </a:xfrm>
          <a:prstGeom prst="rect">
            <a:avLst/>
          </a:prstGeo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10" name="Picture Placeholder 9"/>
          <p:cNvSpPr>
            <a:spLocks noGrp="1"/>
          </p:cNvSpPr>
          <p:nvPr>
            <p:ph type="pic" sz="quarter" idx="10"/>
          </p:nvPr>
        </p:nvSpPr>
        <p:spPr>
          <a:xfrm>
            <a:off x="304800" y="1600199"/>
            <a:ext cx="2133600" cy="4525963"/>
          </a:xfrm>
          <a:prstGeom prst="rect">
            <a:avLst/>
          </a:prstGeom>
        </p:spPr>
        <p:txBody>
          <a:bodyPr vert="horz"/>
          <a:lstStyle/>
          <a:p>
            <a:pPr lvl="0"/>
            <a:endParaRPr lang="en-US" noProof="0"/>
          </a:p>
        </p:txBody>
      </p:sp>
      <p:sp>
        <p:nvSpPr>
          <p:cNvPr id="14" name="Text Placeholder 13"/>
          <p:cNvSpPr>
            <a:spLocks noGrp="1"/>
          </p:cNvSpPr>
          <p:nvPr>
            <p:ph type="body" sz="quarter" idx="11"/>
          </p:nvPr>
        </p:nvSpPr>
        <p:spPr>
          <a:xfrm>
            <a:off x="3048000" y="1600200"/>
            <a:ext cx="5638800" cy="4525962"/>
          </a:xfrm>
          <a:prstGeom prst="rect">
            <a:avLst/>
          </a:prstGeom>
        </p:spPr>
        <p:txBody>
          <a:bodyPr vert="horz"/>
          <a:lstStyle>
            <a:lvl1pPr marL="0" indent="0" algn="l">
              <a:buFont typeface="+mj-lt"/>
              <a:buNone/>
              <a:defRPr/>
            </a:lvl1pPr>
            <a:lvl2pPr marL="53975" indent="0" algn="l">
              <a:buFont typeface="+mj-lt"/>
              <a:buNone/>
              <a:defRPr/>
            </a:lvl2pPr>
            <a:lvl3pPr marL="1371600" indent="-457200" algn="l">
              <a:buFont typeface="+mj-lt"/>
              <a:buNone/>
              <a:defRPr/>
            </a:lvl3pPr>
            <a:lvl4pPr marL="1828800" indent="-457200" algn="l">
              <a:buFont typeface="+mj-lt"/>
              <a:buNone/>
              <a:defRPr/>
            </a:lvl4pPr>
            <a:lvl5pPr marL="2286000" indent="-457200" algn="l">
              <a:buFont typeface="+mj-lt"/>
              <a:buNone/>
              <a:defRPr/>
            </a:lvl5pPr>
          </a:lstStyle>
          <a:p>
            <a:pPr lvl="0"/>
            <a:r>
              <a:rPr lang="en-US" smtClean="0"/>
              <a:t>Click to edit Master text styles</a:t>
            </a:r>
          </a:p>
        </p:txBody>
      </p:sp>
      <p:sp>
        <p:nvSpPr>
          <p:cNvPr id="5" name="Slide Number Placeholder 5"/>
          <p:cNvSpPr>
            <a:spLocks noGrp="1"/>
          </p:cNvSpPr>
          <p:nvPr>
            <p:ph type="sldNum" sz="quarter" idx="12"/>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0D9DCFED-4DDB-8444-9473-299BFB4E2C00}" type="slidenum">
              <a:rPr lang="en-US"/>
              <a:pPr>
                <a:defRPr/>
              </a:pPr>
              <a:t>‹#›</a:t>
            </a:fld>
            <a:endParaRPr lang="en-US"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5" name="TextBox 4"/>
          <p:cNvSpPr txBox="1"/>
          <p:nvPr userDrawn="1"/>
        </p:nvSpPr>
        <p:spPr>
          <a:xfrm>
            <a:off x="304800" y="1600200"/>
            <a:ext cx="2133600" cy="646113"/>
          </a:xfrm>
          <a:prstGeom prst="rect">
            <a:avLst/>
          </a:prstGeom>
          <a:noFill/>
        </p:spPr>
        <p:txBody>
          <a:bodyPr>
            <a:spAutoFit/>
          </a:bodyPr>
          <a:lstStyle/>
          <a:p>
            <a:pPr fontAlgn="auto">
              <a:spcBef>
                <a:spcPts val="0"/>
              </a:spcBef>
              <a:spcAft>
                <a:spcPts val="0"/>
              </a:spcAft>
              <a:defRPr/>
            </a:pPr>
            <a:r>
              <a:rPr lang="en-US" dirty="0">
                <a:latin typeface="Trebuchet MS"/>
                <a:ea typeface="+mn-ea"/>
                <a:cs typeface="Trebuchet MS"/>
              </a:rPr>
              <a:t> </a:t>
            </a:r>
          </a:p>
          <a:p>
            <a:pPr fontAlgn="auto">
              <a:spcBef>
                <a:spcPts val="0"/>
              </a:spcBef>
              <a:spcAft>
                <a:spcPts val="0"/>
              </a:spcAft>
              <a:defRPr/>
            </a:pPr>
            <a:endParaRPr lang="en-US" dirty="0">
              <a:latin typeface="+mn-lt"/>
              <a:ea typeface="+mn-ea"/>
              <a:cs typeface="+mn-cs"/>
            </a:endParaRPr>
          </a:p>
        </p:txBody>
      </p:sp>
      <p:sp>
        <p:nvSpPr>
          <p:cNvPr id="3" name="Picture Placeholder 2"/>
          <p:cNvSpPr>
            <a:spLocks noGrp="1"/>
          </p:cNvSpPr>
          <p:nvPr>
            <p:ph type="pic" idx="1"/>
          </p:nvPr>
        </p:nvSpPr>
        <p:spPr>
          <a:xfrm>
            <a:off x="3048000" y="1600200"/>
            <a:ext cx="54864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3820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1F911369-7203-C94A-97EA-5DF123BF47C0}" type="slidenum">
              <a:rPr lang="en-US"/>
              <a:pPr>
                <a:defRPr/>
              </a:pPr>
              <a:t>‹#›</a:t>
            </a:fld>
            <a:endParaRPr lang="en-US" dirty="0"/>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Picture with Caption">
    <p:spTree>
      <p:nvGrpSpPr>
        <p:cNvPr id="1" name=""/>
        <p:cNvGrpSpPr/>
        <p:nvPr/>
      </p:nvGrpSpPr>
      <p:grpSpPr>
        <a:xfrm>
          <a:off x="0" y="0"/>
          <a:ext cx="0" cy="0"/>
          <a:chOff x="0" y="0"/>
          <a:chExt cx="0" cy="0"/>
        </a:xfrm>
      </p:grpSpPr>
      <p:sp>
        <p:nvSpPr>
          <p:cNvPr id="8" name="TextBox 7"/>
          <p:cNvSpPr txBox="1"/>
          <p:nvPr userDrawn="1"/>
        </p:nvSpPr>
        <p:spPr>
          <a:xfrm>
            <a:off x="304800" y="1600200"/>
            <a:ext cx="2133600" cy="646113"/>
          </a:xfrm>
          <a:prstGeom prst="rect">
            <a:avLst/>
          </a:prstGeom>
          <a:noFill/>
        </p:spPr>
        <p:txBody>
          <a:bodyPr>
            <a:spAutoFit/>
          </a:bodyPr>
          <a:lstStyle/>
          <a:p>
            <a:pPr fontAlgn="auto">
              <a:spcBef>
                <a:spcPts val="0"/>
              </a:spcBef>
              <a:spcAft>
                <a:spcPts val="0"/>
              </a:spcAft>
              <a:defRPr/>
            </a:pPr>
            <a:r>
              <a:rPr lang="en-US" dirty="0">
                <a:latin typeface="Trebuchet MS"/>
                <a:ea typeface="+mn-ea"/>
                <a:cs typeface="Trebuchet MS"/>
              </a:rPr>
              <a:t> </a:t>
            </a:r>
          </a:p>
          <a:p>
            <a:pPr fontAlgn="auto">
              <a:spcBef>
                <a:spcPts val="0"/>
              </a:spcBef>
              <a:spcAft>
                <a:spcPts val="0"/>
              </a:spcAft>
              <a:defRPr/>
            </a:pPr>
            <a:endParaRPr lang="en-US" dirty="0">
              <a:latin typeface="+mn-lt"/>
              <a:ea typeface="+mn-ea"/>
              <a:cs typeface="+mn-cs"/>
            </a:endParaRPr>
          </a:p>
        </p:txBody>
      </p:sp>
      <p:sp>
        <p:nvSpPr>
          <p:cNvPr id="3" name="Picture Placeholder 2"/>
          <p:cNvSpPr>
            <a:spLocks noGrp="1"/>
          </p:cNvSpPr>
          <p:nvPr>
            <p:ph type="pic" idx="1"/>
          </p:nvPr>
        </p:nvSpPr>
        <p:spPr>
          <a:xfrm>
            <a:off x="3200400" y="1600200"/>
            <a:ext cx="26670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6" name="Picture Placeholder 2"/>
          <p:cNvSpPr>
            <a:spLocks noGrp="1"/>
          </p:cNvSpPr>
          <p:nvPr>
            <p:ph type="pic" idx="10"/>
          </p:nvPr>
        </p:nvSpPr>
        <p:spPr>
          <a:xfrm>
            <a:off x="6066556" y="1600622"/>
            <a:ext cx="26670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7"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5"/>
          <p:cNvSpPr>
            <a:spLocks noGrp="1"/>
          </p:cNvSpPr>
          <p:nvPr>
            <p:ph type="sldNum" sz="quarter" idx="11"/>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1B7B339C-3116-4642-8872-F4DB60753CC9}" type="slidenum">
              <a:rPr lang="en-US"/>
              <a:pPr>
                <a:defRPr/>
              </a:pPr>
              <a:t>‹#›</a:t>
            </a:fld>
            <a:endParaRPr lang="en-US" dirty="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21336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7" name="Content Placeholder 2"/>
          <p:cNvSpPr>
            <a:spLocks noGrp="1"/>
          </p:cNvSpPr>
          <p:nvPr>
            <p:ph idx="10"/>
          </p:nvPr>
        </p:nvSpPr>
        <p:spPr>
          <a:xfrm>
            <a:off x="3048000" y="1600201"/>
            <a:ext cx="5685556" cy="4343400"/>
          </a:xfrm>
          <a:prstGeom prst="rect">
            <a:avLst/>
          </a:prstGeom>
        </p:spPr>
        <p:txBody>
          <a:bodyPr anchor="t"/>
          <a:lstStyle>
            <a:lvl1pPr>
              <a:buClr>
                <a:schemeClr val="tx1">
                  <a:lumMod val="50000"/>
                  <a:lumOff val="50000"/>
                </a:schemeClr>
              </a:buClr>
              <a:buFont typeface="Arial"/>
              <a:buChar char="•"/>
              <a:defRPr/>
            </a:lvl1pPr>
            <a:lvl2pPr>
              <a:buClr>
                <a:schemeClr val="tx1">
                  <a:lumMod val="50000"/>
                  <a:lumOff val="50000"/>
                </a:schemeClr>
              </a:buClr>
              <a:buFont typeface="Arial"/>
              <a:buChar char="•"/>
              <a:defRPr/>
            </a:lvl2pPr>
            <a:lvl3pPr>
              <a:buClr>
                <a:schemeClr val="tx1">
                  <a:lumMod val="50000"/>
                  <a:lumOff val="50000"/>
                </a:schemeClr>
              </a:buClr>
              <a:buFont typeface="Arial"/>
              <a:buChar char="•"/>
              <a:defRPr/>
            </a:lvl3pPr>
            <a:lvl4pPr>
              <a:buClr>
                <a:schemeClr val="tx1">
                  <a:lumMod val="50000"/>
                  <a:lumOff val="50000"/>
                </a:schemeClr>
              </a:buClr>
              <a:buFont typeface="Arial"/>
              <a:buChar char="•"/>
              <a:defRPr/>
            </a:lvl4pPr>
            <a:lvl5pPr>
              <a:buClr>
                <a:schemeClr val="tx1">
                  <a:lumMod val="50000"/>
                  <a:lumOff val="50000"/>
                </a:schemeClr>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E597948A-05BB-7F4A-87DE-A95489830CFE}" type="slidenum">
              <a:rPr lang="en-US"/>
              <a:pPr>
                <a:defRPr/>
              </a:pPr>
              <a:t>‹#›</a:t>
            </a:fld>
            <a:endParaRPr lang="en-US" dirty="0"/>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Picture with Caption">
    <p:spTree>
      <p:nvGrpSpPr>
        <p:cNvPr id="1" name=""/>
        <p:cNvGrpSpPr/>
        <p:nvPr/>
      </p:nvGrpSpPr>
      <p:grpSpPr>
        <a:xfrm>
          <a:off x="0" y="0"/>
          <a:ext cx="0" cy="0"/>
          <a:chOff x="0" y="0"/>
          <a:chExt cx="0" cy="0"/>
        </a:xfrm>
      </p:grpSpPr>
      <p:sp>
        <p:nvSpPr>
          <p:cNvPr id="7" name="TextBox 6"/>
          <p:cNvSpPr txBox="1"/>
          <p:nvPr userDrawn="1"/>
        </p:nvSpPr>
        <p:spPr>
          <a:xfrm>
            <a:off x="3048000" y="4495800"/>
            <a:ext cx="5532438" cy="954088"/>
          </a:xfrm>
          <a:prstGeom prst="rect">
            <a:avLst/>
          </a:prstGeom>
          <a:noFill/>
        </p:spPr>
        <p:txBody>
          <a:bodyPr>
            <a:spAutoFit/>
          </a:bodyPr>
          <a:lstStyle/>
          <a:p>
            <a:pPr fontAlgn="auto">
              <a:spcBef>
                <a:spcPts val="0"/>
              </a:spcBef>
              <a:spcAft>
                <a:spcPts val="0"/>
              </a:spcAft>
              <a:defRPr/>
            </a:pPr>
            <a:r>
              <a:rPr lang="en-US" sz="2800" dirty="0">
                <a:latin typeface="+mn-lt"/>
                <a:ea typeface="+mn-ea"/>
                <a:cs typeface="Trebuchet MS"/>
              </a:rPr>
              <a:t>Keep body copy short. Avoid reading the text to your audience</a:t>
            </a:r>
            <a:endParaRPr lang="en-US" sz="2800" dirty="0">
              <a:latin typeface="+mn-lt"/>
              <a:ea typeface="+mn-ea"/>
              <a:cs typeface="+mn-cs"/>
            </a:endParaRPr>
          </a:p>
        </p:txBody>
      </p:sp>
      <p:sp>
        <p:nvSpPr>
          <p:cNvPr id="8" name="TextBox 7"/>
          <p:cNvSpPr txBox="1"/>
          <p:nvPr userDrawn="1"/>
        </p:nvSpPr>
        <p:spPr>
          <a:xfrm>
            <a:off x="304800" y="1600200"/>
            <a:ext cx="2133600" cy="646113"/>
          </a:xfrm>
          <a:prstGeom prst="rect">
            <a:avLst/>
          </a:prstGeom>
          <a:noFill/>
        </p:spPr>
        <p:txBody>
          <a:bodyPr>
            <a:spAutoFit/>
          </a:bodyPr>
          <a:lstStyle/>
          <a:p>
            <a:pPr fontAlgn="auto">
              <a:spcBef>
                <a:spcPts val="0"/>
              </a:spcBef>
              <a:spcAft>
                <a:spcPts val="0"/>
              </a:spcAft>
              <a:defRPr/>
            </a:pPr>
            <a:r>
              <a:rPr lang="en-US" dirty="0">
                <a:latin typeface="Trebuchet MS"/>
                <a:ea typeface="+mn-ea"/>
                <a:cs typeface="Trebuchet MS"/>
              </a:rPr>
              <a:t> </a:t>
            </a:r>
          </a:p>
          <a:p>
            <a:pPr fontAlgn="auto">
              <a:spcBef>
                <a:spcPts val="0"/>
              </a:spcBef>
              <a:spcAft>
                <a:spcPts val="0"/>
              </a:spcAft>
              <a:defRPr/>
            </a:pPr>
            <a:endParaRPr lang="en-US" dirty="0">
              <a:latin typeface="+mn-lt"/>
              <a:ea typeface="+mn-ea"/>
              <a:cs typeface="+mn-cs"/>
            </a:endParaRPr>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6" name="Picture Placeholder 2"/>
          <p:cNvSpPr>
            <a:spLocks noGrp="1"/>
          </p:cNvSpPr>
          <p:nvPr>
            <p:ph type="pic" idx="1"/>
          </p:nvPr>
        </p:nvSpPr>
        <p:spPr>
          <a:xfrm>
            <a:off x="3048000" y="1600622"/>
            <a:ext cx="2667000" cy="2667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Picture Placeholder 2"/>
          <p:cNvSpPr>
            <a:spLocks noGrp="1"/>
          </p:cNvSpPr>
          <p:nvPr>
            <p:ph type="pic" idx="10"/>
          </p:nvPr>
        </p:nvSpPr>
        <p:spPr>
          <a:xfrm>
            <a:off x="5914156" y="1601044"/>
            <a:ext cx="2667000" cy="26665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3"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Slide Number Placeholder 5"/>
          <p:cNvSpPr>
            <a:spLocks noGrp="1"/>
          </p:cNvSpPr>
          <p:nvPr>
            <p:ph type="sldNum" sz="quarter" idx="11"/>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A8522954-C674-A244-9C16-C0EFDED3B418}" type="slidenum">
              <a:rPr lang="en-US"/>
              <a:pPr>
                <a:defRPr/>
              </a:pPr>
              <a:t>‹#›</a:t>
            </a:fld>
            <a:endParaRPr lang="en-US" dirty="0"/>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Picture with Caption">
    <p:spTree>
      <p:nvGrpSpPr>
        <p:cNvPr id="1" name=""/>
        <p:cNvGrpSpPr/>
        <p:nvPr/>
      </p:nvGrpSpPr>
      <p:grpSpPr>
        <a:xfrm>
          <a:off x="0" y="0"/>
          <a:ext cx="0" cy="0"/>
          <a:chOff x="0" y="0"/>
          <a:chExt cx="0" cy="0"/>
        </a:xfrm>
      </p:grpSpPr>
      <p:sp>
        <p:nvSpPr>
          <p:cNvPr id="5" name="TextBox 4"/>
          <p:cNvSpPr txBox="1"/>
          <p:nvPr userDrawn="1"/>
        </p:nvSpPr>
        <p:spPr>
          <a:xfrm>
            <a:off x="304800" y="1600200"/>
            <a:ext cx="2133600" cy="646113"/>
          </a:xfrm>
          <a:prstGeom prst="rect">
            <a:avLst/>
          </a:prstGeom>
          <a:noFill/>
        </p:spPr>
        <p:txBody>
          <a:bodyPr>
            <a:spAutoFit/>
          </a:bodyPr>
          <a:lstStyle/>
          <a:p>
            <a:pPr fontAlgn="auto">
              <a:spcBef>
                <a:spcPts val="0"/>
              </a:spcBef>
              <a:spcAft>
                <a:spcPts val="0"/>
              </a:spcAft>
              <a:defRPr/>
            </a:pPr>
            <a:r>
              <a:rPr lang="en-US" dirty="0">
                <a:latin typeface="Trebuchet MS"/>
                <a:ea typeface="+mn-ea"/>
                <a:cs typeface="Trebuchet MS"/>
              </a:rPr>
              <a:t> </a:t>
            </a:r>
          </a:p>
          <a:p>
            <a:pPr fontAlgn="auto">
              <a:spcBef>
                <a:spcPts val="0"/>
              </a:spcBef>
              <a:spcAft>
                <a:spcPts val="0"/>
              </a:spcAft>
              <a:defRPr/>
            </a:pPr>
            <a:endParaRPr lang="en-US" dirty="0">
              <a:latin typeface="+mn-lt"/>
              <a:ea typeface="+mn-ea"/>
              <a:cs typeface="+mn-cs"/>
            </a:endParaRPr>
          </a:p>
        </p:txBody>
      </p:sp>
      <p:sp>
        <p:nvSpPr>
          <p:cNvPr id="10" name="Title 1"/>
          <p:cNvSpPr>
            <a:spLocks noGrp="1"/>
          </p:cNvSpPr>
          <p:nvPr>
            <p:ph type="title"/>
          </p:nvPr>
        </p:nvSpPr>
        <p:spPr>
          <a:xfrm>
            <a:off x="304800" y="152400"/>
            <a:ext cx="8428756"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6" name="Picture Placeholder 2"/>
          <p:cNvSpPr>
            <a:spLocks noGrp="1"/>
          </p:cNvSpPr>
          <p:nvPr>
            <p:ph type="pic" idx="1"/>
          </p:nvPr>
        </p:nvSpPr>
        <p:spPr>
          <a:xfrm>
            <a:off x="3048000" y="1600622"/>
            <a:ext cx="2971800" cy="41905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3" name="Text Placeholder 3"/>
          <p:cNvSpPr>
            <a:spLocks noGrp="1"/>
          </p:cNvSpPr>
          <p:nvPr>
            <p:ph type="body" sz="half" idx="2"/>
          </p:nvPr>
        </p:nvSpPr>
        <p:spPr>
          <a:xfrm>
            <a:off x="304800" y="1600199"/>
            <a:ext cx="2133600" cy="2286001"/>
          </a:xfrm>
          <a:prstGeom prst="rect">
            <a:avLst/>
          </a:prstGeom>
        </p:spPr>
        <p:txBody>
          <a:bodyPr/>
          <a:lstStyle>
            <a:lvl1pPr marL="0" indent="0">
              <a:buNone/>
              <a:defRPr sz="16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5"/>
          <p:cNvSpPr>
            <a:spLocks noGrp="1"/>
          </p:cNvSpPr>
          <p:nvPr>
            <p:ph type="sldNum" sz="quarter" idx="10"/>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0856E25B-5BCB-BE41-9F93-45A38C124B8E}"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00200"/>
            <a:ext cx="8534400" cy="434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0" name="Title 1"/>
          <p:cNvSpPr>
            <a:spLocks noGrp="1"/>
          </p:cNvSpPr>
          <p:nvPr>
            <p:ph type="title"/>
          </p:nvPr>
        </p:nvSpPr>
        <p:spPr>
          <a:xfrm>
            <a:off x="304800" y="152400"/>
            <a:ext cx="85344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18A80526-CC7E-3446-835F-AEC66054DFD3}" type="slidenum">
              <a:rPr lang="en-US"/>
              <a:pPr>
                <a:defRPr/>
              </a:pPr>
              <a:t>‹#›</a:t>
            </a:fld>
            <a:endParaRPr lang="en-US" dirty="0"/>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a:prstGeom prst="rect">
            <a:avLst/>
          </a:prstGeom>
        </p:spPr>
        <p:txBody>
          <a:bodyPr anchor="b"/>
          <a:lstStyle>
            <a:lvl1pPr algn="l">
              <a:defRPr>
                <a:solidFill>
                  <a:schemeClr val="tx1">
                    <a:lumMod val="50000"/>
                    <a:lumOff val="50000"/>
                  </a:schemeClr>
                </a:solidFill>
              </a:defRPr>
            </a:lvl1pPr>
          </a:lstStyle>
          <a:p>
            <a:r>
              <a:rPr lang="en-US" dirty="0" smtClean="0"/>
              <a:t>Click to edit Master title style</a:t>
            </a:r>
            <a:endParaRPr lang="en-US" dirty="0"/>
          </a:p>
        </p:txBody>
      </p:sp>
      <p:sp>
        <p:nvSpPr>
          <p:cNvPr id="10" name="Picture Placeholder 9"/>
          <p:cNvSpPr>
            <a:spLocks noGrp="1"/>
          </p:cNvSpPr>
          <p:nvPr>
            <p:ph type="pic" sz="quarter" idx="10"/>
          </p:nvPr>
        </p:nvSpPr>
        <p:spPr>
          <a:xfrm>
            <a:off x="304800" y="1600199"/>
            <a:ext cx="2133600" cy="4525963"/>
          </a:xfrm>
          <a:prstGeom prst="rect">
            <a:avLst/>
          </a:prstGeom>
        </p:spPr>
        <p:txBody>
          <a:bodyPr vert="horz"/>
          <a:lstStyle/>
          <a:p>
            <a:pPr lvl="0"/>
            <a:endParaRPr lang="en-US" noProof="0"/>
          </a:p>
        </p:txBody>
      </p:sp>
      <p:sp>
        <p:nvSpPr>
          <p:cNvPr id="14" name="Text Placeholder 13"/>
          <p:cNvSpPr>
            <a:spLocks noGrp="1"/>
          </p:cNvSpPr>
          <p:nvPr>
            <p:ph type="body" sz="quarter" idx="11"/>
          </p:nvPr>
        </p:nvSpPr>
        <p:spPr>
          <a:xfrm>
            <a:off x="3048000" y="1600200"/>
            <a:ext cx="5638800" cy="4525962"/>
          </a:xfrm>
          <a:prstGeom prst="rect">
            <a:avLst/>
          </a:prstGeom>
        </p:spPr>
        <p:txBody>
          <a:bodyPr vert="horz"/>
          <a:lstStyle>
            <a:lvl1pPr marL="0" indent="0" algn="l">
              <a:buFont typeface="+mj-lt"/>
              <a:buNone/>
              <a:defRPr/>
            </a:lvl1pPr>
            <a:lvl2pPr marL="53975" indent="0" algn="l">
              <a:buFont typeface="+mj-lt"/>
              <a:buNone/>
              <a:defRPr/>
            </a:lvl2pPr>
            <a:lvl3pPr marL="1371600" indent="-457200" algn="l">
              <a:buFont typeface="+mj-lt"/>
              <a:buNone/>
              <a:defRPr/>
            </a:lvl3pPr>
            <a:lvl4pPr marL="1828800" indent="-457200" algn="l">
              <a:buFont typeface="+mj-lt"/>
              <a:buNone/>
              <a:defRPr/>
            </a:lvl4pPr>
            <a:lvl5pPr marL="2286000" indent="-457200" algn="l">
              <a:buFont typeface="+mj-lt"/>
              <a:buNone/>
              <a:defRPr/>
            </a:lvl5pPr>
          </a:lstStyle>
          <a:p>
            <a:pPr lvl="0"/>
            <a:r>
              <a:rPr lang="en-US" smtClean="0"/>
              <a:t>Click to edit Master text styles</a:t>
            </a:r>
          </a:p>
        </p:txBody>
      </p:sp>
      <p:sp>
        <p:nvSpPr>
          <p:cNvPr id="5" name="Slide Number Placeholder 5"/>
          <p:cNvSpPr>
            <a:spLocks noGrp="1"/>
          </p:cNvSpPr>
          <p:nvPr>
            <p:ph type="sldNum" sz="quarter" idx="12"/>
          </p:nvPr>
        </p:nvSpPr>
        <p:spPr>
          <a:xfrm>
            <a:off x="6902450" y="6457950"/>
            <a:ext cx="2133600" cy="365125"/>
          </a:xfrm>
          <a:prstGeom prst="rect">
            <a:avLst/>
          </a:prstGeom>
        </p:spPr>
        <p:txBody>
          <a:bodyPr vert="horz" lIns="91440" tIns="45720" rIns="91440" bIns="45720" rtlCol="0" anchor="ctr"/>
          <a:lstStyle>
            <a:lvl1pPr algn="r" fontAlgn="auto">
              <a:spcBef>
                <a:spcPts val="0"/>
              </a:spcBef>
              <a:spcAft>
                <a:spcPts val="0"/>
              </a:spcAft>
              <a:defRPr sz="1800">
                <a:solidFill>
                  <a:srgbClr val="FFFFFF"/>
                </a:solidFill>
                <a:latin typeface="+mn-lt"/>
                <a:ea typeface="+mn-ea"/>
                <a:cs typeface="+mn-cs"/>
              </a:defRPr>
            </a:lvl1pPr>
          </a:lstStyle>
          <a:p>
            <a:pPr>
              <a:defRPr/>
            </a:pPr>
            <a:fld id="{8EDCC858-CA7C-E840-A5BB-A01997402C20}" type="slidenum">
              <a:rPr lang="en-US"/>
              <a:pPr>
                <a:defRPr/>
              </a:pPr>
              <a:t>‹#›</a:t>
            </a:fld>
            <a:endParaRPr lang="en-US" dirty="0"/>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486525"/>
            <a:ext cx="9144000" cy="371475"/>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pic>
        <p:nvPicPr>
          <p:cNvPr id="5" name="Picture 5" descr="bar-on-side"/>
          <p:cNvPicPr>
            <a:picLocks noChangeAspect="1" noChangeArrowheads="1"/>
          </p:cNvPicPr>
          <p:nvPr/>
        </p:nvPicPr>
        <p:blipFill>
          <a:blip r:embed="rId2"/>
          <a:srcRect/>
          <a:stretch>
            <a:fillRect/>
          </a:stretch>
        </p:blipFill>
        <p:spPr bwMode="auto">
          <a:xfrm>
            <a:off x="8423275" y="1298575"/>
            <a:ext cx="722313" cy="5176838"/>
          </a:xfrm>
          <a:prstGeom prst="rect">
            <a:avLst/>
          </a:prstGeom>
          <a:noFill/>
          <a:ln w="9525">
            <a:noFill/>
            <a:miter lim="800000"/>
            <a:headEnd/>
            <a:tailEnd/>
          </a:ln>
        </p:spPr>
      </p:pic>
      <p:pic>
        <p:nvPicPr>
          <p:cNvPr id="6" name="Picture 6" descr="NRO_3D_1"/>
          <p:cNvPicPr>
            <a:picLocks noChangeAspect="1" noChangeArrowheads="1"/>
          </p:cNvPicPr>
          <p:nvPr/>
        </p:nvPicPr>
        <p:blipFill>
          <a:blip r:embed="rId3"/>
          <a:srcRect/>
          <a:stretch>
            <a:fillRect/>
          </a:stretch>
        </p:blipFill>
        <p:spPr bwMode="auto">
          <a:xfrm>
            <a:off x="138113" y="255588"/>
            <a:ext cx="1606550" cy="765175"/>
          </a:xfrm>
          <a:prstGeom prst="rect">
            <a:avLst/>
          </a:prstGeom>
          <a:noFill/>
          <a:ln w="9525">
            <a:noFill/>
            <a:miter lim="800000"/>
            <a:headEnd/>
            <a:tailEnd/>
          </a:ln>
        </p:spPr>
      </p:pic>
      <p:sp>
        <p:nvSpPr>
          <p:cNvPr id="7" name="Rectangle 7"/>
          <p:cNvSpPr>
            <a:spLocks noChangeArrowheads="1"/>
          </p:cNvSpPr>
          <p:nvPr/>
        </p:nvSpPr>
        <p:spPr bwMode="auto">
          <a:xfrm>
            <a:off x="0" y="6550025"/>
            <a:ext cx="2133600" cy="238125"/>
          </a:xfrm>
          <a:prstGeom prst="rect">
            <a:avLst/>
          </a:prstGeom>
          <a:noFill/>
          <a:ln w="9525">
            <a:noFill/>
            <a:miter lim="800000"/>
            <a:headEnd/>
            <a:tailEnd/>
          </a:ln>
        </p:spPr>
        <p:txBody>
          <a:bodyPr>
            <a:prstTxWarp prst="textNoShape">
              <a:avLst/>
            </a:prstTxWarp>
          </a:bodyPr>
          <a:lstStyle/>
          <a:p>
            <a:r>
              <a:rPr lang="en-US" sz="1200">
                <a:latin typeface="Tahoma" charset="0"/>
              </a:rPr>
              <a:t>September 2010</a:t>
            </a:r>
          </a:p>
        </p:txBody>
      </p:sp>
      <p:sp>
        <p:nvSpPr>
          <p:cNvPr id="8" name="Rectangle 8"/>
          <p:cNvSpPr>
            <a:spLocks noChangeArrowheads="1"/>
          </p:cNvSpPr>
          <p:nvPr/>
        </p:nvSpPr>
        <p:spPr bwMode="auto">
          <a:xfrm>
            <a:off x="2789238" y="6559550"/>
            <a:ext cx="3776662" cy="228600"/>
          </a:xfrm>
          <a:prstGeom prst="rect">
            <a:avLst/>
          </a:prstGeom>
          <a:noFill/>
          <a:ln w="9525">
            <a:noFill/>
            <a:miter lim="800000"/>
            <a:headEnd/>
            <a:tailEnd/>
          </a:ln>
        </p:spPr>
        <p:txBody>
          <a:bodyPr>
            <a:prstTxWarp prst="textNoShape">
              <a:avLst/>
            </a:prstTxWarp>
          </a:bodyPr>
          <a:lstStyle/>
          <a:p>
            <a:pPr algn="ctr"/>
            <a:r>
              <a:rPr lang="en-US" sz="1200">
                <a:latin typeface="Tahoma" charset="0"/>
              </a:rPr>
              <a:t>Internet Number Resource Report</a:t>
            </a:r>
          </a:p>
        </p:txBody>
      </p:sp>
      <p:sp>
        <p:nvSpPr>
          <p:cNvPr id="9" name="Rectangle 9"/>
          <p:cNvSpPr>
            <a:spLocks noChangeArrowheads="1"/>
          </p:cNvSpPr>
          <p:nvPr/>
        </p:nvSpPr>
        <p:spPr bwMode="auto">
          <a:xfrm>
            <a:off x="7115175" y="6562725"/>
            <a:ext cx="2028825" cy="228600"/>
          </a:xfrm>
          <a:prstGeom prst="rect">
            <a:avLst/>
          </a:prstGeom>
          <a:noFill/>
          <a:ln w="9525">
            <a:noFill/>
            <a:miter lim="800000"/>
            <a:headEnd/>
            <a:tailEnd/>
          </a:ln>
        </p:spPr>
        <p:txBody>
          <a:bodyPr>
            <a:prstTxWarp prst="textNoShape">
              <a:avLst/>
            </a:prstTxWarp>
          </a:bodyPr>
          <a:lstStyle/>
          <a:p>
            <a:pPr algn="r"/>
            <a:endParaRPr lang="pt-BR" sz="1200">
              <a:latin typeface="Arial Black" charset="0"/>
            </a:endParaRPr>
          </a:p>
        </p:txBody>
      </p:sp>
      <p:sp>
        <p:nvSpPr>
          <p:cNvPr id="100147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014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5"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5"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56100" y="1374775"/>
            <a:ext cx="3975100" cy="497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6"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8"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4"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3"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6"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4114800"/>
            <a:ext cx="4267200" cy="240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114800"/>
            <a:ext cx="4267200" cy="240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6"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5"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354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354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5"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pPr>
              <a:defRPr/>
            </a:pPr>
            <a:r>
              <a:rPr lang="en-US"/>
              <a:t>June 2010 </a:t>
            </a:r>
          </a:p>
        </p:txBody>
      </p:sp>
      <p:sp>
        <p:nvSpPr>
          <p:cNvPr id="7" name="Rectangle 6"/>
          <p:cNvSpPr>
            <a:spLocks noGrp="1" noChangeArrowheads="1"/>
          </p:cNvSpPr>
          <p:nvPr>
            <p:ph type="ftr" sz="quarter" idx="11"/>
          </p:nvPr>
        </p:nvSpPr>
        <p:spPr/>
        <p:txBody>
          <a:bodyPr/>
          <a:lstStyle>
            <a:lvl1pPr>
              <a:defRPr/>
            </a:lvl1pPr>
          </a:lstStyle>
          <a:p>
            <a:pPr>
              <a:defRPr/>
            </a:pPr>
            <a:r>
              <a:rPr lang="en-US"/>
              <a:t>Internet Number Resource Report</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561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atin typeface="Tahoma" charset="0"/>
                <a:ea typeface="ＭＳ Ｐゴシック" charset="-128"/>
                <a:cs typeface="+mn-cs"/>
              </a:defRPr>
            </a:lvl1pPr>
          </a:lstStyle>
          <a:p>
            <a:pPr>
              <a:defRPr/>
            </a:pPr>
            <a:r>
              <a:rPr lang="en-US"/>
              <a:t>June 2010 </a:t>
            </a:r>
            <a:endParaRPr lang="en-US" dirty="0"/>
          </a:p>
        </p:txBody>
      </p:sp>
      <p:sp>
        <p:nvSpPr>
          <p:cNvPr id="6" name="Rectangle 6"/>
          <p:cNvSpPr>
            <a:spLocks noGrp="1" noChangeArrowheads="1"/>
          </p:cNvSpPr>
          <p:nvPr>
            <p:ph type="ftr" sz="quarter" idx="11"/>
          </p:nvPr>
        </p:nvSpPr>
        <p:spPr/>
        <p:txBody>
          <a:bodyPr/>
          <a:lstStyle>
            <a:lvl1pPr>
              <a:defRPr/>
            </a:lvl1pPr>
          </a:lstStyle>
          <a:p>
            <a:pPr>
              <a:defRPr/>
            </a:pPr>
            <a:r>
              <a:rPr lang="en-US"/>
              <a:t>Internet Number Resource Report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ahom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theme" Target="../theme/theme4.xml"/><Relationship Id="rId8" Type="http://schemas.openxmlformats.org/officeDocument/2006/relationships/image" Target="../media/image2.jpeg"/><Relationship Id="rId9" Type="http://schemas.openxmlformats.org/officeDocument/2006/relationships/image" Target="../media/image3.jpe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2.jpeg"/><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theme" Target="../theme/theme6.xml"/><Relationship Id="rId15" Type="http://schemas.openxmlformats.org/officeDocument/2006/relationships/image" Target="../media/image4.jpeg"/><Relationship Id="rId16" Type="http://schemas.openxmlformats.org/officeDocument/2006/relationships/image" Target="../media/image5.jpe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28600" y="3276600"/>
            <a:ext cx="8686800" cy="8382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Tahoma" charset="0"/>
              </a:rPr>
              <a:t>Click to edit Master title style</a:t>
            </a:r>
          </a:p>
        </p:txBody>
      </p:sp>
      <p:sp>
        <p:nvSpPr>
          <p:cNvPr id="1027" name="Rectangle 2"/>
          <p:cNvSpPr>
            <a:spLocks noGrp="1" noChangeArrowheads="1"/>
          </p:cNvSpPr>
          <p:nvPr>
            <p:ph type="body" idx="1"/>
          </p:nvPr>
        </p:nvSpPr>
        <p:spPr bwMode="auto">
          <a:xfrm>
            <a:off x="228600" y="4114800"/>
            <a:ext cx="8686800" cy="24003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Tahoma" charset="0"/>
              </a:rPr>
              <a:t>Click to edit Master text styles</a:t>
            </a:r>
          </a:p>
          <a:p>
            <a:pPr lvl="1"/>
            <a:r>
              <a:rPr lang="en-US" smtClean="0">
                <a:sym typeface="Tahoma" charset="0"/>
              </a:rPr>
              <a:t>Second level</a:t>
            </a:r>
          </a:p>
          <a:p>
            <a:pPr lvl="2"/>
            <a:r>
              <a:rPr lang="en-US" smtClean="0">
                <a:sym typeface="Tahoma" charset="0"/>
              </a:rPr>
              <a:t>Third level</a:t>
            </a:r>
          </a:p>
          <a:p>
            <a:pPr lvl="3"/>
            <a:r>
              <a:rPr lang="en-US" smtClean="0">
                <a:sym typeface="Tahoma" charset="0"/>
              </a:rPr>
              <a:t>Fourth level</a:t>
            </a:r>
          </a:p>
          <a:p>
            <a:pPr lvl="4"/>
            <a:r>
              <a:rPr lang="en-US" smtClean="0">
                <a:sym typeface="Tahoma" charset="0"/>
              </a:rPr>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xStyles>
    <p:titleStyle>
      <a:lvl1pPr marL="39688" indent="-39688" algn="ctr" rtl="0" eaLnBrk="0" fontAlgn="base" hangingPunct="0">
        <a:spcBef>
          <a:spcPct val="0"/>
        </a:spcBef>
        <a:spcAft>
          <a:spcPct val="0"/>
        </a:spcAft>
        <a:defRPr sz="2400" b="1">
          <a:solidFill>
            <a:srgbClr val="005480"/>
          </a:solidFill>
          <a:latin typeface="+mj-lt"/>
          <a:ea typeface="+mj-ea"/>
          <a:cs typeface="+mj-cs"/>
          <a:sym typeface="Tahoma" charset="0"/>
        </a:defRPr>
      </a:lvl1pPr>
      <a:lvl2pPr marL="39688" indent="-39688" algn="ct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2pPr>
      <a:lvl3pPr marL="39688" indent="-39688" algn="ct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3pPr>
      <a:lvl4pPr marL="39688" indent="-39688" algn="ct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4pPr>
      <a:lvl5pPr marL="39688" indent="-39688" algn="ct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5pPr>
      <a:lvl6pPr marL="496888" algn="ct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6pPr>
      <a:lvl7pPr marL="954088" algn="ct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7pPr>
      <a:lvl8pPr marL="1411288" algn="ct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8pPr>
      <a:lvl9pPr marL="1868488" algn="ct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9pPr>
    </p:titleStyle>
    <p:bodyStyle>
      <a:lvl1pPr marL="39688" indent="-39688" algn="ctr" rtl="0" eaLnBrk="0" fontAlgn="base" hangingPunct="0">
        <a:spcBef>
          <a:spcPts val="400"/>
        </a:spcBef>
        <a:spcAft>
          <a:spcPct val="0"/>
        </a:spcAft>
        <a:defRPr sz="1600">
          <a:solidFill>
            <a:schemeClr val="tx1"/>
          </a:solidFill>
          <a:latin typeface="+mn-lt"/>
          <a:ea typeface="+mn-ea"/>
          <a:cs typeface="+mn-cs"/>
          <a:sym typeface="Tahoma" charset="0"/>
        </a:defRPr>
      </a:lvl1pPr>
      <a:lvl2pPr marL="446088" indent="11113" algn="ctr" rtl="0" eaLnBrk="0" fontAlgn="base" hangingPunct="0">
        <a:spcBef>
          <a:spcPts val="700"/>
        </a:spcBef>
        <a:spcAft>
          <a:spcPct val="0"/>
        </a:spcAft>
        <a:defRPr sz="2800">
          <a:solidFill>
            <a:schemeClr val="tx1"/>
          </a:solidFill>
          <a:latin typeface="+mn-lt"/>
          <a:ea typeface="+mn-ea"/>
          <a:cs typeface="+mn-cs"/>
          <a:sym typeface="Tahoma" charset="0"/>
        </a:defRPr>
      </a:lvl2pPr>
      <a:lvl3pPr marL="903288" indent="11113" algn="ctr" rtl="0" eaLnBrk="0" fontAlgn="base" hangingPunct="0">
        <a:spcBef>
          <a:spcPts val="600"/>
        </a:spcBef>
        <a:spcAft>
          <a:spcPct val="0"/>
        </a:spcAft>
        <a:defRPr sz="2400">
          <a:solidFill>
            <a:schemeClr val="tx1"/>
          </a:solidFill>
          <a:latin typeface="+mn-lt"/>
          <a:ea typeface="+mn-ea"/>
          <a:cs typeface="+mn-cs"/>
          <a:sym typeface="Tahoma" charset="0"/>
        </a:defRPr>
      </a:lvl3pPr>
      <a:lvl4pPr marL="1360488" indent="11113" algn="ctr" rtl="0" eaLnBrk="0" fontAlgn="base" hangingPunct="0">
        <a:spcBef>
          <a:spcPts val="500"/>
        </a:spcBef>
        <a:spcAft>
          <a:spcPct val="0"/>
        </a:spcAft>
        <a:defRPr sz="2000">
          <a:solidFill>
            <a:schemeClr val="tx1"/>
          </a:solidFill>
          <a:latin typeface="+mn-lt"/>
          <a:ea typeface="+mn-ea"/>
          <a:cs typeface="+mn-cs"/>
          <a:sym typeface="Tahoma" charset="0"/>
        </a:defRPr>
      </a:lvl4pPr>
      <a:lvl5pPr marL="1817688" indent="11113" algn="ctr" rtl="0" eaLnBrk="0" fontAlgn="base" hangingPunct="0">
        <a:spcBef>
          <a:spcPts val="500"/>
        </a:spcBef>
        <a:spcAft>
          <a:spcPct val="0"/>
        </a:spcAft>
        <a:defRPr sz="2000">
          <a:solidFill>
            <a:schemeClr val="tx1"/>
          </a:solidFill>
          <a:latin typeface="+mn-lt"/>
          <a:ea typeface="+mn-ea"/>
          <a:cs typeface="+mn-cs"/>
          <a:sym typeface="Tahoma" charset="0"/>
        </a:defRPr>
      </a:lvl5pPr>
      <a:lvl6pPr marL="2274888" algn="ctr" rtl="0" fontAlgn="base">
        <a:spcBef>
          <a:spcPts val="500"/>
        </a:spcBef>
        <a:spcAft>
          <a:spcPct val="0"/>
        </a:spcAft>
        <a:defRPr sz="2000">
          <a:solidFill>
            <a:schemeClr val="tx1"/>
          </a:solidFill>
          <a:latin typeface="+mn-lt"/>
          <a:ea typeface="+mn-ea"/>
          <a:cs typeface="+mn-cs"/>
          <a:sym typeface="Tahoma" charset="0"/>
        </a:defRPr>
      </a:lvl6pPr>
      <a:lvl7pPr marL="2732088" algn="ctr" rtl="0" fontAlgn="base">
        <a:spcBef>
          <a:spcPts val="500"/>
        </a:spcBef>
        <a:spcAft>
          <a:spcPct val="0"/>
        </a:spcAft>
        <a:defRPr sz="2000">
          <a:solidFill>
            <a:schemeClr val="tx1"/>
          </a:solidFill>
          <a:latin typeface="+mn-lt"/>
          <a:ea typeface="+mn-ea"/>
          <a:cs typeface="+mn-cs"/>
          <a:sym typeface="Tahoma" charset="0"/>
        </a:defRPr>
      </a:lvl7pPr>
      <a:lvl8pPr marL="3189288" algn="ctr" rtl="0" fontAlgn="base">
        <a:spcBef>
          <a:spcPts val="500"/>
        </a:spcBef>
        <a:spcAft>
          <a:spcPct val="0"/>
        </a:spcAft>
        <a:defRPr sz="2000">
          <a:solidFill>
            <a:schemeClr val="tx1"/>
          </a:solidFill>
          <a:latin typeface="+mn-lt"/>
          <a:ea typeface="+mn-ea"/>
          <a:cs typeface="+mn-cs"/>
          <a:sym typeface="Tahoma" charset="0"/>
        </a:defRPr>
      </a:lvl8pPr>
      <a:lvl9pPr marL="3646488" algn="ctr" rtl="0" fontAlgn="base">
        <a:spcBef>
          <a:spcPts val="500"/>
        </a:spcBef>
        <a:spcAft>
          <a:spcPct val="0"/>
        </a:spcAft>
        <a:defRPr sz="2000">
          <a:solidFill>
            <a:schemeClr val="tx1"/>
          </a:solidFill>
          <a:latin typeface="+mn-lt"/>
          <a:ea typeface="+mn-ea"/>
          <a:cs typeface="+mn-cs"/>
          <a:sym typeface="Taho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3886200" y="228600"/>
            <a:ext cx="5029200" cy="17526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dirty="0" smtClean="0">
                <a:sym typeface="Tahoma" charset="0"/>
              </a:rPr>
              <a:t>Click to edit Master title style</a:t>
            </a:r>
          </a:p>
        </p:txBody>
      </p:sp>
      <p:sp>
        <p:nvSpPr>
          <p:cNvPr id="13315" name="Rectangle 2"/>
          <p:cNvSpPr>
            <a:spLocks noGrp="1" noChangeArrowheads="1"/>
          </p:cNvSpPr>
          <p:nvPr>
            <p:ph type="body" idx="1"/>
          </p:nvPr>
        </p:nvSpPr>
        <p:spPr bwMode="auto">
          <a:xfrm>
            <a:off x="1905000" y="1981200"/>
            <a:ext cx="7010400" cy="4876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dirty="0" smtClean="0">
                <a:sym typeface="Tahoma" charset="0"/>
              </a:rPr>
              <a:t>Click to edit Master text styles</a:t>
            </a:r>
          </a:p>
          <a:p>
            <a:pPr lvl="1"/>
            <a:r>
              <a:rPr lang="en-US" dirty="0" smtClean="0">
                <a:sym typeface="Tahoma" charset="0"/>
              </a:rPr>
              <a:t>Second level</a:t>
            </a:r>
          </a:p>
          <a:p>
            <a:pPr lvl="2"/>
            <a:r>
              <a:rPr lang="en-US" dirty="0" smtClean="0">
                <a:sym typeface="Tahoma" charset="0"/>
              </a:rPr>
              <a:t>Third level</a:t>
            </a:r>
          </a:p>
          <a:p>
            <a:pPr lvl="3"/>
            <a:r>
              <a:rPr lang="en-US" dirty="0" smtClean="0">
                <a:sym typeface="Tahoma" charset="0"/>
              </a:rPr>
              <a:t>Fourth level</a:t>
            </a:r>
          </a:p>
          <a:p>
            <a:pPr lvl="4"/>
            <a:r>
              <a:rPr lang="en-US" dirty="0" smtClean="0">
                <a:sym typeface="Tahoma" charset="0"/>
              </a:rPr>
              <a:t>Fifth level</a:t>
            </a:r>
          </a:p>
        </p:txBody>
      </p:sp>
      <p:sp>
        <p:nvSpPr>
          <p:cNvPr id="2051" name="Text Box 3"/>
          <p:cNvSpPr txBox="1">
            <a:spLocks noGrp="1" noChangeArrowheads="1"/>
          </p:cNvSpPr>
          <p:nvPr>
            <p:ph type="sldNum" sz="quarter" idx="4"/>
          </p:nvPr>
        </p:nvSpPr>
        <p:spPr bwMode="auto">
          <a:xfrm>
            <a:off x="5002213" y="6553200"/>
            <a:ext cx="280987" cy="2794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200">
                <a:solidFill>
                  <a:srgbClr val="005480"/>
                </a:solidFill>
                <a:latin typeface="Tahoma" charset="0"/>
                <a:cs typeface="Tahoma" charset="0"/>
                <a:sym typeface="Tahoma" charset="0"/>
              </a:defRPr>
            </a:lvl1pPr>
          </a:lstStyle>
          <a:p>
            <a:fld id="{6F176A9A-82C7-4ED5-966F-200E1548A5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hf hdr="0" ftr="0" dt="0"/>
  <p:txStyles>
    <p:titleStyle>
      <a:lvl1pPr marL="39688" indent="-39688" algn="r" rtl="0" eaLnBrk="0" fontAlgn="base" hangingPunct="0">
        <a:spcBef>
          <a:spcPct val="0"/>
        </a:spcBef>
        <a:spcAft>
          <a:spcPct val="0"/>
        </a:spcAft>
        <a:defRPr sz="2400" b="1">
          <a:solidFill>
            <a:srgbClr val="005480"/>
          </a:solidFill>
          <a:latin typeface="Century Gothic"/>
          <a:ea typeface="+mj-ea"/>
          <a:cs typeface="+mj-cs"/>
          <a:sym typeface="Tahoma" charset="0"/>
        </a:defRPr>
      </a:lvl1pPr>
      <a:lvl2pPr marL="39688" indent="-39688" algn="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2pPr>
      <a:lvl3pPr marL="39688" indent="-39688" algn="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3pPr>
      <a:lvl4pPr marL="39688" indent="-39688" algn="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4pPr>
      <a:lvl5pPr marL="39688" indent="-39688" algn="r" rtl="0" eaLnBrk="0" fontAlgn="base" hangingPunct="0">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5pPr>
      <a:lvl6pPr marL="496888" algn="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6pPr>
      <a:lvl7pPr marL="954088" algn="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7pPr>
      <a:lvl8pPr marL="1411288" algn="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8pPr>
      <a:lvl9pPr marL="1868488" algn="r" rtl="0" fontAlgn="base">
        <a:spcBef>
          <a:spcPct val="0"/>
        </a:spcBef>
        <a:spcAft>
          <a:spcPct val="0"/>
        </a:spcAft>
        <a:defRPr sz="2400" b="1">
          <a:solidFill>
            <a:srgbClr val="005480"/>
          </a:solidFill>
          <a:latin typeface="Tahoma" charset="0"/>
          <a:ea typeface="ヒラギノ角ゴ ProN W6" charset="-128"/>
          <a:cs typeface="ヒラギノ角ゴ ProN W6" charset="-128"/>
          <a:sym typeface="Tahoma" charset="0"/>
        </a:defRPr>
      </a:lvl9pPr>
    </p:titleStyle>
    <p:bodyStyle>
      <a:lvl1pPr marL="39688" indent="0" algn="l" rtl="0" eaLnBrk="0" fontAlgn="base" hangingPunct="0">
        <a:spcBef>
          <a:spcPts val="2000"/>
        </a:spcBef>
        <a:spcAft>
          <a:spcPct val="0"/>
        </a:spcAft>
        <a:buClr>
          <a:srgbClr val="820024"/>
        </a:buClr>
        <a:buSzPct val="100000"/>
        <a:buFont typeface="Tahoma" charset="0"/>
        <a:buNone/>
        <a:defRPr sz="2400" b="1" i="0">
          <a:solidFill>
            <a:schemeClr val="tx1"/>
          </a:solidFill>
          <a:latin typeface="Century Gothic"/>
          <a:ea typeface="+mn-ea"/>
          <a:cs typeface="+mn-cs"/>
          <a:sym typeface="Tahoma" charset="0"/>
        </a:defRPr>
      </a:lvl1pPr>
      <a:lvl2pPr marL="731838" indent="-285750" algn="l" rtl="0" eaLnBrk="0" fontAlgn="base" hangingPunct="0">
        <a:spcBef>
          <a:spcPts val="700"/>
        </a:spcBef>
        <a:spcAft>
          <a:spcPct val="0"/>
        </a:spcAft>
        <a:buSzPct val="100000"/>
        <a:buFont typeface="Tahoma" charset="0"/>
        <a:buChar char="–"/>
        <a:defRPr sz="2400">
          <a:solidFill>
            <a:schemeClr val="tx1"/>
          </a:solidFill>
          <a:latin typeface="Century Gothic"/>
          <a:ea typeface="+mn-ea"/>
          <a:cs typeface="+mn-cs"/>
          <a:sym typeface="Tahoma" charset="0"/>
        </a:defRPr>
      </a:lvl2pPr>
      <a:lvl3pPr marL="1131888" indent="-228600" algn="l" rtl="0" eaLnBrk="0" fontAlgn="base" hangingPunct="0">
        <a:spcBef>
          <a:spcPts val="600"/>
        </a:spcBef>
        <a:spcAft>
          <a:spcPct val="0"/>
        </a:spcAft>
        <a:buClr>
          <a:srgbClr val="820024"/>
        </a:buClr>
        <a:buSzPct val="100000"/>
        <a:buFont typeface="Tahoma" charset="0"/>
        <a:buChar char="•"/>
        <a:defRPr sz="2200">
          <a:solidFill>
            <a:schemeClr val="tx1"/>
          </a:solidFill>
          <a:latin typeface="Century Gothic"/>
          <a:ea typeface="+mn-ea"/>
          <a:cs typeface="+mn-cs"/>
          <a:sym typeface="Tahoma" charset="0"/>
        </a:defRPr>
      </a:lvl3pPr>
      <a:lvl4pPr marL="1589088" indent="-228600" algn="l" rtl="0" eaLnBrk="0" fontAlgn="base" hangingPunct="0">
        <a:spcBef>
          <a:spcPts val="500"/>
        </a:spcBef>
        <a:spcAft>
          <a:spcPct val="0"/>
        </a:spcAft>
        <a:buSzPct val="100000"/>
        <a:buFont typeface="Tahoma" charset="0"/>
        <a:buChar char="–"/>
        <a:defRPr sz="1800">
          <a:solidFill>
            <a:schemeClr val="tx1"/>
          </a:solidFill>
          <a:latin typeface="Century Gothic"/>
          <a:ea typeface="+mn-ea"/>
          <a:cs typeface="+mn-cs"/>
          <a:sym typeface="Tahoma" charset="0"/>
        </a:defRPr>
      </a:lvl4pPr>
      <a:lvl5pPr marL="2046288" indent="-228600" algn="l" rtl="0" eaLnBrk="0" fontAlgn="base" hangingPunct="0">
        <a:spcBef>
          <a:spcPts val="500"/>
        </a:spcBef>
        <a:spcAft>
          <a:spcPct val="0"/>
        </a:spcAft>
        <a:buClr>
          <a:srgbClr val="820024"/>
        </a:buClr>
        <a:buSzPct val="100000"/>
        <a:buFont typeface="Tahoma" charset="0"/>
        <a:buChar char="»"/>
        <a:defRPr sz="1800">
          <a:solidFill>
            <a:schemeClr val="tx1"/>
          </a:solidFill>
          <a:latin typeface="Century Gothic"/>
          <a:ea typeface="+mn-ea"/>
          <a:cs typeface="+mn-cs"/>
          <a:sym typeface="Tahoma" charset="0"/>
        </a:defRPr>
      </a:lvl5pPr>
      <a:lvl6pPr marL="2503488" indent="-228600" algn="l" rtl="0" fontAlgn="base">
        <a:spcBef>
          <a:spcPts val="500"/>
        </a:spcBef>
        <a:spcAft>
          <a:spcPct val="0"/>
        </a:spcAft>
        <a:buClr>
          <a:srgbClr val="820024"/>
        </a:buClr>
        <a:buSzPct val="100000"/>
        <a:buFont typeface="Tahoma" charset="0"/>
        <a:buChar char="»"/>
        <a:defRPr sz="2000">
          <a:solidFill>
            <a:schemeClr val="tx1"/>
          </a:solidFill>
          <a:latin typeface="+mn-lt"/>
          <a:ea typeface="+mn-ea"/>
          <a:cs typeface="+mn-cs"/>
          <a:sym typeface="Tahoma" charset="0"/>
        </a:defRPr>
      </a:lvl6pPr>
      <a:lvl7pPr marL="2960688" indent="-228600" algn="l" rtl="0" fontAlgn="base">
        <a:spcBef>
          <a:spcPts val="500"/>
        </a:spcBef>
        <a:spcAft>
          <a:spcPct val="0"/>
        </a:spcAft>
        <a:buClr>
          <a:srgbClr val="820024"/>
        </a:buClr>
        <a:buSzPct val="100000"/>
        <a:buFont typeface="Tahoma" charset="0"/>
        <a:buChar char="»"/>
        <a:defRPr sz="2000">
          <a:solidFill>
            <a:schemeClr val="tx1"/>
          </a:solidFill>
          <a:latin typeface="+mn-lt"/>
          <a:ea typeface="+mn-ea"/>
          <a:cs typeface="+mn-cs"/>
          <a:sym typeface="Tahoma" charset="0"/>
        </a:defRPr>
      </a:lvl7pPr>
      <a:lvl8pPr marL="3417888" indent="-228600" algn="l" rtl="0" fontAlgn="base">
        <a:spcBef>
          <a:spcPts val="500"/>
        </a:spcBef>
        <a:spcAft>
          <a:spcPct val="0"/>
        </a:spcAft>
        <a:buClr>
          <a:srgbClr val="820024"/>
        </a:buClr>
        <a:buSzPct val="100000"/>
        <a:buFont typeface="Tahoma" charset="0"/>
        <a:buChar char="»"/>
        <a:defRPr sz="2000">
          <a:solidFill>
            <a:schemeClr val="tx1"/>
          </a:solidFill>
          <a:latin typeface="+mn-lt"/>
          <a:ea typeface="+mn-ea"/>
          <a:cs typeface="+mn-cs"/>
          <a:sym typeface="Tahoma" charset="0"/>
        </a:defRPr>
      </a:lvl8pPr>
      <a:lvl9pPr marL="3875088" indent="-228600" algn="l" rtl="0" fontAlgn="base">
        <a:spcBef>
          <a:spcPts val="500"/>
        </a:spcBef>
        <a:spcAft>
          <a:spcPct val="0"/>
        </a:spcAft>
        <a:buClr>
          <a:srgbClr val="820024"/>
        </a:buClr>
        <a:buSzPct val="100000"/>
        <a:buFont typeface="Tahoma" charset="0"/>
        <a:buChar char="»"/>
        <a:defRPr sz="2000">
          <a:solidFill>
            <a:schemeClr val="tx1"/>
          </a:solidFill>
          <a:latin typeface="+mn-lt"/>
          <a:ea typeface="+mn-ea"/>
          <a:cs typeface="+mn-cs"/>
          <a:sym typeface="Taho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8" descr="title_page.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Lst>
  <p:transitio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5122" name="Picture 10" descr="bkg1.jpg"/>
          <p:cNvPicPr>
            <a:picLocks noChangeAspect="1"/>
          </p:cNvPicPr>
          <p:nvPr userDrawn="1"/>
        </p:nvPicPr>
        <p:blipFill>
          <a:blip r:embed="rId8"/>
          <a:srcRect/>
          <a:stretch>
            <a:fillRect/>
          </a:stretch>
        </p:blipFill>
        <p:spPr bwMode="auto">
          <a:xfrm>
            <a:off x="0" y="1588"/>
            <a:ext cx="9144000" cy="6854825"/>
          </a:xfrm>
          <a:prstGeom prst="rect">
            <a:avLst/>
          </a:prstGeom>
          <a:noFill/>
          <a:ln w="9525">
            <a:noFill/>
            <a:miter lim="800000"/>
            <a:headEnd/>
            <a:tailEnd/>
          </a:ln>
        </p:spPr>
      </p:pic>
      <p:pic>
        <p:nvPicPr>
          <p:cNvPr id="5123" name="Picture 8" descr="shadow_rule.jpg"/>
          <p:cNvPicPr>
            <a:picLocks noChangeAspect="1"/>
          </p:cNvPicPr>
          <p:nvPr userDrawn="1"/>
        </p:nvPicPr>
        <p:blipFill>
          <a:blip r:embed="rId9"/>
          <a:srcRect/>
          <a:stretch>
            <a:fillRect/>
          </a:stretch>
        </p:blipFill>
        <p:spPr bwMode="auto">
          <a:xfrm>
            <a:off x="2393950" y="1371600"/>
            <a:ext cx="349250" cy="464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ransitio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12290" name="Picture 10" descr="bkg1.jpg"/>
          <p:cNvPicPr>
            <a:picLocks noChangeAspect="1"/>
          </p:cNvPicPr>
          <p:nvPr userDrawn="1"/>
        </p:nvPicPr>
        <p:blipFill>
          <a:blip r:embed="rId4"/>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ransition spd="slow">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477000"/>
            <a:ext cx="9144000" cy="381000"/>
          </a:xfrm>
          <a:prstGeom prst="rect">
            <a:avLst/>
          </a:prstGeom>
          <a:solidFill>
            <a:schemeClr val="accent1"/>
          </a:solidFill>
          <a:ln w="9525">
            <a:noFill/>
            <a:miter lim="800000"/>
            <a:headEnd/>
            <a:tailEnd/>
          </a:ln>
        </p:spPr>
        <p:txBody>
          <a:bodyPr wrap="none" anchor="ctr">
            <a:prstTxWarp prst="textNoShape">
              <a:avLst/>
            </a:prstTxWarp>
          </a:bodyPr>
          <a:lstStyle/>
          <a:p>
            <a:pPr algn="ctr"/>
            <a:endParaRPr lang="en-US"/>
          </a:p>
        </p:txBody>
      </p:sp>
      <p:sp>
        <p:nvSpPr>
          <p:cNvPr id="1000451" name="Rectangle 3"/>
          <p:cNvSpPr>
            <a:spLocks noGrp="1" noChangeArrowheads="1"/>
          </p:cNvSpPr>
          <p:nvPr>
            <p:ph type="title"/>
          </p:nvPr>
        </p:nvSpPr>
        <p:spPr bwMode="auto">
          <a:xfrm>
            <a:off x="1795463" y="0"/>
            <a:ext cx="7348537" cy="1223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28600" y="1374775"/>
            <a:ext cx="8102600" cy="497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0453" name="Rectangle 5"/>
          <p:cNvSpPr>
            <a:spLocks noGrp="1" noChangeArrowheads="1"/>
          </p:cNvSpPr>
          <p:nvPr>
            <p:ph type="dt" sz="half" idx="2"/>
          </p:nvPr>
        </p:nvSpPr>
        <p:spPr bwMode="auto">
          <a:xfrm>
            <a:off x="0" y="6540500"/>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106" charset="0"/>
                <a:ea typeface="ＭＳ Ｐゴシック" pitchFamily="-106" charset="-128"/>
                <a:cs typeface="ＭＳ Ｐゴシック" pitchFamily="-106" charset="-128"/>
              </a:defRPr>
            </a:lvl1pPr>
          </a:lstStyle>
          <a:p>
            <a:pPr>
              <a:defRPr/>
            </a:pPr>
            <a:r>
              <a:rPr lang="en-US"/>
              <a:t>September 2010 </a:t>
            </a:r>
          </a:p>
        </p:txBody>
      </p:sp>
      <p:sp>
        <p:nvSpPr>
          <p:cNvPr id="1000454" name="Rectangle 6"/>
          <p:cNvSpPr>
            <a:spLocks noGrp="1" noChangeArrowheads="1"/>
          </p:cNvSpPr>
          <p:nvPr>
            <p:ph type="ftr" sz="quarter" idx="3"/>
          </p:nvPr>
        </p:nvSpPr>
        <p:spPr bwMode="auto">
          <a:xfrm>
            <a:off x="2789238" y="6550025"/>
            <a:ext cx="3776662"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Tahoma" charset="0"/>
                <a:ea typeface="ＭＳ Ｐゴシック" charset="-128"/>
                <a:cs typeface="+mn-cs"/>
              </a:defRPr>
            </a:lvl1pPr>
          </a:lstStyle>
          <a:p>
            <a:pPr>
              <a:defRPr/>
            </a:pPr>
            <a:r>
              <a:rPr lang="en-US"/>
              <a:t>Internet Number Resource Report</a:t>
            </a:r>
            <a:endParaRPr lang="en-US" dirty="0"/>
          </a:p>
        </p:txBody>
      </p:sp>
      <p:sp>
        <p:nvSpPr>
          <p:cNvPr id="1031" name="Rectangle 7"/>
          <p:cNvSpPr>
            <a:spLocks noChangeArrowheads="1"/>
          </p:cNvSpPr>
          <p:nvPr/>
        </p:nvSpPr>
        <p:spPr bwMode="auto">
          <a:xfrm>
            <a:off x="7115175" y="6553200"/>
            <a:ext cx="2028825" cy="228600"/>
          </a:xfrm>
          <a:prstGeom prst="rect">
            <a:avLst/>
          </a:prstGeom>
          <a:noFill/>
          <a:ln w="9525">
            <a:noFill/>
            <a:miter lim="800000"/>
            <a:headEnd/>
            <a:tailEnd/>
          </a:ln>
        </p:spPr>
        <p:txBody>
          <a:bodyPr>
            <a:prstTxWarp prst="textNoShape">
              <a:avLst/>
            </a:prstTxWarp>
          </a:bodyPr>
          <a:lstStyle/>
          <a:p>
            <a:pPr algn="r"/>
            <a:endParaRPr lang="pt-BR" sz="1200">
              <a:latin typeface="Arial Black" charset="0"/>
            </a:endParaRPr>
          </a:p>
        </p:txBody>
      </p:sp>
      <p:pic>
        <p:nvPicPr>
          <p:cNvPr id="1032" name="Picture 8" descr="bar-on-side"/>
          <p:cNvPicPr>
            <a:picLocks noChangeAspect="1" noChangeArrowheads="1"/>
          </p:cNvPicPr>
          <p:nvPr/>
        </p:nvPicPr>
        <p:blipFill>
          <a:blip r:embed="rId15"/>
          <a:srcRect/>
          <a:stretch>
            <a:fillRect/>
          </a:stretch>
        </p:blipFill>
        <p:spPr bwMode="auto">
          <a:xfrm>
            <a:off x="8423275" y="1298575"/>
            <a:ext cx="722313" cy="5176838"/>
          </a:xfrm>
          <a:prstGeom prst="rect">
            <a:avLst/>
          </a:prstGeom>
          <a:noFill/>
          <a:ln w="9525">
            <a:noFill/>
            <a:miter lim="800000"/>
            <a:headEnd/>
            <a:tailEnd/>
          </a:ln>
        </p:spPr>
      </p:pic>
      <p:pic>
        <p:nvPicPr>
          <p:cNvPr id="1033" name="Picture 9" descr="NRO_3D_1"/>
          <p:cNvPicPr>
            <a:picLocks noChangeAspect="1" noChangeArrowheads="1"/>
          </p:cNvPicPr>
          <p:nvPr/>
        </p:nvPicPr>
        <p:blipFill>
          <a:blip r:embed="rId16"/>
          <a:srcRect/>
          <a:stretch>
            <a:fillRect/>
          </a:stretch>
        </p:blipFill>
        <p:spPr bwMode="auto">
          <a:xfrm>
            <a:off x="138113" y="255588"/>
            <a:ext cx="1606550"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iming>
    <p:tnLst>
      <p:par>
        <p:cTn id="1" dur="indefinite" restart="never" nodeType="tmRoot"/>
      </p:par>
    </p:tnLst>
  </p:timing>
  <p:hf sldNum="0" hdr="0"/>
  <p:txStyles>
    <p:titleStyle>
      <a:lvl1pPr algn="ctr" rtl="0" eaLnBrk="0" fontAlgn="base" hangingPunct="0">
        <a:spcBef>
          <a:spcPct val="0"/>
        </a:spcBef>
        <a:spcAft>
          <a:spcPct val="0"/>
        </a:spcAft>
        <a:defRPr sz="3200" b="1">
          <a:solidFill>
            <a:schemeClr val="tx1"/>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1"/>
          </a:solidFill>
          <a:effectLst>
            <a:outerShdw blurRad="38100" dist="38100" dir="2700000" algn="tl">
              <a:srgbClr val="DDDDDD"/>
            </a:outerShdw>
          </a:effectLst>
          <a:latin typeface="Arial" pitchFamily="-109"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1"/>
          </a:solidFill>
          <a:effectLst>
            <a:outerShdw blurRad="38100" dist="38100" dir="2700000" algn="tl">
              <a:srgbClr val="DDDDDD"/>
            </a:outerShdw>
          </a:effectLst>
          <a:latin typeface="Arial" pitchFamily="-109"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1"/>
          </a:solidFill>
          <a:effectLst>
            <a:outerShdw blurRad="38100" dist="38100" dir="2700000" algn="tl">
              <a:srgbClr val="DDDDDD"/>
            </a:outerShdw>
          </a:effectLst>
          <a:latin typeface="Arial" pitchFamily="-109"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1"/>
          </a:solidFill>
          <a:effectLst>
            <a:outerShdw blurRad="38100" dist="38100" dir="2700000" algn="tl">
              <a:srgbClr val="DDDDDD"/>
            </a:outerShdw>
          </a:effectLst>
          <a:latin typeface="Arial" pitchFamily="-109" charset="0"/>
          <a:ea typeface="ＭＳ Ｐゴシック" charset="-128"/>
          <a:cs typeface="ＭＳ Ｐゴシック" charset="-128"/>
        </a:defRPr>
      </a:lvl5pPr>
      <a:lvl6pPr marL="457200" algn="ctr" rtl="0" fontAlgn="base">
        <a:spcBef>
          <a:spcPct val="0"/>
        </a:spcBef>
        <a:spcAft>
          <a:spcPct val="0"/>
        </a:spcAft>
        <a:defRPr sz="3200" b="1">
          <a:solidFill>
            <a:schemeClr val="tx1"/>
          </a:solidFill>
          <a:effectLst>
            <a:outerShdw blurRad="38100" dist="38100" dir="2700000" algn="tl">
              <a:srgbClr val="DDDDDD"/>
            </a:outerShdw>
          </a:effectLst>
          <a:latin typeface="Arial" pitchFamily="-109" charset="0"/>
        </a:defRPr>
      </a:lvl6pPr>
      <a:lvl7pPr marL="914400" algn="ctr" rtl="0" fontAlgn="base">
        <a:spcBef>
          <a:spcPct val="0"/>
        </a:spcBef>
        <a:spcAft>
          <a:spcPct val="0"/>
        </a:spcAft>
        <a:defRPr sz="3200" b="1">
          <a:solidFill>
            <a:schemeClr val="tx1"/>
          </a:solidFill>
          <a:effectLst>
            <a:outerShdw blurRad="38100" dist="38100" dir="2700000" algn="tl">
              <a:srgbClr val="DDDDDD"/>
            </a:outerShdw>
          </a:effectLst>
          <a:latin typeface="Arial" pitchFamily="-109" charset="0"/>
        </a:defRPr>
      </a:lvl7pPr>
      <a:lvl8pPr marL="1371600" algn="ctr" rtl="0" fontAlgn="base">
        <a:spcBef>
          <a:spcPct val="0"/>
        </a:spcBef>
        <a:spcAft>
          <a:spcPct val="0"/>
        </a:spcAft>
        <a:defRPr sz="3200" b="1">
          <a:solidFill>
            <a:schemeClr val="tx1"/>
          </a:solidFill>
          <a:effectLst>
            <a:outerShdw blurRad="38100" dist="38100" dir="2700000" algn="tl">
              <a:srgbClr val="DDDDDD"/>
            </a:outerShdw>
          </a:effectLst>
          <a:latin typeface="Arial" pitchFamily="-109" charset="0"/>
        </a:defRPr>
      </a:lvl8pPr>
      <a:lvl9pPr marL="1828800" algn="ctr" rtl="0" fontAlgn="base">
        <a:spcBef>
          <a:spcPct val="0"/>
        </a:spcBef>
        <a:spcAft>
          <a:spcPct val="0"/>
        </a:spcAft>
        <a:defRPr sz="3200" b="1">
          <a:solidFill>
            <a:schemeClr val="tx1"/>
          </a:solidFill>
          <a:effectLst>
            <a:outerShdw blurRad="38100" dist="38100" dir="2700000" algn="tl">
              <a:srgbClr val="DDDDDD"/>
            </a:outerShdw>
          </a:effectLst>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apnic.net/policy" TargetMode="External"/><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7.jpeg"/></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mailto:marty@akamai.com"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7.jpeg"/></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mailto:francisco@obispo.com.ve" TargetMode="External"/><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7.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jpeg"/></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aso.icann.org/" TargetMode="External"/><Relationship Id="rId1" Type="http://schemas.openxmlformats.org/officeDocument/2006/relationships/slideLayout" Target="../slideLayouts/slideLayout13.xml"/><Relationship Id="rId2" Type="http://schemas.openxmlformats.org/officeDocument/2006/relationships/notesSlide" Target="../notesSlides/notesSlide75.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srcRect/>
          <a:stretch>
            <a:fillRect/>
          </a:stretch>
        </p:blipFill>
        <p:spPr bwMode="auto">
          <a:xfrm>
            <a:off x="-38100" y="-28576"/>
            <a:ext cx="9182100" cy="6886576"/>
          </a:xfrm>
          <a:prstGeom prst="rect">
            <a:avLst/>
          </a:prstGeom>
          <a:noFill/>
          <a:ln w="9525">
            <a:noFill/>
            <a:miter lim="800000"/>
            <a:headEnd/>
            <a:tailEnd/>
          </a:ln>
        </p:spPr>
      </p:pic>
      <p:sp>
        <p:nvSpPr>
          <p:cNvPr id="29699"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29700"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Number Resource Policy Development Activities</a:t>
            </a:r>
          </a:p>
        </p:txBody>
      </p:sp>
      <p:sp>
        <p:nvSpPr>
          <p:cNvPr id="29701" name="Rectangle 4"/>
          <p:cNvSpPr>
            <a:spLocks noGrp="1" noChangeArrowheads="1"/>
          </p:cNvSpPr>
          <p:nvPr>
            <p:ph type="body" idx="1"/>
          </p:nvPr>
        </p:nvSpPr>
        <p:spPr/>
        <p:txBody>
          <a:bodyPr rIns="132080"/>
          <a:lstStyle/>
          <a:p>
            <a:pPr indent="0" eaLnBrk="1" hangingPunct="1"/>
            <a:endParaRPr lang="en-US" dirty="0" smtClean="0"/>
          </a:p>
          <a:p>
            <a:pPr indent="0" eaLnBrk="1" hangingPunct="1"/>
            <a:endParaRPr lang="en-US" dirty="0" smtClean="0"/>
          </a:p>
          <a:p>
            <a:pPr indent="0" eaLnBrk="1" hangingPunct="1"/>
            <a:r>
              <a:rPr lang="en-US" b="1" dirty="0" smtClean="0">
                <a:latin typeface="Century Gothic"/>
                <a:cs typeface="Century Gothic"/>
              </a:rPr>
              <a:t>Louie Lee</a:t>
            </a:r>
          </a:p>
          <a:p>
            <a:pPr indent="0" eaLnBrk="1" hangingPunct="1"/>
            <a:r>
              <a:rPr lang="en-US" dirty="0" smtClean="0">
                <a:latin typeface="Century Gothic"/>
                <a:cs typeface="Century Gothic"/>
              </a:rPr>
              <a:t>Chair, ICANN ASO Address Council</a:t>
            </a:r>
          </a:p>
          <a:p>
            <a:pPr indent="0" eaLnBrk="1" hangingPunct="1"/>
            <a:endParaRPr lang="en-US" dirty="0" smtClean="0">
              <a:latin typeface="Century Gothic"/>
              <a:cs typeface="Century Gothic"/>
            </a:endParaRPr>
          </a:p>
          <a:p>
            <a:pPr indent="0" eaLnBrk="1" hangingPunct="1"/>
            <a:r>
              <a:rPr lang="en-US" dirty="0" smtClean="0">
                <a:latin typeface="Century Gothic"/>
                <a:cs typeface="Century Gothic"/>
              </a:rPr>
              <a:t>ICANN 39</a:t>
            </a:r>
          </a:p>
          <a:p>
            <a:pPr indent="0" eaLnBrk="1" hangingPunct="1"/>
            <a:r>
              <a:rPr lang="en-US" dirty="0" smtClean="0">
                <a:latin typeface="Century Gothic"/>
                <a:cs typeface="Century Gothic"/>
              </a:rPr>
              <a:t>Cartagena, Colombia</a:t>
            </a:r>
          </a:p>
          <a:p>
            <a:pPr indent="0" eaLnBrk="1" hangingPunct="1"/>
            <a:r>
              <a:rPr lang="en-US" dirty="0" smtClean="0">
                <a:latin typeface="Century Gothic"/>
                <a:cs typeface="Century Gothic"/>
              </a:rPr>
              <a:t>8 December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7" name="Picture 1"/>
          <p:cNvPicPr>
            <a:picLocks noChangeArrowheads="1"/>
          </p:cNvPicPr>
          <p:nvPr/>
        </p:nvPicPr>
        <p:blipFill>
          <a:blip r:embed="rId3"/>
          <a:srcRect/>
          <a:stretch>
            <a:fillRect/>
          </a:stretch>
        </p:blipFill>
        <p:spPr bwMode="auto">
          <a:xfrm>
            <a:off x="0" y="-4279"/>
            <a:ext cx="9182100" cy="6886575"/>
          </a:xfrm>
          <a:prstGeom prst="rect">
            <a:avLst/>
          </a:prstGeom>
          <a:noFill/>
          <a:ln w="9525">
            <a:noFill/>
            <a:miter lim="800000"/>
            <a:headEnd/>
            <a:tailEnd/>
          </a:ln>
        </p:spPr>
      </p:pic>
      <p:sp>
        <p:nvSpPr>
          <p:cNvPr id="8" name="Slide Number Placeholder 3"/>
          <p:cNvSpPr>
            <a:spLocks noGrp="1"/>
          </p:cNvSpPr>
          <p:nvPr>
            <p:ph type="sldNum" sz="quarter" idx="10"/>
          </p:nvPr>
        </p:nvSpPr>
        <p:spPr/>
        <p:txBody>
          <a:bodyPr/>
          <a:lstStyle/>
          <a:p>
            <a:fld id="{6EE1FA96-6469-4188-BB8E-8187B0C41089}" type="slidenum">
              <a:rPr lang="en-US"/>
              <a:pPr/>
              <a:t>10</a:t>
            </a:fld>
            <a:endParaRPr lang="en-US"/>
          </a:p>
        </p:txBody>
      </p:sp>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124200" y="228600"/>
            <a:ext cx="5410200" cy="685800"/>
          </a:xfrm>
        </p:spPr>
        <p:txBody>
          <a:bodyPr rIns="132080"/>
          <a:lstStyle/>
          <a:p>
            <a:pPr indent="0" eaLnBrk="1" hangingPunct="1"/>
            <a:r>
              <a:rPr lang="en-US" dirty="0" smtClean="0"/>
              <a:t>Global Process: Overview (cont.)</a:t>
            </a:r>
          </a:p>
        </p:txBody>
      </p:sp>
      <p:sp>
        <p:nvSpPr>
          <p:cNvPr id="31750" name="Rectangle 4"/>
          <p:cNvSpPr>
            <a:spLocks noGrp="1" noChangeArrowheads="1"/>
          </p:cNvSpPr>
          <p:nvPr>
            <p:ph type="body" idx="1"/>
          </p:nvPr>
        </p:nvSpPr>
        <p:spPr>
          <a:xfrm>
            <a:off x="1524000" y="3886200"/>
            <a:ext cx="8534400" cy="5105400"/>
          </a:xfrm>
        </p:spPr>
        <p:txBody>
          <a:bodyPr rIns="132080"/>
          <a:lstStyle/>
          <a:p>
            <a:pPr eaLnBrk="1" hangingPunct="1"/>
            <a:r>
              <a:rPr lang="en-US" sz="1800" dirty="0" smtClean="0"/>
              <a:t>ASO AC Proposal Review</a:t>
            </a:r>
          </a:p>
          <a:p>
            <a:pPr lvl="1" eaLnBrk="1" hangingPunct="1"/>
            <a:r>
              <a:rPr lang="en-US" sz="1600" dirty="0" smtClean="0"/>
              <a:t>Process (RIR PDP) review</a:t>
            </a:r>
          </a:p>
          <a:p>
            <a:pPr lvl="1" eaLnBrk="1" hangingPunct="1"/>
            <a:r>
              <a:rPr lang="en-US" sz="1600" dirty="0" smtClean="0"/>
              <a:t>Common agreement among RIRs on common text</a:t>
            </a:r>
          </a:p>
          <a:p>
            <a:pPr lvl="1" eaLnBrk="1" hangingPunct="1"/>
            <a:r>
              <a:rPr lang="en-US" sz="1600" dirty="0" smtClean="0"/>
              <a:t>Adequate consideration of viewpoints</a:t>
            </a:r>
          </a:p>
          <a:p>
            <a:pPr eaLnBrk="1" hangingPunct="1"/>
            <a:r>
              <a:rPr lang="en-US" sz="1800" dirty="0" smtClean="0"/>
              <a:t>ASO AC forwards proposal to ICANN Board for adoption</a:t>
            </a:r>
          </a:p>
          <a:p>
            <a:pPr eaLnBrk="1" hangingPunct="1"/>
            <a:r>
              <a:rPr lang="en-US" sz="1800" dirty="0" smtClean="0"/>
              <a:t>ICANN Board adopts, and IANA implements</a:t>
            </a:r>
            <a:endParaRPr lang="en-US" sz="2400" dirty="0" smtClean="0"/>
          </a:p>
          <a:p>
            <a:pPr eaLnBrk="1" hangingPunct="1"/>
            <a:endParaRPr lang="en-US" dirty="0" smtClean="0"/>
          </a:p>
          <a:p>
            <a:pPr lvl="1" eaLnBrk="1" hangingPunct="1"/>
            <a:endParaRPr lang="en-US" dirty="0" smtClean="0"/>
          </a:p>
          <a:p>
            <a:pPr lvl="1" eaLnBrk="1" hangingPunct="1"/>
            <a:endParaRPr lang="en-US" sz="2400" dirty="0" smtClean="0"/>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10</a:t>
            </a:fld>
            <a:endParaRPr lang="en-US" sz="1200">
              <a:solidFill>
                <a:srgbClr val="005480"/>
              </a:solidFill>
              <a:latin typeface="Tahoma" charset="0"/>
              <a:cs typeface="Tahoma" charset="0"/>
              <a:sym typeface="Tahoma" charset="0"/>
            </a:endParaRPr>
          </a:p>
        </p:txBody>
      </p:sp>
      <p:pic>
        <p:nvPicPr>
          <p:cNvPr id="9" name="Picture 8" descr="global_policy_formation.png"/>
          <p:cNvPicPr>
            <a:picLocks noChangeAspect="1"/>
          </p:cNvPicPr>
          <p:nvPr/>
        </p:nvPicPr>
        <p:blipFill>
          <a:blip r:embed="rId4"/>
          <a:stretch>
            <a:fillRect/>
          </a:stretch>
        </p:blipFill>
        <p:spPr>
          <a:xfrm>
            <a:off x="2286000" y="1219200"/>
            <a:ext cx="6477000" cy="2255108"/>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11</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t>Global Process: Statistics</a:t>
            </a:r>
          </a:p>
        </p:txBody>
      </p:sp>
      <p:sp>
        <p:nvSpPr>
          <p:cNvPr id="31750" name="Rectangle 4"/>
          <p:cNvSpPr>
            <a:spLocks noGrp="1" noChangeArrowheads="1"/>
          </p:cNvSpPr>
          <p:nvPr>
            <p:ph type="body" idx="1"/>
          </p:nvPr>
        </p:nvSpPr>
        <p:spPr>
          <a:xfrm>
            <a:off x="1828800" y="1600200"/>
            <a:ext cx="7315200" cy="5334000"/>
          </a:xfrm>
        </p:spPr>
        <p:txBody>
          <a:bodyPr rIns="132080"/>
          <a:lstStyle/>
          <a:p>
            <a:pPr eaLnBrk="1" hangingPunct="1"/>
            <a:r>
              <a:rPr lang="en-US" dirty="0" smtClean="0"/>
              <a:t>8 Global Proposals (since 2001)</a:t>
            </a:r>
          </a:p>
          <a:p>
            <a:pPr lvl="1" eaLnBrk="1" hangingPunct="1"/>
            <a:r>
              <a:rPr lang="en-US" dirty="0" smtClean="0"/>
              <a:t>Adopted and implemented as policy = 6</a:t>
            </a:r>
          </a:p>
          <a:p>
            <a:pPr lvl="1" eaLnBrk="1" hangingPunct="1"/>
            <a:r>
              <a:rPr lang="en-US" dirty="0" smtClean="0"/>
              <a:t>Under discussion = 1</a:t>
            </a:r>
          </a:p>
          <a:p>
            <a:pPr lvl="1" eaLnBrk="1" hangingPunct="1"/>
            <a:r>
              <a:rPr lang="en-US" dirty="0" smtClean="0"/>
              <a:t>Did not become a global policy = 1</a:t>
            </a:r>
          </a:p>
          <a:p>
            <a:pPr lvl="1" eaLnBrk="1" hangingPunct="1"/>
            <a:endParaRPr lang="en-US" dirty="0" smtClean="0"/>
          </a:p>
          <a:p>
            <a:pPr eaLnBrk="1" hangingPunct="1"/>
            <a:r>
              <a:rPr lang="en-US" dirty="0" smtClean="0"/>
              <a:t>Details of these policies/proposals in later presentation</a:t>
            </a:r>
          </a:p>
          <a:p>
            <a:pPr eaLnBrk="1" hangingPunct="1"/>
            <a:r>
              <a:rPr lang="en-US" dirty="0" smtClean="0"/>
              <a:t>http://</a:t>
            </a:r>
            <a:r>
              <a:rPr lang="en-US" dirty="0" err="1" smtClean="0"/>
              <a:t>nro.net/policy/index.html#regional</a:t>
            </a:r>
            <a:endParaRPr lang="en-US" dirty="0" smtClean="0"/>
          </a:p>
          <a:p>
            <a:pPr eaLnBrk="1" hangingPunct="1"/>
            <a:endParaRPr lang="en-US" dirty="0" smtClean="0"/>
          </a:p>
          <a:p>
            <a:pPr lvl="1" eaLnBrk="1" hangingPunct="1"/>
            <a:endParaRPr lang="en-US" sz="2400" dirty="0" smtClean="0"/>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11</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12</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505200" y="228600"/>
            <a:ext cx="5029200" cy="685800"/>
          </a:xfrm>
        </p:spPr>
        <p:txBody>
          <a:bodyPr rIns="132080"/>
          <a:lstStyle/>
          <a:p>
            <a:pPr indent="0" eaLnBrk="1" hangingPunct="1"/>
            <a:r>
              <a:rPr lang="en-US" dirty="0" smtClean="0"/>
              <a:t>Global Process:</a:t>
            </a:r>
            <a:br>
              <a:rPr lang="en-US" dirty="0" smtClean="0"/>
            </a:br>
            <a:r>
              <a:rPr lang="en-US" dirty="0" smtClean="0"/>
              <a:t>Globally Coordinated Proposal</a:t>
            </a:r>
          </a:p>
        </p:txBody>
      </p:sp>
      <p:sp>
        <p:nvSpPr>
          <p:cNvPr id="31750" name="Rectangle 4"/>
          <p:cNvSpPr>
            <a:spLocks noGrp="1" noChangeArrowheads="1"/>
          </p:cNvSpPr>
          <p:nvPr>
            <p:ph type="body" idx="1"/>
          </p:nvPr>
        </p:nvSpPr>
        <p:spPr>
          <a:xfrm>
            <a:off x="1905000" y="1219200"/>
            <a:ext cx="7086600" cy="5334000"/>
          </a:xfrm>
        </p:spPr>
        <p:txBody>
          <a:bodyPr rIns="132080"/>
          <a:lstStyle/>
          <a:p>
            <a:pPr eaLnBrk="1" hangingPunct="1"/>
            <a:r>
              <a:rPr lang="en-US" dirty="0" smtClean="0"/>
              <a:t>Review</a:t>
            </a:r>
          </a:p>
          <a:p>
            <a:pPr lvl="1" eaLnBrk="1" hangingPunct="1"/>
            <a:r>
              <a:rPr lang="en-US" dirty="0" smtClean="0"/>
              <a:t>Global Proposal</a:t>
            </a:r>
          </a:p>
          <a:p>
            <a:pPr lvl="2" eaLnBrk="1" hangingPunct="1"/>
            <a:r>
              <a:rPr lang="en-US" sz="2000" dirty="0" smtClean="0"/>
              <a:t>Policy about IANA and RIRs</a:t>
            </a:r>
          </a:p>
          <a:p>
            <a:pPr lvl="1" eaLnBrk="1" hangingPunct="1"/>
            <a:r>
              <a:rPr lang="en-US" dirty="0" smtClean="0"/>
              <a:t>RIR Proposal</a:t>
            </a:r>
          </a:p>
          <a:p>
            <a:pPr lvl="2" eaLnBrk="1" hangingPunct="1"/>
            <a:r>
              <a:rPr lang="en-US" sz="2000" dirty="0" smtClean="0"/>
              <a:t>Policy about RIRs and their customers</a:t>
            </a:r>
          </a:p>
          <a:p>
            <a:pPr eaLnBrk="1" hangingPunct="1"/>
            <a:r>
              <a:rPr lang="en-US" dirty="0" smtClean="0"/>
              <a:t>Globally coordinated proposal</a:t>
            </a:r>
          </a:p>
          <a:p>
            <a:pPr lvl="2" eaLnBrk="1" hangingPunct="1"/>
            <a:r>
              <a:rPr lang="en-US" sz="2000" dirty="0" smtClean="0"/>
              <a:t>Same proposal discussed/presented at each of the RIRs</a:t>
            </a:r>
          </a:p>
          <a:p>
            <a:pPr lvl="2" eaLnBrk="1" hangingPunct="1"/>
            <a:r>
              <a:rPr lang="en-US" sz="2000" dirty="0" smtClean="0"/>
              <a:t>Normally the goal is to have the same policy worldwide</a:t>
            </a:r>
          </a:p>
          <a:p>
            <a:pPr lvl="3" eaLnBrk="1" hangingPunct="1"/>
            <a:r>
              <a:rPr lang="en-US" sz="1600" dirty="0" smtClean="0"/>
              <a:t>Processed as normal RIR proposals without triggering action by IANA</a:t>
            </a:r>
          </a:p>
          <a:p>
            <a:pPr lvl="3" eaLnBrk="1" hangingPunct="1"/>
            <a:r>
              <a:rPr lang="en-US" sz="1600" dirty="0" smtClean="0"/>
              <a:t>Examples include original IPv6 allocation policy and transition policy to 4-byte AS numbers</a:t>
            </a:r>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12</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ctrTitle"/>
          </p:nvPr>
        </p:nvSpPr>
        <p:spPr bwMode="auto">
          <a:noFill/>
          <a:ln>
            <a:miter lim="800000"/>
            <a:headEnd/>
            <a:tailEnd/>
          </a:ln>
        </p:spPr>
        <p:txBody>
          <a:bodyPr vert="horz" wrap="square" lIns="91440" tIns="45720" rIns="91440" bIns="45720" numCol="1" anchor="b" anchorCtr="0" compatLnSpc="1">
            <a:prstTxWarp prst="textNoShape">
              <a:avLst/>
            </a:prstTxWarp>
          </a:bodyPr>
          <a:lstStyle/>
          <a:p>
            <a:pPr eaLnBrk="1" hangingPunct="1"/>
            <a:r>
              <a:rPr lang="en-US" smtClean="0">
                <a:latin typeface="Trebuchet MS" charset="0"/>
              </a:rPr>
              <a:t>IANA Status Update</a:t>
            </a:r>
          </a:p>
        </p:txBody>
      </p:sp>
      <p:sp>
        <p:nvSpPr>
          <p:cNvPr id="29699" name="Subtitle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Trebuchet MS" charset="0"/>
              </a:rPr>
              <a:t>ICANN, Cartagena</a:t>
            </a:r>
          </a:p>
          <a:p>
            <a:pPr eaLnBrk="1" hangingPunct="1"/>
            <a:r>
              <a:rPr lang="en-US" sz="2800" smtClean="0">
                <a:latin typeface="Trebuchet MS" charset="0"/>
              </a:rPr>
              <a:t>Elise Gerich</a:t>
            </a:r>
          </a:p>
          <a:p>
            <a:pPr eaLnBrk="1" hangingPunct="1"/>
            <a:r>
              <a:rPr lang="en-US" sz="2800" smtClean="0">
                <a:latin typeface="Trebuchet MS" charset="0"/>
              </a:rPr>
              <a:t>VP, IANA</a:t>
            </a:r>
          </a:p>
          <a:p>
            <a:pPr eaLnBrk="1" hangingPunct="1"/>
            <a:r>
              <a:rPr lang="en-US" sz="2800" smtClean="0">
                <a:latin typeface="Trebuchet MS" charset="0"/>
              </a:rPr>
              <a:t>December 2010</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Overview</a:t>
            </a:r>
            <a:endParaRPr lang="en-US" dirty="0">
              <a:latin typeface="Trebuchet MS" pitchFamily="34" charset="0"/>
              <a:ea typeface="+mj-ea"/>
              <a:cs typeface="+mj-cs"/>
            </a:endParaRPr>
          </a:p>
        </p:txBody>
      </p:sp>
      <p:sp>
        <p:nvSpPr>
          <p:cNvPr id="31747"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E479B9-F55F-C54F-8132-AE4DAEEE28BB}" type="slidenum">
              <a:rPr lang="en-US" smtClean="0">
                <a:ea typeface="ＭＳ Ｐゴシック" charset="-128"/>
                <a:cs typeface="ＭＳ Ｐゴシック" charset="-128"/>
              </a:rPr>
              <a:pPr fontAlgn="base">
                <a:spcBef>
                  <a:spcPct val="0"/>
                </a:spcBef>
                <a:spcAft>
                  <a:spcPct val="0"/>
                </a:spcAft>
                <a:defRPr/>
              </a:pPr>
              <a:t>14</a:t>
            </a:fld>
            <a:endParaRPr lang="en-US" smtClean="0">
              <a:ea typeface="ＭＳ Ｐゴシック" charset="-128"/>
              <a:cs typeface="ＭＳ Ｐゴシック" charset="-128"/>
            </a:endParaRPr>
          </a:p>
        </p:txBody>
      </p:sp>
      <p:pic>
        <p:nvPicPr>
          <p:cNvPr id="30724" name="Picture Placeholder 5" descr="iana-logo-large.png"/>
          <p:cNvPicPr>
            <a:picLocks noGrp="1" noChangeAspect="1"/>
          </p:cNvPicPr>
          <p:nvPr>
            <p:ph type="pic" sz="quarter" idx="10"/>
          </p:nvPr>
        </p:nvPicPr>
        <p:blipFill>
          <a:blip r:embed="rId3"/>
          <a:srcRect t="-228909" b="-228909"/>
          <a:stretch>
            <a:fillRect/>
          </a:stretch>
        </p:blipFill>
        <p:spPr bwMode="auto">
          <a:xfrm>
            <a:off x="304800" y="1600200"/>
            <a:ext cx="2133600" cy="4525963"/>
          </a:xfrm>
          <a:noFill/>
          <a:ln>
            <a:miter lim="800000"/>
            <a:headEnd/>
            <a:tailEnd/>
          </a:ln>
        </p:spPr>
      </p:pic>
      <p:sp>
        <p:nvSpPr>
          <p:cNvPr id="30725" name="Text Placeholder 4"/>
          <p:cNvSpPr>
            <a:spLocks noGrp="1"/>
          </p:cNvSpPr>
          <p:nvPr>
            <p:ph type="body" sz="quarter" idx="11"/>
          </p:nvPr>
        </p:nvSpPr>
        <p:spPr bwMode="auto">
          <a:xfrm>
            <a:off x="3048000" y="1600200"/>
            <a:ext cx="5638800" cy="4525963"/>
          </a:xfrm>
          <a:noFill/>
          <a:ln>
            <a:miter lim="800000"/>
            <a:headEnd/>
            <a:tailEnd/>
          </a:ln>
        </p:spPr>
        <p:txBody>
          <a:bodyPr wrap="square" lIns="91440" tIns="45720" rIns="91440" bIns="45720" numCol="1" anchor="t" anchorCtr="0" compatLnSpc="1">
            <a:prstTxWarp prst="textNoShape">
              <a:avLst/>
            </a:prstTxWarp>
          </a:bodyPr>
          <a:lstStyle/>
          <a:p>
            <a:pPr marL="346075" indent="-346075" eaLnBrk="1" hangingPunct="1">
              <a:spcBef>
                <a:spcPts val="25"/>
              </a:spcBef>
              <a:spcAft>
                <a:spcPts val="1200"/>
              </a:spcAft>
              <a:buSzPct val="123000"/>
              <a:buFont typeface="Arial" charset="0"/>
              <a:buChar char="•"/>
            </a:pPr>
            <a:r>
              <a:rPr lang="en-US" sz="2800" smtClean="0">
                <a:latin typeface="Trebuchet MS" charset="0"/>
              </a:rPr>
              <a:t>New IANA Whois Server</a:t>
            </a:r>
          </a:p>
          <a:p>
            <a:pPr marL="346075" indent="-346075" eaLnBrk="1" hangingPunct="1">
              <a:spcBef>
                <a:spcPts val="25"/>
              </a:spcBef>
              <a:spcAft>
                <a:spcPts val="1200"/>
              </a:spcAft>
              <a:buSzPct val="123000"/>
              <a:buFont typeface="Arial" charset="0"/>
              <a:buChar char="•"/>
            </a:pPr>
            <a:r>
              <a:rPr lang="en-US" sz="2800" smtClean="0">
                <a:latin typeface="Trebuchet MS" charset="0"/>
              </a:rPr>
              <a:t>IDN ccTLDs</a:t>
            </a:r>
          </a:p>
          <a:p>
            <a:pPr marL="346075" indent="-346075" eaLnBrk="1" hangingPunct="1">
              <a:spcBef>
                <a:spcPts val="25"/>
              </a:spcBef>
              <a:spcAft>
                <a:spcPts val="1200"/>
              </a:spcAft>
              <a:buSzPct val="123000"/>
              <a:buFont typeface="Arial" charset="0"/>
              <a:buChar char="•"/>
            </a:pPr>
            <a:r>
              <a:rPr lang="en-US" sz="2800" smtClean="0">
                <a:latin typeface="Trebuchet MS" charset="0"/>
              </a:rPr>
              <a:t>AS Numbers Global Policy</a:t>
            </a:r>
          </a:p>
          <a:p>
            <a:pPr marL="346075" indent="-346075" eaLnBrk="1" hangingPunct="1">
              <a:spcBef>
                <a:spcPts val="25"/>
              </a:spcBef>
              <a:spcAft>
                <a:spcPts val="1200"/>
              </a:spcAft>
              <a:buSzPct val="123000"/>
              <a:buFont typeface="Arial" charset="0"/>
              <a:buChar char="•"/>
            </a:pPr>
            <a:r>
              <a:rPr lang="en-US" sz="2800" smtClean="0">
                <a:latin typeface="Trebuchet MS" charset="0"/>
              </a:rPr>
              <a:t>IPv4 Status</a:t>
            </a:r>
          </a:p>
          <a:p>
            <a:pPr marL="346075" indent="-346075" eaLnBrk="1" hangingPunct="1">
              <a:spcBef>
                <a:spcPts val="25"/>
              </a:spcBef>
              <a:spcAft>
                <a:spcPts val="1200"/>
              </a:spcAft>
              <a:buSzPct val="123000"/>
              <a:buFont typeface="Arial" charset="0"/>
              <a:buChar char="•"/>
            </a:pPr>
            <a:r>
              <a:rPr lang="en-US" sz="2800" smtClean="0">
                <a:latin typeface="Trebuchet MS" charset="0"/>
              </a:rPr>
              <a:t>In other news… multicast</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921E6A-4170-A64C-8983-8B9B7E3066CB}" type="slidenum">
              <a:rPr lang="en-US" smtClean="0">
                <a:ea typeface="ＭＳ Ｐゴシック" charset="-128"/>
                <a:cs typeface="ＭＳ Ｐゴシック" charset="-128"/>
              </a:rPr>
              <a:pPr fontAlgn="base">
                <a:spcBef>
                  <a:spcPct val="0"/>
                </a:spcBef>
                <a:spcAft>
                  <a:spcPct val="0"/>
                </a:spcAft>
                <a:defRPr/>
              </a:pPr>
              <a:t>15</a:t>
            </a:fld>
            <a:endParaRPr lang="en-US" smtClean="0">
              <a:ea typeface="ＭＳ Ｐゴシック" charset="-128"/>
              <a:cs typeface="ＭＳ Ｐゴシック" charset="-128"/>
            </a:endParaRPr>
          </a:p>
        </p:txBody>
      </p:sp>
      <p:sp>
        <p:nvSpPr>
          <p:cNvPr id="4" name="Title 3"/>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A new </a:t>
            </a:r>
            <a:r>
              <a:rPr lang="en-US" dirty="0" err="1" smtClean="0">
                <a:latin typeface="Trebuchet MS" pitchFamily="34" charset="0"/>
                <a:ea typeface="+mj-ea"/>
                <a:cs typeface="+mj-cs"/>
              </a:rPr>
              <a:t>whois.iana.org</a:t>
            </a:r>
            <a:endParaRPr lang="en-US" dirty="0">
              <a:latin typeface="Trebuchet MS" pitchFamily="34" charset="0"/>
              <a:ea typeface="+mj-ea"/>
              <a:cs typeface="+mj-cs"/>
            </a:endParaRPr>
          </a:p>
        </p:txBody>
      </p:sp>
      <p:sp>
        <p:nvSpPr>
          <p:cNvPr id="5" name="Text Placeholder 4"/>
          <p:cNvSpPr>
            <a:spLocks noGrp="1"/>
          </p:cNvSpPr>
          <p:nvPr>
            <p:ph type="body" sz="half" idx="2"/>
          </p:nvPr>
        </p:nvSpPr>
        <p:spPr>
          <a:xfrm>
            <a:off x="304800" y="1600200"/>
            <a:ext cx="2133600" cy="2286000"/>
          </a:xfrm>
        </p:spPr>
        <p:txBody>
          <a:bodyPr/>
          <a:lstStyle/>
          <a:p>
            <a:pPr eaLnBrk="1" fontAlgn="auto" hangingPunct="1">
              <a:spcAft>
                <a:spcPts val="0"/>
              </a:spcAft>
              <a:buFont typeface="Arial"/>
              <a:buNone/>
              <a:defRPr/>
            </a:pPr>
            <a:r>
              <a:rPr lang="en-US" dirty="0" smtClean="0">
                <a:ea typeface="+mn-ea"/>
                <a:cs typeface="+mn-cs"/>
              </a:rPr>
              <a:t>It now provides responses for: </a:t>
            </a:r>
          </a:p>
          <a:p>
            <a:pPr indent="-91440" eaLnBrk="1" fontAlgn="auto" hangingPunct="1">
              <a:spcAft>
                <a:spcPts val="0"/>
              </a:spcAft>
              <a:buFont typeface="Arial"/>
              <a:buChar char="•"/>
              <a:defRPr/>
            </a:pPr>
            <a:r>
              <a:rPr lang="en-US" dirty="0" smtClean="0">
                <a:ea typeface="+mn-ea"/>
                <a:cs typeface="+mn-cs"/>
              </a:rPr>
              <a:t>Unicast IP addresses</a:t>
            </a:r>
          </a:p>
          <a:p>
            <a:pPr indent="-91440" eaLnBrk="1" fontAlgn="auto" hangingPunct="1">
              <a:spcAft>
                <a:spcPts val="0"/>
              </a:spcAft>
              <a:buFont typeface="Arial"/>
              <a:buChar char="•"/>
              <a:defRPr/>
            </a:pPr>
            <a:r>
              <a:rPr lang="en-US" dirty="0" smtClean="0">
                <a:ea typeface="+mn-ea"/>
                <a:cs typeface="+mn-cs"/>
              </a:rPr>
              <a:t>Multicast registrations </a:t>
            </a:r>
          </a:p>
          <a:p>
            <a:pPr indent="-91440" eaLnBrk="1" fontAlgn="auto" hangingPunct="1">
              <a:spcAft>
                <a:spcPts val="0"/>
              </a:spcAft>
              <a:buFont typeface="Arial"/>
              <a:buChar char="•"/>
              <a:defRPr/>
            </a:pPr>
            <a:r>
              <a:rPr lang="en-US" dirty="0" smtClean="0">
                <a:ea typeface="+mn-ea"/>
                <a:cs typeface="+mn-cs"/>
              </a:rPr>
              <a:t>AS Numbers</a:t>
            </a:r>
          </a:p>
          <a:p>
            <a:pPr indent="-91440" eaLnBrk="1" fontAlgn="auto" hangingPunct="1">
              <a:spcAft>
                <a:spcPts val="0"/>
              </a:spcAft>
              <a:buFont typeface="Arial"/>
              <a:buChar char="•"/>
              <a:defRPr/>
            </a:pPr>
            <a:r>
              <a:rPr lang="en-US" dirty="0" smtClean="0">
                <a:ea typeface="+mn-ea"/>
                <a:cs typeface="+mn-cs"/>
              </a:rPr>
              <a:t>DS records</a:t>
            </a:r>
            <a:endParaRPr lang="en-US" dirty="0">
              <a:ea typeface="+mn-ea"/>
              <a:cs typeface="+mn-cs"/>
            </a:endParaRPr>
          </a:p>
        </p:txBody>
      </p:sp>
      <p:pic>
        <p:nvPicPr>
          <p:cNvPr id="32773" name="Picture Placeholder 10" descr="RIPE IPv6.png"/>
          <p:cNvPicPr>
            <a:picLocks noGrp="1" noChangeAspect="1"/>
          </p:cNvPicPr>
          <p:nvPr>
            <p:ph type="pic" idx="1"/>
          </p:nvPr>
        </p:nvPicPr>
        <p:blipFill>
          <a:blip r:embed="rId2"/>
          <a:srcRect t="-3107" b="-3107"/>
          <a:stretch>
            <a:fillRect/>
          </a:stretch>
        </p:blipFill>
        <p:spPr bwMode="auto">
          <a:noFill/>
          <a:ln>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AS Numbers Global Policy</a:t>
            </a:r>
            <a:endParaRPr lang="en-US" dirty="0">
              <a:latin typeface="Trebuchet MS" pitchFamily="34" charset="0"/>
              <a:ea typeface="+mj-ea"/>
              <a:cs typeface="+mj-cs"/>
            </a:endParaRPr>
          </a:p>
        </p:txBody>
      </p:sp>
      <p:sp>
        <p:nvSpPr>
          <p:cNvPr id="36867"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678233-5599-AF4A-81E5-F70E24876455}" type="slidenum">
              <a:rPr lang="en-US" smtClean="0">
                <a:ea typeface="ＭＳ Ｐゴシック" charset="-128"/>
                <a:cs typeface="ＭＳ Ｐゴシック" charset="-128"/>
              </a:rPr>
              <a:pPr fontAlgn="base">
                <a:spcBef>
                  <a:spcPct val="0"/>
                </a:spcBef>
                <a:spcAft>
                  <a:spcPct val="0"/>
                </a:spcAft>
                <a:defRPr/>
              </a:pPr>
              <a:t>16</a:t>
            </a:fld>
            <a:endParaRPr lang="en-US" smtClean="0">
              <a:ea typeface="ＭＳ Ｐゴシック" charset="-128"/>
              <a:cs typeface="ＭＳ Ｐゴシック" charset="-128"/>
            </a:endParaRPr>
          </a:p>
        </p:txBody>
      </p:sp>
      <p:sp>
        <p:nvSpPr>
          <p:cNvPr id="33796" name="Text Placeholder 4"/>
          <p:cNvSpPr>
            <a:spLocks noGrp="1"/>
          </p:cNvSpPr>
          <p:nvPr>
            <p:ph type="body" sz="quarter" idx="11"/>
          </p:nvPr>
        </p:nvSpPr>
        <p:spPr bwMode="auto">
          <a:xfrm>
            <a:off x="3048000" y="1600200"/>
            <a:ext cx="5638800" cy="4525963"/>
          </a:xfrm>
          <a:noFill/>
          <a:ln>
            <a:miter lim="800000"/>
            <a:headEnd/>
            <a:tailEnd/>
          </a:ln>
        </p:spPr>
        <p:txBody>
          <a:bodyPr wrap="square" lIns="91440" tIns="45720" rIns="91440" bIns="45720" numCol="1" anchor="t" anchorCtr="0" compatLnSpc="1">
            <a:prstTxWarp prst="textNoShape">
              <a:avLst/>
            </a:prstTxWarp>
          </a:bodyPr>
          <a:lstStyle/>
          <a:p>
            <a:pPr marL="346075" indent="-346075" eaLnBrk="1" hangingPunct="1">
              <a:spcBef>
                <a:spcPts val="25"/>
              </a:spcBef>
              <a:spcAft>
                <a:spcPts val="1200"/>
              </a:spcAft>
              <a:buSzPct val="123000"/>
              <a:buFont typeface="Arial" charset="0"/>
              <a:buChar char="•"/>
            </a:pPr>
            <a:r>
              <a:rPr lang="en-US" smtClean="0">
                <a:latin typeface="Trebuchet MS" charset="0"/>
              </a:rPr>
              <a:t>The ASO AC sent a proposal (ripe-496) to the ICANN board</a:t>
            </a:r>
          </a:p>
          <a:p>
            <a:pPr marL="346075" indent="-346075" eaLnBrk="1" hangingPunct="1">
              <a:spcBef>
                <a:spcPts val="25"/>
              </a:spcBef>
              <a:spcAft>
                <a:spcPts val="1200"/>
              </a:spcAft>
              <a:buSzPct val="123000"/>
              <a:buFont typeface="Arial" charset="0"/>
              <a:buChar char="•"/>
            </a:pPr>
            <a:r>
              <a:rPr lang="en-US" smtClean="0">
                <a:latin typeface="Trebuchet MS" charset="0"/>
              </a:rPr>
              <a:t>The public comment period ended on 13 August</a:t>
            </a:r>
          </a:p>
          <a:p>
            <a:pPr marL="346075" indent="-346075" eaLnBrk="1" hangingPunct="1">
              <a:spcBef>
                <a:spcPts val="25"/>
              </a:spcBef>
              <a:spcAft>
                <a:spcPts val="1200"/>
              </a:spcAft>
              <a:buSzPct val="123000"/>
              <a:buFont typeface="Arial" charset="0"/>
              <a:buChar char="•"/>
            </a:pPr>
            <a:r>
              <a:rPr lang="en-US" smtClean="0">
                <a:latin typeface="Trebuchet MS" charset="0"/>
              </a:rPr>
              <a:t>The proposal was ratified in September and is now policy</a:t>
            </a:r>
          </a:p>
          <a:p>
            <a:pPr marL="346075" indent="-346075" eaLnBrk="1" hangingPunct="1">
              <a:spcBef>
                <a:spcPts val="25"/>
              </a:spcBef>
              <a:spcAft>
                <a:spcPts val="1200"/>
              </a:spcAft>
              <a:buSzPct val="123000"/>
              <a:buFont typeface="+mj-lt" charset="0"/>
              <a:buNone/>
            </a:pPr>
            <a:endParaRPr lang="en-US" smtClean="0">
              <a:latin typeface="Trebuchet MS" charset="0"/>
            </a:endParaRPr>
          </a:p>
        </p:txBody>
      </p:sp>
      <p:sp>
        <p:nvSpPr>
          <p:cNvPr id="33797" name="Text Placeholder 4"/>
          <p:cNvSpPr txBox="1">
            <a:spLocks/>
          </p:cNvSpPr>
          <p:nvPr/>
        </p:nvSpPr>
        <p:spPr bwMode="auto">
          <a:xfrm>
            <a:off x="304800" y="1600200"/>
            <a:ext cx="2133600" cy="2286000"/>
          </a:xfrm>
          <a:prstGeom prst="rect">
            <a:avLst/>
          </a:prstGeom>
          <a:noFill/>
          <a:ln w="9525">
            <a:noFill/>
            <a:miter lim="800000"/>
            <a:headEnd/>
            <a:tailEnd/>
          </a:ln>
        </p:spPr>
        <p:txBody>
          <a:bodyPr>
            <a:prstTxWarp prst="textNoShape">
              <a:avLst/>
            </a:prstTxWarp>
          </a:bodyPr>
          <a:lstStyle/>
          <a:p>
            <a:pPr>
              <a:spcBef>
                <a:spcPct val="20000"/>
              </a:spcBef>
              <a:buFont typeface="Arial" charset="0"/>
              <a:buNone/>
            </a:pPr>
            <a:r>
              <a:rPr lang="en-US" sz="1600">
                <a:solidFill>
                  <a:srgbClr val="953735"/>
                </a:solidFill>
                <a:latin typeface="Calibri" charset="0"/>
              </a:rPr>
              <a:t>The policy allows each RIR to maintain 2 separate pools of AS Numbers until the end of 2010</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IPv4 Status 2010</a:t>
            </a:r>
            <a:endParaRPr lang="en-US" dirty="0">
              <a:latin typeface="Trebuchet MS" pitchFamily="34" charset="0"/>
              <a:ea typeface="+mj-ea"/>
              <a:cs typeface="+mj-cs"/>
            </a:endParaRPr>
          </a:p>
        </p:txBody>
      </p:sp>
      <p:sp>
        <p:nvSpPr>
          <p:cNvPr id="33795" name="Slide Number Placeholder 2"/>
          <p:cNvSpPr>
            <a:spLocks noGrp="1"/>
          </p:cNvSpPr>
          <p:nvPr>
            <p:ph type="sldNum" sz="quarter" idx="12"/>
          </p:nvPr>
        </p:nvSpPr>
        <p:spPr bwMode="auto">
          <a:xfrm>
            <a:off x="8686800" y="6457950"/>
            <a:ext cx="34925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E4E7D9F6-5C41-9445-84B3-80059F15C4C2}" type="slidenum">
              <a:rPr lang="en-US" smtClean="0">
                <a:ea typeface="ＭＳ Ｐゴシック" charset="-128"/>
                <a:cs typeface="ＭＳ Ｐゴシック" charset="-128"/>
              </a:rPr>
              <a:pPr algn="l" fontAlgn="base">
                <a:spcBef>
                  <a:spcPct val="0"/>
                </a:spcBef>
                <a:spcAft>
                  <a:spcPct val="0"/>
                </a:spcAft>
                <a:defRPr/>
              </a:pPr>
              <a:t>17</a:t>
            </a:fld>
            <a:endParaRPr lang="en-US" smtClean="0">
              <a:ea typeface="ＭＳ Ｐゴシック" charset="-128"/>
              <a:cs typeface="ＭＳ Ｐゴシック" charset="-128"/>
            </a:endParaRPr>
          </a:p>
        </p:txBody>
      </p:sp>
      <p:sp>
        <p:nvSpPr>
          <p:cNvPr id="34820" name="Text Placeholder 4"/>
          <p:cNvSpPr>
            <a:spLocks noGrp="1"/>
          </p:cNvSpPr>
          <p:nvPr>
            <p:ph type="body" sz="quarter" idx="11"/>
          </p:nvPr>
        </p:nvSpPr>
        <p:spPr bwMode="auto">
          <a:xfrm>
            <a:off x="3048000" y="1600200"/>
            <a:ext cx="5638800" cy="4525963"/>
          </a:xfrm>
          <a:noFill/>
          <a:ln>
            <a:miter lim="800000"/>
            <a:headEnd/>
            <a:tailEnd/>
          </a:ln>
        </p:spPr>
        <p:txBody>
          <a:bodyPr wrap="square" lIns="91440" tIns="45720" rIns="91440" bIns="45720" numCol="1" anchor="t" anchorCtr="0" compatLnSpc="1">
            <a:prstTxWarp prst="textNoShape">
              <a:avLst/>
            </a:prstTxWarp>
          </a:bodyPr>
          <a:lstStyle/>
          <a:p>
            <a:pPr marL="346075" indent="-346075" eaLnBrk="1" hangingPunct="1">
              <a:spcBef>
                <a:spcPts val="25"/>
              </a:spcBef>
              <a:spcAft>
                <a:spcPts val="1200"/>
              </a:spcAft>
              <a:buSzPct val="123000"/>
              <a:buFont typeface="Arial" charset="0"/>
              <a:buChar char="•"/>
            </a:pPr>
            <a:r>
              <a:rPr lang="en-US" smtClean="0">
                <a:latin typeface="Trebuchet MS" charset="0"/>
              </a:rPr>
              <a:t>19 /8s have been allocated so far this year</a:t>
            </a:r>
          </a:p>
          <a:p>
            <a:pPr marL="346075" indent="-346075" eaLnBrk="1" hangingPunct="1">
              <a:spcBef>
                <a:spcPts val="25"/>
              </a:spcBef>
              <a:spcAft>
                <a:spcPts val="1200"/>
              </a:spcAft>
              <a:buSzPct val="123000"/>
              <a:buFont typeface="Arial" charset="0"/>
              <a:buChar char="•"/>
            </a:pPr>
            <a:r>
              <a:rPr lang="en-US" smtClean="0">
                <a:latin typeface="Trebuchet MS" charset="0"/>
              </a:rPr>
              <a:t>8 have been allocated to APNIC</a:t>
            </a:r>
          </a:p>
          <a:p>
            <a:pPr marL="346075" indent="-346075" eaLnBrk="1" hangingPunct="1">
              <a:spcBef>
                <a:spcPts val="25"/>
              </a:spcBef>
              <a:spcAft>
                <a:spcPts val="1200"/>
              </a:spcAft>
              <a:buSzPct val="123000"/>
              <a:buFont typeface="Arial" charset="0"/>
              <a:buChar char="•"/>
            </a:pPr>
            <a:r>
              <a:rPr lang="en-US" smtClean="0">
                <a:latin typeface="Trebuchet MS" charset="0"/>
              </a:rPr>
              <a:t>ARIN &amp; RIPE NCC have each received 4</a:t>
            </a:r>
          </a:p>
          <a:p>
            <a:pPr marL="346075" indent="-346075" eaLnBrk="1" hangingPunct="1">
              <a:spcBef>
                <a:spcPts val="25"/>
              </a:spcBef>
              <a:spcAft>
                <a:spcPts val="1200"/>
              </a:spcAft>
              <a:buSzPct val="123000"/>
              <a:buFont typeface="Arial" charset="0"/>
              <a:buChar char="•"/>
            </a:pPr>
            <a:r>
              <a:rPr lang="en-US" smtClean="0">
                <a:latin typeface="Trebuchet MS" charset="0"/>
              </a:rPr>
              <a:t>LACNIC has received 2</a:t>
            </a:r>
          </a:p>
          <a:p>
            <a:pPr marL="346075" indent="-346075" eaLnBrk="1" hangingPunct="1">
              <a:spcBef>
                <a:spcPts val="25"/>
              </a:spcBef>
              <a:spcAft>
                <a:spcPts val="1200"/>
              </a:spcAft>
              <a:buSzPct val="123000"/>
              <a:buFont typeface="Arial" charset="0"/>
              <a:buChar char="•"/>
            </a:pPr>
            <a:r>
              <a:rPr lang="en-US" smtClean="0">
                <a:latin typeface="Trebuchet MS" charset="0"/>
              </a:rPr>
              <a:t>AfriNIC has received 1</a:t>
            </a:r>
          </a:p>
          <a:p>
            <a:pPr marL="346075" indent="-346075" eaLnBrk="1" hangingPunct="1">
              <a:spcBef>
                <a:spcPts val="25"/>
              </a:spcBef>
              <a:spcAft>
                <a:spcPts val="1200"/>
              </a:spcAft>
              <a:buSzPct val="123000"/>
              <a:buFont typeface="Arial" charset="0"/>
              <a:buChar char="•"/>
            </a:pPr>
            <a:endParaRPr lang="en-US" smtClean="0">
              <a:latin typeface="Trebuchet MS" charset="0"/>
            </a:endParaRPr>
          </a:p>
        </p:txBody>
      </p:sp>
      <p:pic>
        <p:nvPicPr>
          <p:cNvPr id="34821" name="Content Placeholder 5" descr="Pool_empty_sm.jpg"/>
          <p:cNvPicPr>
            <a:picLocks noGrp="1" noChangeAspect="1"/>
          </p:cNvPicPr>
          <p:nvPr>
            <p:ph type="pic" sz="quarter" idx="10"/>
          </p:nvPr>
        </p:nvPicPr>
        <p:blipFill>
          <a:blip r:embed="rId2"/>
          <a:srcRect t="-108304" b="-108304"/>
          <a:stretch>
            <a:fillRect/>
          </a:stretch>
        </p:blipFill>
        <p:spPr bwMode="auto">
          <a:xfrm>
            <a:off x="304800" y="0"/>
            <a:ext cx="2438400" cy="6391275"/>
          </a:xfrm>
          <a:noFill/>
          <a:ln>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IPv4 Status 2010</a:t>
            </a:r>
            <a:endParaRPr lang="en-US" dirty="0">
              <a:latin typeface="Trebuchet MS" pitchFamily="34" charset="0"/>
              <a:ea typeface="+mj-ea"/>
              <a:cs typeface="+mj-cs"/>
            </a:endParaRPr>
          </a:p>
        </p:txBody>
      </p:sp>
      <p:sp>
        <p:nvSpPr>
          <p:cNvPr id="34819" name="Slide Number Placeholder 2"/>
          <p:cNvSpPr>
            <a:spLocks noGrp="1"/>
          </p:cNvSpPr>
          <p:nvPr>
            <p:ph type="sldNum" sz="quarter" idx="12"/>
          </p:nvPr>
        </p:nvSpPr>
        <p:spPr bwMode="auto">
          <a:xfrm>
            <a:off x="8686800" y="6457950"/>
            <a:ext cx="349250" cy="365125"/>
          </a:xfrm>
          <a:ln>
            <a:miter lim="800000"/>
            <a:headEnd/>
            <a:tailEnd/>
          </a:ln>
        </p:spPr>
        <p:txBody>
          <a:bodyPr wrap="square" numCol="1" anchor="t" anchorCtr="0" compatLnSpc="1">
            <a:prstTxWarp prst="textNoShape">
              <a:avLst/>
            </a:prstTxWarp>
          </a:bodyPr>
          <a:lstStyle/>
          <a:p>
            <a:pPr algn="l" fontAlgn="base">
              <a:spcBef>
                <a:spcPct val="0"/>
              </a:spcBef>
              <a:spcAft>
                <a:spcPct val="0"/>
              </a:spcAft>
              <a:defRPr/>
            </a:pPr>
            <a:fld id="{AAE1EAF5-C063-D34E-BD7C-BF737F28341B}" type="slidenum">
              <a:rPr lang="en-US" smtClean="0">
                <a:solidFill>
                  <a:schemeClr val="bg1"/>
                </a:solidFill>
                <a:ea typeface="ＭＳ Ｐゴシック" charset="-128"/>
                <a:cs typeface="ＭＳ Ｐゴシック" charset="-128"/>
              </a:rPr>
              <a:pPr algn="l" fontAlgn="base">
                <a:spcBef>
                  <a:spcPct val="0"/>
                </a:spcBef>
                <a:spcAft>
                  <a:spcPct val="0"/>
                </a:spcAft>
                <a:defRPr/>
              </a:pPr>
              <a:t>18</a:t>
            </a:fld>
            <a:endParaRPr lang="en-US" smtClean="0">
              <a:solidFill>
                <a:schemeClr val="bg1"/>
              </a:solidFill>
              <a:ea typeface="ＭＳ Ｐゴシック" charset="-128"/>
              <a:cs typeface="ＭＳ Ｐゴシック" charset="-128"/>
            </a:endParaRPr>
          </a:p>
        </p:txBody>
      </p:sp>
      <p:sp>
        <p:nvSpPr>
          <p:cNvPr id="35844" name="Text Placeholder 4"/>
          <p:cNvSpPr>
            <a:spLocks noGrp="1"/>
          </p:cNvSpPr>
          <p:nvPr>
            <p:ph type="body" sz="quarter" idx="11"/>
          </p:nvPr>
        </p:nvSpPr>
        <p:spPr bwMode="auto">
          <a:xfrm>
            <a:off x="3048000" y="1600200"/>
            <a:ext cx="5638800" cy="4525963"/>
          </a:xfrm>
          <a:noFill/>
          <a:ln>
            <a:miter lim="800000"/>
            <a:headEnd/>
            <a:tailEnd/>
          </a:ln>
        </p:spPr>
        <p:txBody>
          <a:bodyPr wrap="square" lIns="91440" tIns="45720" rIns="91440" bIns="45720" numCol="1" anchor="t" anchorCtr="0" compatLnSpc="1">
            <a:prstTxWarp prst="textNoShape">
              <a:avLst/>
            </a:prstTxWarp>
          </a:bodyPr>
          <a:lstStyle/>
          <a:p>
            <a:pPr marL="346075" indent="-346075" eaLnBrk="1" hangingPunct="1">
              <a:spcBef>
                <a:spcPts val="25"/>
              </a:spcBef>
              <a:spcAft>
                <a:spcPts val="1200"/>
              </a:spcAft>
              <a:buSzPct val="123000"/>
              <a:buFont typeface="Arial" charset="0"/>
              <a:buChar char="•"/>
            </a:pPr>
            <a:r>
              <a:rPr lang="en-US" smtClean="0">
                <a:latin typeface="Trebuchet MS" charset="0"/>
              </a:rPr>
              <a:t>7 unallocated /8s remain</a:t>
            </a:r>
          </a:p>
          <a:p>
            <a:pPr marL="346075" indent="-346075" eaLnBrk="1" hangingPunct="1">
              <a:spcBef>
                <a:spcPts val="25"/>
              </a:spcBef>
              <a:spcAft>
                <a:spcPts val="1200"/>
              </a:spcAft>
              <a:buSzPct val="123000"/>
              <a:buFont typeface="Arial" charset="0"/>
              <a:buChar char="•"/>
            </a:pPr>
            <a:r>
              <a:rPr lang="en-US" smtClean="0">
                <a:latin typeface="Trebuchet MS" charset="0"/>
              </a:rPr>
              <a:t>2 will be allocated under the global policy that was ratified in 2005</a:t>
            </a:r>
          </a:p>
          <a:p>
            <a:pPr marL="346075" indent="-346075" eaLnBrk="1" hangingPunct="1">
              <a:spcBef>
                <a:spcPts val="25"/>
              </a:spcBef>
              <a:spcAft>
                <a:spcPts val="1200"/>
              </a:spcAft>
              <a:buSzPct val="123000"/>
              <a:buFont typeface="Arial" charset="0"/>
              <a:buChar char="•"/>
            </a:pPr>
            <a:r>
              <a:rPr lang="en-US" smtClean="0">
                <a:latin typeface="Trebuchet MS" charset="0"/>
              </a:rPr>
              <a:t>Then the last 5 blocks will be allocated simultaneously as per the special global policy ratified in 2009</a:t>
            </a:r>
          </a:p>
        </p:txBody>
      </p:sp>
      <p:sp>
        <p:nvSpPr>
          <p:cNvPr id="35845" name="Text Placeholder 4"/>
          <p:cNvSpPr txBox="1">
            <a:spLocks/>
          </p:cNvSpPr>
          <p:nvPr/>
        </p:nvSpPr>
        <p:spPr bwMode="auto">
          <a:xfrm>
            <a:off x="304800" y="1828800"/>
            <a:ext cx="2133600" cy="2286000"/>
          </a:xfrm>
          <a:prstGeom prst="rect">
            <a:avLst/>
          </a:prstGeom>
          <a:noFill/>
          <a:ln w="9525">
            <a:noFill/>
            <a:miter lim="800000"/>
            <a:headEnd/>
            <a:tailEnd/>
          </a:ln>
        </p:spPr>
        <p:txBody>
          <a:bodyPr>
            <a:prstTxWarp prst="textNoShape">
              <a:avLst/>
            </a:prstTxWarp>
          </a:bodyPr>
          <a:lstStyle/>
          <a:p>
            <a:pPr>
              <a:spcBef>
                <a:spcPct val="20000"/>
              </a:spcBef>
              <a:buFont typeface="Arial" charset="0"/>
              <a:buNone/>
            </a:pPr>
            <a:r>
              <a:rPr lang="en-US" sz="1600">
                <a:solidFill>
                  <a:srgbClr val="953735"/>
                </a:solidFill>
                <a:latin typeface="Calibri" charset="0"/>
              </a:rPr>
              <a:t>About 3% of total IPv4 space left in the pool.</a:t>
            </a: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r>
              <a:rPr lang="en-US" sz="1600">
                <a:solidFill>
                  <a:srgbClr val="953735"/>
                </a:solidFill>
                <a:latin typeface="Calibri" charset="0"/>
              </a:rPr>
              <a:t>This equals approximately 100 Million unique addresses.</a:t>
            </a: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endParaRPr lang="en-US" sz="1600">
              <a:solidFill>
                <a:srgbClr val="953735"/>
              </a:solidFill>
              <a:latin typeface="Calibri" charset="0"/>
            </a:endParaRPr>
          </a:p>
          <a:p>
            <a:pPr>
              <a:spcBef>
                <a:spcPct val="20000"/>
              </a:spcBef>
              <a:buFont typeface="Arial" charset="0"/>
              <a:buNone/>
            </a:pPr>
            <a:endParaRPr lang="en-US" sz="1600">
              <a:solidFill>
                <a:srgbClr val="953735"/>
              </a:solidFill>
              <a:latin typeface="Calibri"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In other news… multicast</a:t>
            </a:r>
            <a:endParaRPr lang="en-US" dirty="0">
              <a:latin typeface="Trebuchet MS" pitchFamily="34" charset="0"/>
              <a:ea typeface="+mj-ea"/>
              <a:cs typeface="+mj-cs"/>
            </a:endParaRPr>
          </a:p>
        </p:txBody>
      </p:sp>
      <p:sp>
        <p:nvSpPr>
          <p:cNvPr id="39939"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8B2FC8-3996-4040-8289-0C12841B2F8A}" type="slidenum">
              <a:rPr lang="en-US" smtClean="0">
                <a:ea typeface="ＭＳ Ｐゴシック" charset="-128"/>
                <a:cs typeface="ＭＳ Ｐゴシック" charset="-128"/>
              </a:rPr>
              <a:pPr fontAlgn="base">
                <a:spcBef>
                  <a:spcPct val="0"/>
                </a:spcBef>
                <a:spcAft>
                  <a:spcPct val="0"/>
                </a:spcAft>
                <a:defRPr/>
              </a:pPr>
              <a:t>19</a:t>
            </a:fld>
            <a:endParaRPr lang="en-US" smtClean="0">
              <a:ea typeface="ＭＳ Ｐゴシック" charset="-128"/>
              <a:cs typeface="ＭＳ Ｐゴシック" charset="-128"/>
            </a:endParaRPr>
          </a:p>
        </p:txBody>
      </p:sp>
      <p:sp>
        <p:nvSpPr>
          <p:cNvPr id="36868" name="Text Placeholder 4"/>
          <p:cNvSpPr>
            <a:spLocks noGrp="1"/>
          </p:cNvSpPr>
          <p:nvPr>
            <p:ph type="body" sz="quarter" idx="11"/>
          </p:nvPr>
        </p:nvSpPr>
        <p:spPr bwMode="auto">
          <a:xfrm>
            <a:off x="3048000" y="1600200"/>
            <a:ext cx="5638800" cy="4525963"/>
          </a:xfrm>
          <a:noFill/>
          <a:ln>
            <a:miter lim="800000"/>
            <a:headEnd/>
            <a:tailEnd/>
          </a:ln>
        </p:spPr>
        <p:txBody>
          <a:bodyPr wrap="square" lIns="91440" tIns="45720" rIns="91440" bIns="45720" numCol="1" anchor="t" anchorCtr="0" compatLnSpc="1">
            <a:prstTxWarp prst="textNoShape">
              <a:avLst/>
            </a:prstTxWarp>
          </a:bodyPr>
          <a:lstStyle/>
          <a:p>
            <a:pPr marL="346075" indent="-346075" eaLnBrk="1" hangingPunct="1">
              <a:spcBef>
                <a:spcPts val="25"/>
              </a:spcBef>
              <a:spcAft>
                <a:spcPts val="1200"/>
              </a:spcAft>
              <a:buSzPct val="123000"/>
              <a:buFont typeface="Arial" charset="0"/>
              <a:buChar char="•"/>
            </a:pPr>
            <a:r>
              <a:rPr lang="en-US" smtClean="0">
                <a:latin typeface="Trebuchet MS" charset="0"/>
              </a:rPr>
              <a:t>draft-ietf-mboned-ipv4-uni-based-mcast-06 approved</a:t>
            </a:r>
          </a:p>
          <a:p>
            <a:pPr marL="346075" indent="-346075" eaLnBrk="1" hangingPunct="1">
              <a:spcBef>
                <a:spcPts val="25"/>
              </a:spcBef>
              <a:spcAft>
                <a:spcPts val="1200"/>
              </a:spcAft>
              <a:buSzPct val="123000"/>
              <a:buFont typeface="Arial" charset="0"/>
              <a:buChar char="•"/>
            </a:pPr>
            <a:r>
              <a:rPr lang="en-US" smtClean="0">
                <a:latin typeface="Trebuchet MS" charset="0"/>
              </a:rPr>
              <a:t>Everyone with a /24 of IPv4 unicast space has also has a multicast /32</a:t>
            </a:r>
          </a:p>
          <a:p>
            <a:pPr marL="346075" indent="-346075" eaLnBrk="1" hangingPunct="1">
              <a:spcBef>
                <a:spcPts val="25"/>
              </a:spcBef>
              <a:spcAft>
                <a:spcPts val="1200"/>
              </a:spcAft>
              <a:buSzPct val="123000"/>
              <a:buFont typeface="Arial" charset="0"/>
              <a:buChar char="•"/>
            </a:pPr>
            <a:r>
              <a:rPr lang="en-US" smtClean="0">
                <a:latin typeface="Trebuchet MS" charset="0"/>
              </a:rPr>
              <a:t>234/8 is used for this algorithmic assignment mechanism</a:t>
            </a:r>
          </a:p>
        </p:txBody>
      </p:sp>
      <p:pic>
        <p:nvPicPr>
          <p:cNvPr id="10" name="Picture Placeholder 9" descr="unicast-based-mcast.png"/>
          <p:cNvPicPr>
            <a:picLocks noGrp="1" noChangeAspect="1"/>
          </p:cNvPicPr>
          <p:nvPr>
            <p:ph type="pic" sz="quarter" idx="10"/>
          </p:nvPr>
        </p:nvPicPr>
        <p:blipFill>
          <a:blip r:embed="rId2"/>
          <a:srcRect l="-63528" r="-63528"/>
          <a:stretch>
            <a:fillRect/>
          </a:stretch>
        </p:blipFill>
        <p:spPr bwMode="auto">
          <a:xfrm>
            <a:off x="304800" y="1600200"/>
            <a:ext cx="2133600" cy="4525963"/>
          </a:xfrm>
          <a:noFill/>
          <a:ln>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2</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dirty="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505200" y="228600"/>
            <a:ext cx="5029200" cy="685800"/>
          </a:xfrm>
        </p:spPr>
        <p:txBody>
          <a:bodyPr rIns="132080"/>
          <a:lstStyle/>
          <a:p>
            <a:pPr indent="0" eaLnBrk="1" hangingPunct="1"/>
            <a:r>
              <a:rPr lang="en-US" dirty="0" smtClean="0"/>
              <a:t>Agenda</a:t>
            </a:r>
          </a:p>
        </p:txBody>
      </p:sp>
      <p:sp>
        <p:nvSpPr>
          <p:cNvPr id="31750" name="Rectangle 4"/>
          <p:cNvSpPr>
            <a:spLocks noGrp="1" noChangeArrowheads="1"/>
          </p:cNvSpPr>
          <p:nvPr>
            <p:ph type="body" idx="1"/>
          </p:nvPr>
        </p:nvSpPr>
        <p:spPr>
          <a:xfrm>
            <a:off x="2057400" y="1143000"/>
            <a:ext cx="6781800" cy="5105400"/>
          </a:xfrm>
        </p:spPr>
        <p:txBody>
          <a:bodyPr rIns="132080"/>
          <a:lstStyle/>
          <a:p>
            <a:pPr marL="554038" indent="-514350" eaLnBrk="1" hangingPunct="1">
              <a:lnSpc>
                <a:spcPct val="90000"/>
              </a:lnSpc>
              <a:buFont typeface="+mj-lt"/>
              <a:buAutoNum type="arabicPeriod"/>
            </a:pPr>
            <a:r>
              <a:rPr lang="en-US" sz="1800" dirty="0" smtClean="0"/>
              <a:t>About the ASO: </a:t>
            </a:r>
            <a:r>
              <a:rPr lang="en-US" sz="1800" dirty="0" err="1" smtClean="0"/>
              <a:t>MoU</a:t>
            </a:r>
            <a:r>
              <a:rPr lang="en-US" sz="1800" dirty="0" smtClean="0"/>
              <a:t>, Global Policy, Address Council</a:t>
            </a:r>
          </a:p>
          <a:p>
            <a:pPr marL="554038" indent="-514350" eaLnBrk="1" hangingPunct="1">
              <a:lnSpc>
                <a:spcPct val="90000"/>
              </a:lnSpc>
              <a:buFont typeface="+mj-lt"/>
              <a:buAutoNum type="arabicPeriod"/>
            </a:pPr>
            <a:r>
              <a:rPr lang="en-US" sz="1800" dirty="0" smtClean="0"/>
              <a:t>RIR PDP: Principles, Roles, Basic Steps</a:t>
            </a:r>
          </a:p>
          <a:p>
            <a:pPr marL="554038" indent="-514350" eaLnBrk="1" hangingPunct="1">
              <a:lnSpc>
                <a:spcPct val="90000"/>
              </a:lnSpc>
              <a:buFont typeface="+mj-lt"/>
              <a:buAutoNum type="arabicPeriod"/>
            </a:pPr>
            <a:r>
              <a:rPr lang="en-US" sz="1800" dirty="0" smtClean="0"/>
              <a:t>Global Process: Overview, Statistics, “Global Coordinated Policy”</a:t>
            </a:r>
          </a:p>
          <a:p>
            <a:pPr marL="554038" indent="-514350" eaLnBrk="1" hangingPunct="1">
              <a:lnSpc>
                <a:spcPct val="90000"/>
              </a:lnSpc>
              <a:buFont typeface="+mj-lt"/>
              <a:buAutoNum type="arabicPeriod"/>
            </a:pPr>
            <a:r>
              <a:rPr lang="en-US" sz="1800" dirty="0" smtClean="0"/>
              <a:t>IANA Update</a:t>
            </a:r>
          </a:p>
          <a:p>
            <a:pPr marL="554038" indent="-514350" eaLnBrk="1" hangingPunct="1">
              <a:lnSpc>
                <a:spcPct val="90000"/>
              </a:lnSpc>
              <a:buFont typeface="+mj-lt"/>
              <a:buAutoNum type="arabicPeriod"/>
            </a:pPr>
            <a:r>
              <a:rPr lang="en-US" sz="1800" dirty="0" smtClean="0"/>
              <a:t>NRO Update</a:t>
            </a:r>
          </a:p>
          <a:p>
            <a:pPr marL="554038" indent="-514350" eaLnBrk="1" hangingPunct="1">
              <a:lnSpc>
                <a:spcPct val="90000"/>
              </a:lnSpc>
              <a:buFont typeface="+mj-lt"/>
              <a:buAutoNum type="arabicPeriod"/>
            </a:pPr>
            <a:r>
              <a:rPr lang="en-US" sz="1800" dirty="0"/>
              <a:t>Mitigating the Effects of IPv4 </a:t>
            </a:r>
            <a:r>
              <a:rPr lang="en-US" sz="1800" dirty="0" smtClean="0"/>
              <a:t>Exhaustion</a:t>
            </a:r>
          </a:p>
          <a:p>
            <a:pPr marL="554038" indent="-514350" eaLnBrk="1" hangingPunct="1">
              <a:lnSpc>
                <a:spcPct val="90000"/>
              </a:lnSpc>
              <a:buFont typeface="+mj-lt"/>
              <a:buAutoNum type="arabicPeriod"/>
            </a:pPr>
            <a:r>
              <a:rPr lang="en-US" sz="1800" dirty="0" smtClean="0"/>
              <a:t>Global Number Policy and Global Proposals</a:t>
            </a:r>
          </a:p>
          <a:p>
            <a:pPr marL="554038" indent="-514350" eaLnBrk="1" hangingPunct="1">
              <a:lnSpc>
                <a:spcPct val="90000"/>
              </a:lnSpc>
              <a:buFont typeface="+mj-lt"/>
              <a:buAutoNum type="arabicPeriod"/>
            </a:pPr>
            <a:r>
              <a:rPr lang="en-US" sz="1800" dirty="0" smtClean="0"/>
              <a:t>Regional Activities: </a:t>
            </a:r>
            <a:r>
              <a:rPr lang="en-US" sz="1800" dirty="0" err="1" smtClean="0"/>
              <a:t>AfriNIC</a:t>
            </a:r>
            <a:r>
              <a:rPr lang="en-US" sz="1800" dirty="0" smtClean="0"/>
              <a:t>, APNIC, ARIN, LACNIC, RIPE</a:t>
            </a:r>
          </a:p>
          <a:p>
            <a:pPr marL="554038" indent="-514350" eaLnBrk="1" hangingPunct="1">
              <a:lnSpc>
                <a:spcPct val="90000"/>
              </a:lnSpc>
              <a:buFont typeface="+mj-lt"/>
              <a:buAutoNum type="arabicPeriod"/>
            </a:pPr>
            <a:r>
              <a:rPr lang="en-US" sz="1800" dirty="0" smtClean="0"/>
              <a:t>Closing: Questions and Answers, How to Participate</a:t>
            </a:r>
            <a:endParaRPr lang="en-US" sz="2400" dirty="0" smtClean="0"/>
          </a:p>
          <a:p>
            <a:pPr marL="554038" indent="-514350" algn="r" eaLnBrk="1" hangingPunct="1">
              <a:buNone/>
            </a:pPr>
            <a:r>
              <a:rPr lang="en-US" sz="1800" i="1" dirty="0" smtClean="0"/>
              <a:t>Please ask questions at the end of each section.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2</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Trebuchet MS" pitchFamily="34" charset="0"/>
                <a:ea typeface="+mj-ea"/>
                <a:cs typeface="+mj-cs"/>
              </a:rPr>
              <a:t>In other news… multicast</a:t>
            </a:r>
            <a:endParaRPr lang="en-US" dirty="0">
              <a:latin typeface="Trebuchet MS" pitchFamily="34" charset="0"/>
              <a:ea typeface="+mj-ea"/>
              <a:cs typeface="+mj-cs"/>
            </a:endParaRPr>
          </a:p>
        </p:txBody>
      </p:sp>
      <p:sp>
        <p:nvSpPr>
          <p:cNvPr id="40963"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8989F-2C1B-6A48-B897-0B5970E4252C}" type="slidenum">
              <a:rPr lang="en-US" smtClean="0">
                <a:ea typeface="ＭＳ Ｐゴシック" charset="-128"/>
                <a:cs typeface="ＭＳ Ｐゴシック" charset="-128"/>
              </a:rPr>
              <a:pPr fontAlgn="base">
                <a:spcBef>
                  <a:spcPct val="0"/>
                </a:spcBef>
                <a:spcAft>
                  <a:spcPct val="0"/>
                </a:spcAft>
                <a:defRPr/>
              </a:pPr>
              <a:t>20</a:t>
            </a:fld>
            <a:endParaRPr lang="en-US" smtClean="0">
              <a:ea typeface="ＭＳ Ｐゴシック" charset="-128"/>
              <a:cs typeface="ＭＳ Ｐゴシック" charset="-128"/>
            </a:endParaRPr>
          </a:p>
        </p:txBody>
      </p:sp>
      <p:pic>
        <p:nvPicPr>
          <p:cNvPr id="37892" name="Picture Placeholder 5" descr="Review checklist.png"/>
          <p:cNvPicPr>
            <a:picLocks noGrp="1" noChangeAspect="1"/>
          </p:cNvPicPr>
          <p:nvPr>
            <p:ph type="pic" sz="quarter" idx="10"/>
          </p:nvPr>
        </p:nvPicPr>
        <p:blipFill>
          <a:blip r:embed="rId2"/>
          <a:srcRect t="-35069" b="-35069"/>
          <a:stretch>
            <a:fillRect/>
          </a:stretch>
        </p:blipFill>
        <p:spPr bwMode="auto">
          <a:xfrm>
            <a:off x="304800" y="1600200"/>
            <a:ext cx="2133600" cy="4525963"/>
          </a:xfrm>
          <a:noFill/>
          <a:ln>
            <a:miter lim="800000"/>
            <a:headEnd/>
            <a:tailEnd/>
          </a:ln>
        </p:spPr>
      </p:pic>
      <p:sp>
        <p:nvSpPr>
          <p:cNvPr id="37893" name="Text Placeholder 4"/>
          <p:cNvSpPr>
            <a:spLocks noGrp="1"/>
          </p:cNvSpPr>
          <p:nvPr>
            <p:ph type="body" sz="quarter" idx="11"/>
          </p:nvPr>
        </p:nvSpPr>
        <p:spPr bwMode="auto">
          <a:xfrm>
            <a:off x="3048000" y="1600200"/>
            <a:ext cx="5638800" cy="4525963"/>
          </a:xfrm>
          <a:noFill/>
          <a:ln>
            <a:miter lim="800000"/>
            <a:headEnd/>
            <a:tailEnd/>
          </a:ln>
        </p:spPr>
        <p:txBody>
          <a:bodyPr wrap="square" lIns="91440" tIns="45720" rIns="91440" bIns="45720" numCol="1" anchor="t" anchorCtr="0" compatLnSpc="1">
            <a:prstTxWarp prst="textNoShape">
              <a:avLst/>
            </a:prstTxWarp>
          </a:bodyPr>
          <a:lstStyle/>
          <a:p>
            <a:pPr marL="346075" indent="-346075" eaLnBrk="1" hangingPunct="1">
              <a:spcBef>
                <a:spcPts val="25"/>
              </a:spcBef>
              <a:spcAft>
                <a:spcPts val="1200"/>
              </a:spcAft>
              <a:buSzPct val="123000"/>
              <a:buFont typeface="Arial" charset="0"/>
              <a:buChar char="•"/>
            </a:pPr>
            <a:r>
              <a:rPr lang="en-US" smtClean="0">
                <a:latin typeface="Trebuchet MS" charset="0"/>
              </a:rPr>
              <a:t>We are introducing an annual review process for multicast address assignments</a:t>
            </a:r>
          </a:p>
          <a:p>
            <a:pPr marL="346075" indent="-346075" eaLnBrk="1" hangingPunct="1">
              <a:spcBef>
                <a:spcPts val="25"/>
              </a:spcBef>
              <a:spcAft>
                <a:spcPts val="1200"/>
              </a:spcAft>
              <a:buSzPct val="123000"/>
              <a:buFont typeface="Arial" charset="0"/>
              <a:buChar char="•"/>
            </a:pPr>
            <a:r>
              <a:rPr lang="en-US" smtClean="0">
                <a:latin typeface="Trebuchet MS" charset="0"/>
              </a:rPr>
              <a:t>We’ll be updating registrant names and contact information as appropriate</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ctrTitle"/>
          </p:nvPr>
        </p:nvSpPr>
        <p:spPr bwMode="auto">
          <a:xfrm>
            <a:off x="685800" y="2057400"/>
            <a:ext cx="7772400" cy="10096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Trebuchet MS" charset="0"/>
              </a:rPr>
              <a:t>Thank you</a:t>
            </a:r>
          </a:p>
        </p:txBody>
      </p:sp>
      <p:sp>
        <p:nvSpPr>
          <p:cNvPr id="38915" name="Title 1"/>
          <p:cNvSpPr txBox="1">
            <a:spLocks/>
          </p:cNvSpPr>
          <p:nvPr/>
        </p:nvSpPr>
        <p:spPr bwMode="auto">
          <a:xfrm>
            <a:off x="838200" y="4114800"/>
            <a:ext cx="7772400" cy="1009650"/>
          </a:xfrm>
          <a:prstGeom prst="rect">
            <a:avLst/>
          </a:prstGeom>
          <a:noFill/>
          <a:ln w="9525">
            <a:noFill/>
            <a:miter lim="800000"/>
            <a:headEnd/>
            <a:tailEnd/>
          </a:ln>
        </p:spPr>
        <p:txBody>
          <a:bodyPr>
            <a:prstTxWarp prst="textNoShape">
              <a:avLst/>
            </a:prstTxWarp>
          </a:bodyPr>
          <a:lstStyle/>
          <a:p>
            <a:pPr algn="ctr"/>
            <a:r>
              <a:rPr lang="en-US" sz="3600" i="1">
                <a:solidFill>
                  <a:schemeClr val="bg1"/>
                </a:solidFill>
                <a:latin typeface="Trebuchet MS" charset="0"/>
              </a:rPr>
              <a:t>Questions?</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6"/>
          <p:cNvPicPr>
            <a:picLocks noChangeAspect="1" noChangeArrowheads="1"/>
          </p:cNvPicPr>
          <p:nvPr/>
        </p:nvPicPr>
        <p:blipFill>
          <a:blip r:embed="rId3"/>
          <a:srcRect/>
          <a:stretch>
            <a:fillRect/>
          </a:stretch>
        </p:blipFill>
        <p:spPr bwMode="auto">
          <a:xfrm>
            <a:off x="1089025" y="1654175"/>
            <a:ext cx="6511925" cy="3014663"/>
          </a:xfrm>
          <a:prstGeom prst="rect">
            <a:avLst/>
          </a:prstGeom>
          <a:noFill/>
          <a:ln w="12700">
            <a:noFill/>
            <a:miter lim="800000"/>
            <a:headEnd type="none" w="sm" len="sm"/>
            <a:tailEnd type="none" w="sm" len="sm"/>
          </a:ln>
        </p:spPr>
      </p:pic>
      <p:sp>
        <p:nvSpPr>
          <p:cNvPr id="17410" name="Rectangle 3"/>
          <p:cNvSpPr>
            <a:spLocks noChangeArrowheads="1"/>
          </p:cNvSpPr>
          <p:nvPr/>
        </p:nvSpPr>
        <p:spPr bwMode="auto">
          <a:xfrm>
            <a:off x="611188" y="6340475"/>
            <a:ext cx="184150" cy="457200"/>
          </a:xfrm>
          <a:prstGeom prst="rect">
            <a:avLst/>
          </a:prstGeom>
          <a:noFill/>
          <a:ln w="12700">
            <a:noFill/>
            <a:miter lim="800000"/>
            <a:headEnd type="none" w="sm" len="sm"/>
            <a:tailEnd type="none" w="sm" len="sm"/>
          </a:ln>
        </p:spPr>
        <p:txBody>
          <a:bodyPr wrap="none">
            <a:prstTxWarp prst="textNoShape">
              <a:avLst/>
            </a:prstTxWarp>
            <a:spAutoFit/>
          </a:bodyPr>
          <a:lstStyle/>
          <a:p>
            <a:endParaRPr lang="en-US"/>
          </a:p>
        </p:txBody>
      </p:sp>
      <p:sp>
        <p:nvSpPr>
          <p:cNvPr id="17411" name="Rectangle 4"/>
          <p:cNvSpPr>
            <a:spLocks noChangeArrowheads="1"/>
          </p:cNvSpPr>
          <p:nvPr/>
        </p:nvSpPr>
        <p:spPr bwMode="auto">
          <a:xfrm>
            <a:off x="292100" y="6396038"/>
            <a:ext cx="184150" cy="457200"/>
          </a:xfrm>
          <a:prstGeom prst="rect">
            <a:avLst/>
          </a:prstGeom>
          <a:noFill/>
          <a:ln w="12700">
            <a:noFill/>
            <a:miter lim="800000"/>
            <a:headEnd type="none" w="sm" len="sm"/>
            <a:tailEnd type="none" w="sm" len="sm"/>
          </a:ln>
        </p:spPr>
        <p:txBody>
          <a:bodyPr wrap="none">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Footer Placeholder 6"/>
          <p:cNvSpPr>
            <a:spLocks noGrp="1"/>
          </p:cNvSpPr>
          <p:nvPr>
            <p:ph type="ftr" sz="quarter" idx="11"/>
          </p:nvPr>
        </p:nvSpPr>
        <p:spPr>
          <a:noFill/>
        </p:spPr>
        <p:txBody>
          <a:bodyPr/>
          <a:lstStyle/>
          <a:p>
            <a:r>
              <a:rPr lang="en-US">
                <a:cs typeface="ＭＳ Ｐゴシック" charset="-128"/>
              </a:rPr>
              <a:t>Internet Number Resource Report</a:t>
            </a:r>
          </a:p>
        </p:txBody>
      </p:sp>
      <p:sp>
        <p:nvSpPr>
          <p:cNvPr id="866314" name="Rectangle 10"/>
          <p:cNvSpPr>
            <a:spLocks noChangeArrowheads="1"/>
          </p:cNvSpPr>
          <p:nvPr/>
        </p:nvSpPr>
        <p:spPr bwMode="auto">
          <a:xfrm>
            <a:off x="685800" y="1944688"/>
            <a:ext cx="7373938" cy="1470025"/>
          </a:xfrm>
          <a:prstGeom prst="rect">
            <a:avLst/>
          </a:prstGeom>
          <a:noFill/>
          <a:ln w="9525">
            <a:noFill/>
            <a:miter lim="800000"/>
            <a:headEnd/>
            <a:tailEnd/>
          </a:ln>
          <a:effectLst/>
        </p:spPr>
        <p:txBody>
          <a:bodyPr anchor="ctr">
            <a:prstTxWarp prst="textNoShape">
              <a:avLst/>
            </a:prstTxWarp>
          </a:bodyPr>
          <a:lstStyle/>
          <a:p>
            <a:pPr algn="ctr"/>
            <a:r>
              <a:rPr lang="en-US" sz="4000" b="1">
                <a:effectLst>
                  <a:outerShdw blurRad="38100" dist="38100" dir="2700000" algn="tl">
                    <a:srgbClr val="DDDDDD"/>
                  </a:outerShdw>
                </a:effectLst>
                <a:latin typeface="Century Gothic" charset="0"/>
              </a:rPr>
              <a:t>INTERNET NUMBER RESOURCE STATUS REPORT</a:t>
            </a:r>
          </a:p>
        </p:txBody>
      </p:sp>
      <p:sp>
        <p:nvSpPr>
          <p:cNvPr id="866315" name="Rectangle 11"/>
          <p:cNvSpPr>
            <a:spLocks noChangeArrowheads="1"/>
          </p:cNvSpPr>
          <p:nvPr/>
        </p:nvSpPr>
        <p:spPr bwMode="auto">
          <a:xfrm>
            <a:off x="1497013" y="3875088"/>
            <a:ext cx="6007100" cy="660400"/>
          </a:xfrm>
          <a:prstGeom prst="rect">
            <a:avLst/>
          </a:prstGeom>
          <a:noFill/>
          <a:ln w="9525">
            <a:noFill/>
            <a:miter lim="800000"/>
            <a:headEnd/>
            <a:tailEnd/>
          </a:ln>
          <a:effectLst/>
        </p:spPr>
        <p:txBody>
          <a:bodyPr>
            <a:prstTxWarp prst="textNoShape">
              <a:avLst/>
            </a:prstTxWarp>
          </a:bodyPr>
          <a:lstStyle/>
          <a:p>
            <a:pPr marL="342900" indent="-342900" algn="ctr">
              <a:spcBef>
                <a:spcPct val="20000"/>
              </a:spcBef>
            </a:pPr>
            <a:r>
              <a:rPr lang="en-US" sz="2800" b="1">
                <a:effectLst>
                  <a:outerShdw blurRad="38100" dist="38100" dir="2700000" algn="tl">
                    <a:srgbClr val="DDDDDD"/>
                  </a:outerShdw>
                </a:effectLst>
                <a:latin typeface="Century Gothic" charset="0"/>
              </a:rPr>
              <a:t>As of 30 September 2010</a:t>
            </a:r>
          </a:p>
        </p:txBody>
      </p:sp>
      <p:sp>
        <p:nvSpPr>
          <p:cNvPr id="866316" name="Text Box 12"/>
          <p:cNvSpPr txBox="1">
            <a:spLocks noChangeArrowheads="1"/>
          </p:cNvSpPr>
          <p:nvPr/>
        </p:nvSpPr>
        <p:spPr bwMode="auto">
          <a:xfrm>
            <a:off x="957263" y="5018088"/>
            <a:ext cx="7234237" cy="944562"/>
          </a:xfrm>
          <a:prstGeom prst="rect">
            <a:avLst/>
          </a:prstGeom>
          <a:noFill/>
          <a:ln w="12700">
            <a:noFill/>
            <a:miter lim="800000"/>
            <a:headEnd type="none" w="sm" len="sm"/>
            <a:tailEnd type="none" w="sm" len="sm"/>
          </a:ln>
          <a:effectLst/>
        </p:spPr>
        <p:txBody>
          <a:bodyPr>
            <a:spAutoFit/>
          </a:bodyPr>
          <a:lstStyle/>
          <a:p>
            <a:pPr algn="ctr">
              <a:lnSpc>
                <a:spcPct val="70000"/>
              </a:lnSpc>
              <a:spcBef>
                <a:spcPct val="50000"/>
              </a:spcBef>
              <a:defRPr/>
            </a:pPr>
            <a:r>
              <a:rPr lang="en-US" sz="1800" b="1">
                <a:effectLst>
                  <a:outerShdw blurRad="38100" dist="38100" dir="2700000" algn="tl">
                    <a:srgbClr val="C0C0C0"/>
                  </a:outerShdw>
                </a:effectLst>
                <a:latin typeface="Century Gothic" charset="0"/>
                <a:cs typeface="+mn-cs"/>
              </a:rPr>
              <a:t>Prepared by</a:t>
            </a:r>
          </a:p>
          <a:p>
            <a:pPr algn="ctr">
              <a:lnSpc>
                <a:spcPct val="70000"/>
              </a:lnSpc>
              <a:spcBef>
                <a:spcPct val="50000"/>
              </a:spcBef>
              <a:defRPr/>
            </a:pPr>
            <a:r>
              <a:rPr lang="en-US" sz="1800" b="1">
                <a:effectLst>
                  <a:outerShdw blurRad="38100" dist="38100" dir="2700000" algn="tl">
                    <a:srgbClr val="C0C0C0"/>
                  </a:outerShdw>
                </a:effectLst>
                <a:latin typeface="Century Gothic" charset="0"/>
                <a:cs typeface="+mn-cs"/>
              </a:rPr>
              <a:t>Regional Internet Registries</a:t>
            </a:r>
          </a:p>
          <a:p>
            <a:pPr algn="ctr">
              <a:lnSpc>
                <a:spcPct val="70000"/>
              </a:lnSpc>
              <a:spcBef>
                <a:spcPct val="50000"/>
              </a:spcBef>
              <a:defRPr/>
            </a:pPr>
            <a:r>
              <a:rPr lang="en-US" sz="1800" b="1">
                <a:effectLst>
                  <a:outerShdw blurRad="38100" dist="38100" dir="2700000" algn="tl">
                    <a:srgbClr val="C0C0C0"/>
                  </a:outerShdw>
                </a:effectLst>
                <a:latin typeface="Century Gothic" charset="0"/>
                <a:cs typeface="+mn-cs"/>
              </a:rPr>
              <a:t>AfriNIC, APNIC, ARIN, LACNIC and the RIPE NCC</a:t>
            </a:r>
            <a:r>
              <a:rPr lang="en-US" sz="18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entury Gothic" charset="0"/>
                <a:cs typeface="+mn-cs"/>
              </a:rPr>
              <a:t> </a:t>
            </a:r>
          </a:p>
        </p:txBody>
      </p:sp>
      <p:sp>
        <p:nvSpPr>
          <p:cNvPr id="19461" name="Date Placeholder 3"/>
          <p:cNvSpPr>
            <a:spLocks noGrp="1"/>
          </p:cNvSpPr>
          <p:nvPr>
            <p:ph type="dt" sz="quarter" idx="10"/>
          </p:nvPr>
        </p:nvSpPr>
        <p:spPr>
          <a:noFill/>
        </p:spPr>
        <p:txBody>
          <a:bodyPr/>
          <a:lstStyle/>
          <a:p>
            <a:r>
              <a:rPr lang="en-US">
                <a:latin typeface="Tahoma" charset="0"/>
                <a:ea typeface="ＭＳ Ｐゴシック" charset="-128"/>
                <a:cs typeface="ＭＳ Ｐゴシック" charset="-128"/>
              </a:rPr>
              <a:t>September 2010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Date Placeholder 3"/>
          <p:cNvSpPr>
            <a:spLocks noGrp="1"/>
          </p:cNvSpPr>
          <p:nvPr>
            <p:ph type="dt" sz="quarter" idx="10"/>
          </p:nvPr>
        </p:nvSpPr>
        <p:spPr>
          <a:noFill/>
        </p:spPr>
        <p:txBody>
          <a:bodyPr/>
          <a:lstStyle/>
          <a:p>
            <a:r>
              <a:rPr lang="en-US">
                <a:cs typeface="ＭＳ Ｐゴシック" charset="-128"/>
              </a:rPr>
              <a:t>September 2010 </a:t>
            </a:r>
          </a:p>
        </p:txBody>
      </p:sp>
      <p:sp>
        <p:nvSpPr>
          <p:cNvPr id="21506"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21507" name="Rectangle 2"/>
          <p:cNvSpPr>
            <a:spLocks noGrp="1" noChangeArrowheads="1"/>
          </p:cNvSpPr>
          <p:nvPr>
            <p:ph type="title"/>
          </p:nvPr>
        </p:nvSpPr>
        <p:spPr>
          <a:xfrm>
            <a:off x="1795463" y="38100"/>
            <a:ext cx="7348537" cy="1223963"/>
          </a:xfrm>
        </p:spPr>
        <p:txBody>
          <a:bodyPr/>
          <a:lstStyle/>
          <a:p>
            <a:pPr eaLnBrk="1" hangingPunct="1"/>
            <a:r>
              <a:rPr lang="en-US" sz="3000">
                <a:effectLst/>
                <a:latin typeface="Century Gothic" charset="0"/>
              </a:rPr>
              <a:t>IPv4 ADDRESS SPACE</a:t>
            </a:r>
            <a:r>
              <a:rPr lang="en-US" sz="3400">
                <a:effectLst/>
                <a:latin typeface="Century Gothic" charset="0"/>
              </a:rPr>
              <a:t/>
            </a:r>
            <a:br>
              <a:rPr lang="en-US" sz="3400">
                <a:effectLst/>
                <a:latin typeface="Century Gothic" charset="0"/>
              </a:rPr>
            </a:br>
            <a:r>
              <a:rPr lang="en-US" sz="1800" b="0">
                <a:effectLst/>
                <a:latin typeface="Century Gothic" charset="0"/>
              </a:rPr>
              <a:t>What is the status of each of the 256 /8s?</a:t>
            </a:r>
          </a:p>
        </p:txBody>
      </p:sp>
      <p:pic>
        <p:nvPicPr>
          <p:cNvPr id="21508" name="Picture 5"/>
          <p:cNvPicPr>
            <a:picLocks noChangeAspect="1"/>
          </p:cNvPicPr>
          <p:nvPr/>
        </p:nvPicPr>
        <p:blipFill>
          <a:blip r:embed="rId3"/>
          <a:srcRect/>
          <a:stretch>
            <a:fillRect/>
          </a:stretch>
        </p:blipFill>
        <p:spPr bwMode="auto">
          <a:xfrm>
            <a:off x="690563" y="1260475"/>
            <a:ext cx="7762875" cy="501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Date Placeholder 3"/>
          <p:cNvSpPr>
            <a:spLocks noGrp="1"/>
          </p:cNvSpPr>
          <p:nvPr>
            <p:ph type="dt" sz="quarter" idx="10"/>
          </p:nvPr>
        </p:nvSpPr>
        <p:spPr>
          <a:noFill/>
        </p:spPr>
        <p:txBody>
          <a:bodyPr/>
          <a:lstStyle/>
          <a:p>
            <a:r>
              <a:rPr lang="en-US">
                <a:cs typeface="ＭＳ Ｐゴシック" charset="-128"/>
              </a:rPr>
              <a:t>September 2010 </a:t>
            </a:r>
          </a:p>
        </p:txBody>
      </p:sp>
      <p:sp>
        <p:nvSpPr>
          <p:cNvPr id="23554"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23555" name="Rectangle 2"/>
          <p:cNvSpPr>
            <a:spLocks noGrp="1" noChangeArrowheads="1"/>
          </p:cNvSpPr>
          <p:nvPr>
            <p:ph type="title"/>
          </p:nvPr>
        </p:nvSpPr>
        <p:spPr>
          <a:xfrm>
            <a:off x="1795463" y="100013"/>
            <a:ext cx="7348537" cy="1223962"/>
          </a:xfrm>
        </p:spPr>
        <p:txBody>
          <a:bodyPr/>
          <a:lstStyle/>
          <a:p>
            <a:pPr eaLnBrk="1" hangingPunct="1"/>
            <a:r>
              <a:rPr lang="en-US" sz="3000">
                <a:effectLst/>
                <a:latin typeface="Century Gothic" charset="0"/>
              </a:rPr>
              <a:t>IPv4 ADDRESS SPACE</a:t>
            </a:r>
            <a:r>
              <a:rPr lang="en-US" sz="3400">
                <a:effectLst/>
                <a:latin typeface="Century Gothic" charset="0"/>
              </a:rPr>
              <a:t/>
            </a:r>
            <a:br>
              <a:rPr lang="en-US" sz="3400">
                <a:effectLst/>
                <a:latin typeface="Century Gothic" charset="0"/>
              </a:rPr>
            </a:br>
            <a:r>
              <a:rPr lang="en-US" sz="1800" b="0">
                <a:effectLst/>
                <a:latin typeface="Century Gothic" charset="0"/>
              </a:rPr>
              <a:t>What is the status of each of the 256 /8s?</a:t>
            </a:r>
            <a:br>
              <a:rPr lang="en-US" sz="1800" b="0">
                <a:effectLst/>
                <a:latin typeface="Century Gothic" charset="0"/>
              </a:rPr>
            </a:br>
            <a:r>
              <a:rPr lang="en-US" sz="1800" b="0">
                <a:solidFill>
                  <a:schemeClr val="tx2"/>
                </a:solidFill>
                <a:effectLst/>
                <a:latin typeface="Century Gothic" charset="0"/>
              </a:rPr>
              <a:t>*as of December 2, 2010</a:t>
            </a:r>
          </a:p>
        </p:txBody>
      </p:sp>
      <p:pic>
        <p:nvPicPr>
          <p:cNvPr id="23556" name="Picture 5"/>
          <p:cNvPicPr>
            <a:picLocks noChangeAspect="1"/>
          </p:cNvPicPr>
          <p:nvPr/>
        </p:nvPicPr>
        <p:blipFill>
          <a:blip r:embed="rId3"/>
          <a:srcRect/>
          <a:stretch>
            <a:fillRect/>
          </a:stretch>
        </p:blipFill>
        <p:spPr bwMode="auto">
          <a:xfrm>
            <a:off x="690563" y="1536700"/>
            <a:ext cx="7461250" cy="4646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25602" name="Rectangle 4"/>
          <p:cNvSpPr>
            <a:spLocks noGrp="1" noChangeArrowheads="1"/>
          </p:cNvSpPr>
          <p:nvPr>
            <p:ph type="title"/>
          </p:nvPr>
        </p:nvSpPr>
        <p:spPr>
          <a:xfrm>
            <a:off x="1795463" y="195263"/>
            <a:ext cx="7348537" cy="1223962"/>
          </a:xfrm>
        </p:spPr>
        <p:txBody>
          <a:bodyPr/>
          <a:lstStyle/>
          <a:p>
            <a:pPr eaLnBrk="1" hangingPunct="1"/>
            <a:r>
              <a:rPr lang="en-US" sz="3000">
                <a:effectLst/>
                <a:latin typeface="Century Gothic" charset="0"/>
              </a:rPr>
              <a:t>IPv4 ADDRESS SPACE ISSUED</a:t>
            </a:r>
            <a:br>
              <a:rPr lang="en-US" sz="3000">
                <a:effectLst/>
                <a:latin typeface="Century Gothic" charset="0"/>
              </a:rPr>
            </a:br>
            <a:r>
              <a:rPr lang="en-US" sz="2000">
                <a:effectLst/>
                <a:latin typeface="Century Gothic" charset="0"/>
              </a:rPr>
              <a:t>(RIRs TO CUSTOMERS)</a:t>
            </a:r>
            <a:r>
              <a:rPr lang="en-US" sz="3400">
                <a:effectLst/>
                <a:latin typeface="Century Gothic" charset="0"/>
              </a:rPr>
              <a:t/>
            </a:r>
            <a:br>
              <a:rPr lang="en-US" sz="3400">
                <a:effectLst/>
                <a:latin typeface="Century Gothic" charset="0"/>
              </a:rPr>
            </a:br>
            <a:r>
              <a:rPr lang="en-US" sz="1800" b="0">
                <a:effectLst/>
                <a:latin typeface="Century Gothic" charset="0"/>
              </a:rPr>
              <a:t>In terms of /8s, how much space did each RIR issue by year?</a:t>
            </a:r>
          </a:p>
        </p:txBody>
      </p:sp>
      <p:sp>
        <p:nvSpPr>
          <p:cNvPr id="25603" name="Date Placeholder 3"/>
          <p:cNvSpPr>
            <a:spLocks noGrp="1"/>
          </p:cNvSpPr>
          <p:nvPr>
            <p:ph type="dt" sz="quarter" idx="10"/>
          </p:nvPr>
        </p:nvSpPr>
        <p:spPr>
          <a:noFill/>
        </p:spPr>
        <p:txBody>
          <a:bodyPr/>
          <a:lstStyle/>
          <a:p>
            <a:r>
              <a:rPr lang="en-US">
                <a:cs typeface="ＭＳ Ｐゴシック" charset="-128"/>
              </a:rPr>
              <a:t>September 2010 </a:t>
            </a:r>
          </a:p>
        </p:txBody>
      </p:sp>
      <p:pic>
        <p:nvPicPr>
          <p:cNvPr id="25604" name="Picture 11" descr="ipv4_year_by_year"/>
          <p:cNvPicPr>
            <a:picLocks noChangeAspect="1" noChangeArrowheads="1"/>
          </p:cNvPicPr>
          <p:nvPr/>
        </p:nvPicPr>
        <p:blipFill>
          <a:blip r:embed="rId3"/>
          <a:srcRect/>
          <a:stretch>
            <a:fillRect/>
          </a:stretch>
        </p:blipFill>
        <p:spPr bwMode="auto">
          <a:xfrm>
            <a:off x="552450" y="1481138"/>
            <a:ext cx="7413625" cy="4778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 name="Picture 10" descr="ipv4_rirs_to_customers"/>
          <p:cNvPicPr>
            <a:picLocks noChangeAspect="1" noChangeArrowheads="1"/>
          </p:cNvPicPr>
          <p:nvPr/>
        </p:nvPicPr>
        <p:blipFill>
          <a:blip r:embed="rId3"/>
          <a:srcRect/>
          <a:stretch>
            <a:fillRect/>
          </a:stretch>
        </p:blipFill>
        <p:spPr bwMode="auto">
          <a:xfrm>
            <a:off x="557213" y="2228850"/>
            <a:ext cx="7543800" cy="3375025"/>
          </a:xfrm>
          <a:prstGeom prst="rect">
            <a:avLst/>
          </a:prstGeom>
          <a:noFill/>
          <a:ln w="9525">
            <a:noFill/>
            <a:miter lim="800000"/>
            <a:headEnd/>
            <a:tailEnd/>
          </a:ln>
        </p:spPr>
      </p:pic>
      <p:sp>
        <p:nvSpPr>
          <p:cNvPr id="27650"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27651" name="Rectangle 4"/>
          <p:cNvSpPr>
            <a:spLocks noGrp="1" noChangeArrowheads="1"/>
          </p:cNvSpPr>
          <p:nvPr>
            <p:ph type="title"/>
          </p:nvPr>
        </p:nvSpPr>
        <p:spPr>
          <a:xfrm>
            <a:off x="1320800" y="401638"/>
            <a:ext cx="7823200" cy="1223962"/>
          </a:xfrm>
        </p:spPr>
        <p:txBody>
          <a:bodyPr/>
          <a:lstStyle/>
          <a:p>
            <a:pPr eaLnBrk="1" hangingPunct="1"/>
            <a:r>
              <a:rPr lang="en-US" sz="3000">
                <a:effectLst/>
                <a:latin typeface="Century Gothic" charset="0"/>
              </a:rPr>
              <a:t>IPv4 ADDRESS SPACE ISSUED</a:t>
            </a:r>
            <a:r>
              <a:rPr lang="en-US" sz="2000">
                <a:effectLst/>
                <a:latin typeface="Century Gothic" charset="0"/>
              </a:rPr>
              <a:t> </a:t>
            </a:r>
            <a:br>
              <a:rPr lang="en-US" sz="2000">
                <a:effectLst/>
                <a:latin typeface="Century Gothic" charset="0"/>
              </a:rPr>
            </a:br>
            <a:r>
              <a:rPr lang="en-US" sz="2000">
                <a:effectLst/>
                <a:latin typeface="Century Gothic" charset="0"/>
              </a:rPr>
              <a:t>(RIRs TO CUSTOMERS)</a:t>
            </a:r>
            <a:r>
              <a:rPr lang="en-US" sz="2800">
                <a:effectLst/>
                <a:latin typeface="Century Gothic" charset="0"/>
              </a:rPr>
              <a:t/>
            </a:r>
            <a:br>
              <a:rPr lang="en-US" sz="2800">
                <a:effectLst/>
                <a:latin typeface="Century Gothic" charset="0"/>
              </a:rPr>
            </a:br>
            <a:r>
              <a:rPr lang="en-US" sz="1800" b="0">
                <a:effectLst/>
                <a:latin typeface="Century Gothic" charset="0"/>
              </a:rPr>
              <a:t>In terms of /8s, how much total space has each RIR issued?</a:t>
            </a:r>
            <a:br>
              <a:rPr lang="en-US" sz="1800" b="0">
                <a:effectLst/>
                <a:latin typeface="Century Gothic" charset="0"/>
              </a:rPr>
            </a:br>
            <a:r>
              <a:rPr lang="en-US" sz="1800" b="0">
                <a:effectLst/>
                <a:latin typeface="Century Gothic" charset="0"/>
              </a:rPr>
              <a:t>(Jan 1999 – Sept 2010)</a:t>
            </a:r>
          </a:p>
        </p:txBody>
      </p:sp>
      <p:sp>
        <p:nvSpPr>
          <p:cNvPr id="27652" name="Date Placeholder 3"/>
          <p:cNvSpPr>
            <a:spLocks noGrp="1"/>
          </p:cNvSpPr>
          <p:nvPr>
            <p:ph type="dt" sz="quarter" idx="10"/>
          </p:nvPr>
        </p:nvSpPr>
        <p:spPr>
          <a:noFill/>
        </p:spPr>
        <p:txBody>
          <a:bodyPr/>
          <a:lstStyle/>
          <a:p>
            <a:r>
              <a:rPr lang="en-US">
                <a:cs typeface="ＭＳ Ｐゴシック" charset="-128"/>
              </a:rPr>
              <a:t>September 2010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1017860" name="Rectangle 4"/>
          <p:cNvSpPr>
            <a:spLocks noGrp="1" noChangeArrowheads="1"/>
          </p:cNvSpPr>
          <p:nvPr>
            <p:ph type="title"/>
          </p:nvPr>
        </p:nvSpPr>
        <p:spPr>
          <a:xfrm>
            <a:off x="1795463" y="169863"/>
            <a:ext cx="7348537" cy="1223962"/>
          </a:xfrm>
        </p:spPr>
        <p:txBody>
          <a:bodyPr/>
          <a:lstStyle/>
          <a:p>
            <a:pPr eaLnBrk="1" hangingPunct="1"/>
            <a:r>
              <a:rPr lang="en-US" sz="2800">
                <a:effectLst/>
                <a:latin typeface="Century Gothic" charset="0"/>
              </a:rPr>
              <a:t>ASN ASSIGNMENTS </a:t>
            </a:r>
            <a:r>
              <a:rPr lang="en-US" sz="2000">
                <a:effectLst/>
                <a:latin typeface="Century Gothic" charset="0"/>
              </a:rPr>
              <a:t>(RIRs TO CUSTOMERS)</a:t>
            </a:r>
            <a:r>
              <a:rPr lang="en-US" sz="3400">
                <a:effectLst/>
                <a:latin typeface="Century Gothic" charset="0"/>
              </a:rPr>
              <a:t/>
            </a:r>
            <a:br>
              <a:rPr lang="en-US" sz="3400">
                <a:effectLst/>
                <a:latin typeface="Century Gothic" charset="0"/>
              </a:rPr>
            </a:br>
            <a:r>
              <a:rPr lang="en-US" sz="1800" b="0">
                <a:effectLst/>
                <a:latin typeface="Century Gothic" charset="0"/>
              </a:rPr>
              <a:t>How many ASNs has each RIR assigned by year?</a:t>
            </a:r>
            <a:r>
              <a:rPr lang="en-US">
                <a:latin typeface="Century Gothic" charset="0"/>
              </a:rPr>
              <a:t/>
            </a:r>
            <a:br>
              <a:rPr lang="en-US">
                <a:latin typeface="Century Gothic" charset="0"/>
              </a:rPr>
            </a:br>
            <a:endParaRPr lang="en-US" sz="2000">
              <a:latin typeface="Century Gothic" charset="0"/>
            </a:endParaRPr>
          </a:p>
        </p:txBody>
      </p:sp>
      <p:sp>
        <p:nvSpPr>
          <p:cNvPr id="29699" name="Date Placeholder 3"/>
          <p:cNvSpPr>
            <a:spLocks noGrp="1"/>
          </p:cNvSpPr>
          <p:nvPr>
            <p:ph type="dt" sz="quarter" idx="10"/>
          </p:nvPr>
        </p:nvSpPr>
        <p:spPr>
          <a:noFill/>
        </p:spPr>
        <p:txBody>
          <a:bodyPr/>
          <a:lstStyle/>
          <a:p>
            <a:r>
              <a:rPr lang="en-US">
                <a:cs typeface="ＭＳ Ｐゴシック" charset="-128"/>
              </a:rPr>
              <a:t>September 2010 </a:t>
            </a:r>
          </a:p>
        </p:txBody>
      </p:sp>
      <p:pic>
        <p:nvPicPr>
          <p:cNvPr id="29700" name="Picture 9" descr="asn_year_by_year"/>
          <p:cNvPicPr>
            <a:picLocks noChangeAspect="1" noChangeArrowheads="1"/>
          </p:cNvPicPr>
          <p:nvPr/>
        </p:nvPicPr>
        <p:blipFill>
          <a:blip r:embed="rId3"/>
          <a:srcRect/>
          <a:stretch>
            <a:fillRect/>
          </a:stretch>
        </p:blipFill>
        <p:spPr bwMode="auto">
          <a:xfrm>
            <a:off x="395288" y="1525588"/>
            <a:ext cx="7612062" cy="4549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1019908" name="Rectangle 4"/>
          <p:cNvSpPr>
            <a:spLocks noGrp="1" noChangeArrowheads="1"/>
          </p:cNvSpPr>
          <p:nvPr>
            <p:ph type="title"/>
          </p:nvPr>
        </p:nvSpPr>
        <p:spPr>
          <a:xfrm>
            <a:off x="1795463" y="211138"/>
            <a:ext cx="7348537" cy="1223962"/>
          </a:xfrm>
        </p:spPr>
        <p:txBody>
          <a:bodyPr/>
          <a:lstStyle/>
          <a:p>
            <a:pPr eaLnBrk="1" hangingPunct="1">
              <a:defRPr/>
            </a:pPr>
            <a:r>
              <a:rPr lang="en-US" sz="2800">
                <a:effectLst/>
                <a:latin typeface="Century Gothic" charset="0"/>
                <a:ea typeface="ＭＳ Ｐゴシック" charset="0"/>
                <a:cs typeface="ＭＳ Ｐゴシック" charset="0"/>
              </a:rPr>
              <a:t>ASN ASSIGNMENTS </a:t>
            </a:r>
            <a:r>
              <a:rPr lang="en-US" sz="2000">
                <a:effectLst/>
                <a:latin typeface="Century Gothic" charset="0"/>
                <a:ea typeface="ＭＳ Ｐゴシック" charset="0"/>
                <a:cs typeface="ＭＳ Ｐゴシック" charset="0"/>
              </a:rPr>
              <a:t>(RIRs TO CUSTOMERS)</a:t>
            </a:r>
            <a:r>
              <a:rPr lang="en-US" sz="4800">
                <a:latin typeface="Century Gothic" charset="0"/>
                <a:ea typeface="ＭＳ Ｐゴシック" charset="0"/>
                <a:cs typeface="ＭＳ Ｐゴシック" charset="0"/>
              </a:rPr>
              <a:t/>
            </a:r>
            <a:br>
              <a:rPr lang="en-US" sz="4800">
                <a:latin typeface="Century Gothic" charset="0"/>
                <a:ea typeface="ＭＳ Ｐゴシック" charset="0"/>
                <a:cs typeface="ＭＳ Ｐゴシック" charset="0"/>
              </a:rPr>
            </a:br>
            <a:r>
              <a:rPr lang="en-US" sz="1800" b="0">
                <a:effectLst/>
                <a:latin typeface="Century Gothic" charset="0"/>
                <a:ea typeface="ＭＳ Ｐゴシック" charset="0"/>
                <a:cs typeface="ＭＳ Ｐゴシック" charset="0"/>
              </a:rPr>
              <a:t>How many total ASNs has each RIR assigned?</a:t>
            </a:r>
            <a:br>
              <a:rPr lang="en-US" sz="1800" b="0">
                <a:effectLst/>
                <a:latin typeface="Century Gothic" charset="0"/>
                <a:ea typeface="ＭＳ Ｐゴシック" charset="0"/>
                <a:cs typeface="ＭＳ Ｐゴシック" charset="0"/>
              </a:rPr>
            </a:br>
            <a:r>
              <a:rPr lang="en-US" sz="1800" b="0">
                <a:effectLst/>
                <a:latin typeface="Century Gothic" charset="0"/>
                <a:ea typeface="ＭＳ Ｐゴシック" charset="0"/>
                <a:cs typeface="ＭＳ Ｐゴシック" charset="0"/>
              </a:rPr>
              <a:t>(Jan 1999 – Sept 2010)</a:t>
            </a:r>
          </a:p>
        </p:txBody>
      </p:sp>
      <p:sp>
        <p:nvSpPr>
          <p:cNvPr id="31747" name="Date Placeholder 3"/>
          <p:cNvSpPr>
            <a:spLocks noGrp="1"/>
          </p:cNvSpPr>
          <p:nvPr>
            <p:ph type="dt" sz="quarter" idx="10"/>
          </p:nvPr>
        </p:nvSpPr>
        <p:spPr>
          <a:noFill/>
        </p:spPr>
        <p:txBody>
          <a:bodyPr/>
          <a:lstStyle/>
          <a:p>
            <a:r>
              <a:rPr lang="en-US">
                <a:cs typeface="ＭＳ Ｐゴシック" charset="-128"/>
              </a:rPr>
              <a:t>September 2010 </a:t>
            </a:r>
          </a:p>
        </p:txBody>
      </p:sp>
      <p:pic>
        <p:nvPicPr>
          <p:cNvPr id="31748" name="Picture 9" descr="asns_rirs_to_customers"/>
          <p:cNvPicPr>
            <a:picLocks noChangeAspect="1" noChangeArrowheads="1"/>
          </p:cNvPicPr>
          <p:nvPr/>
        </p:nvPicPr>
        <p:blipFill>
          <a:blip r:embed="rId3"/>
          <a:srcRect/>
          <a:stretch>
            <a:fillRect/>
          </a:stretch>
        </p:blipFill>
        <p:spPr bwMode="auto">
          <a:xfrm>
            <a:off x="96838" y="1773238"/>
            <a:ext cx="8015287" cy="405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3</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cs typeface="Century Gothic"/>
              </a:rPr>
              <a:t>About the ASO:</a:t>
            </a:r>
            <a:br>
              <a:rPr lang="en-US" dirty="0" smtClean="0">
                <a:cs typeface="Century Gothic"/>
              </a:rPr>
            </a:br>
            <a:r>
              <a:rPr lang="en-US" dirty="0" smtClean="0">
                <a:cs typeface="Century Gothic"/>
              </a:rPr>
              <a:t>ASO </a:t>
            </a:r>
            <a:r>
              <a:rPr lang="en-US" dirty="0" err="1" smtClean="0">
                <a:cs typeface="Century Gothic"/>
              </a:rPr>
              <a:t>MoU</a:t>
            </a:r>
            <a:endParaRPr lang="en-US" dirty="0" smtClean="0">
              <a:cs typeface="Century Gothic"/>
            </a:endParaRPr>
          </a:p>
        </p:txBody>
      </p:sp>
      <p:sp>
        <p:nvSpPr>
          <p:cNvPr id="31750" name="Rectangle 4"/>
          <p:cNvSpPr>
            <a:spLocks noGrp="1" noChangeArrowheads="1"/>
          </p:cNvSpPr>
          <p:nvPr>
            <p:ph type="body" idx="1"/>
          </p:nvPr>
        </p:nvSpPr>
        <p:spPr>
          <a:xfrm>
            <a:off x="1752600" y="1295400"/>
            <a:ext cx="7315200" cy="5334000"/>
          </a:xfrm>
        </p:spPr>
        <p:txBody>
          <a:bodyPr rIns="132080"/>
          <a:lstStyle/>
          <a:p>
            <a:pPr marL="39688" indent="0" eaLnBrk="1" hangingPunct="1">
              <a:buNone/>
            </a:pPr>
            <a:r>
              <a:rPr lang="en-US" sz="2400" b="1" dirty="0" smtClean="0">
                <a:latin typeface="Century Gothic"/>
                <a:cs typeface="Century Gothic"/>
              </a:rPr>
              <a:t>ASO </a:t>
            </a:r>
            <a:r>
              <a:rPr lang="en-US" sz="2400" b="1" dirty="0" err="1" smtClean="0">
                <a:latin typeface="Century Gothic"/>
                <a:cs typeface="Century Gothic"/>
              </a:rPr>
              <a:t>MoU</a:t>
            </a:r>
            <a:r>
              <a:rPr lang="en-US" sz="2400" b="1" dirty="0" smtClean="0">
                <a:latin typeface="Century Gothic"/>
                <a:cs typeface="Century Gothic"/>
              </a:rPr>
              <a:t> </a:t>
            </a:r>
            <a:r>
              <a:rPr lang="en-US" sz="2400" dirty="0" smtClean="0">
                <a:latin typeface="Century Gothic"/>
                <a:cs typeface="Century Gothic"/>
              </a:rPr>
              <a:t>(dated 21 October 2004)</a:t>
            </a:r>
          </a:p>
          <a:p>
            <a:pPr lvl="1" eaLnBrk="1" hangingPunct="1"/>
            <a:r>
              <a:rPr lang="en-US" sz="2000" dirty="0" smtClean="0">
                <a:latin typeface="Century Gothic"/>
                <a:cs typeface="Century Gothic"/>
              </a:rPr>
              <a:t>Agreement between ICANN and the Numbering Resource Organization (NRO)</a:t>
            </a:r>
          </a:p>
          <a:p>
            <a:pPr lvl="1" eaLnBrk="1" hangingPunct="1"/>
            <a:r>
              <a:rPr lang="en-US" sz="2000" dirty="0" smtClean="0">
                <a:latin typeface="Century Gothic"/>
                <a:cs typeface="Century Gothic"/>
              </a:rPr>
              <a:t>NRO fulfills the role of the ASO</a:t>
            </a:r>
          </a:p>
          <a:p>
            <a:pPr lvl="1" eaLnBrk="1" hangingPunct="1"/>
            <a:r>
              <a:rPr lang="en-US" sz="2000" dirty="0" smtClean="0">
                <a:latin typeface="Century Gothic"/>
                <a:cs typeface="Century Gothic"/>
              </a:rPr>
              <a:t>The NRO Number Council fulfills the role of the ASO Address Council</a:t>
            </a:r>
          </a:p>
          <a:p>
            <a:pPr lvl="1" eaLnBrk="1" hangingPunct="1"/>
            <a:r>
              <a:rPr lang="en-US" sz="2000" dirty="0" smtClean="0">
                <a:latin typeface="Century Gothic"/>
                <a:cs typeface="Century Gothic"/>
              </a:rPr>
              <a:t>Defines the Global Policy Development Process (PDP) as a 15-step process</a:t>
            </a:r>
          </a:p>
          <a:p>
            <a:pPr lvl="2" eaLnBrk="1" hangingPunct="1"/>
            <a:r>
              <a:rPr lang="en-US" sz="1800" dirty="0" smtClean="0">
                <a:latin typeface="Century Gothic"/>
                <a:cs typeface="Century Gothic"/>
              </a:rPr>
              <a:t>From proposal through adoption by the ICANN Board</a:t>
            </a:r>
          </a:p>
          <a:p>
            <a:pPr lvl="2" eaLnBrk="1" hangingPunct="1"/>
            <a:r>
              <a:rPr lang="en-US" sz="1800" u="sng" dirty="0" smtClean="0">
                <a:latin typeface="Century Gothic"/>
                <a:cs typeface="Century Gothic"/>
              </a:rPr>
              <a:t>Based on the RIR’s PDPs</a:t>
            </a:r>
            <a:r>
              <a:rPr lang="en-US" sz="1800" dirty="0" smtClean="0">
                <a:latin typeface="Century Gothic"/>
                <a:cs typeface="Century Gothic"/>
              </a:rPr>
              <a:t>… “…the global policy proposal [will] be placed on the agenda for next open policy meeting in each region, in accordance with the applicable policy process…”</a:t>
            </a:r>
          </a:p>
          <a:p>
            <a:pPr lvl="1" eaLnBrk="1" hangingPunct="1"/>
            <a:endParaRPr lang="en-US" sz="2400" dirty="0" smtClean="0"/>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3</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62113" y="206375"/>
            <a:ext cx="7348537" cy="1223963"/>
          </a:xfrm>
        </p:spPr>
        <p:txBody>
          <a:bodyPr/>
          <a:lstStyle/>
          <a:p>
            <a:r>
              <a:rPr lang="en-US" sz="2800">
                <a:solidFill>
                  <a:srgbClr val="000000"/>
                </a:solidFill>
                <a:latin typeface="Century Gothic" charset="0"/>
                <a:ea typeface="Arial" charset="0"/>
                <a:cs typeface="Arial" charset="0"/>
              </a:rPr>
              <a:t>4-BYTE ASN ASSIGNMENTS</a:t>
            </a:r>
            <a:r>
              <a:rPr lang="en-US" sz="6600">
                <a:latin typeface="Century Gothic" charset="0"/>
              </a:rPr>
              <a:t/>
            </a:r>
            <a:br>
              <a:rPr lang="en-US" sz="6600">
                <a:latin typeface="Century Gothic" charset="0"/>
              </a:rPr>
            </a:br>
            <a:r>
              <a:rPr lang="en-US" sz="1800" b="0">
                <a:effectLst/>
                <a:latin typeface="Century Gothic" charset="0"/>
              </a:rPr>
              <a:t>How many 4-byte ASNs has each RIR assigned by year?</a:t>
            </a:r>
            <a:br>
              <a:rPr lang="en-US" sz="1800" b="0">
                <a:effectLst/>
                <a:latin typeface="Century Gothic" charset="0"/>
              </a:rPr>
            </a:br>
            <a:endParaRPr lang="en-US" sz="1800"/>
          </a:p>
        </p:txBody>
      </p:sp>
      <p:sp>
        <p:nvSpPr>
          <p:cNvPr id="33794" name="Date Placeholder 3"/>
          <p:cNvSpPr>
            <a:spLocks noGrp="1"/>
          </p:cNvSpPr>
          <p:nvPr>
            <p:ph type="dt" sz="quarter" idx="10"/>
          </p:nvPr>
        </p:nvSpPr>
        <p:spPr>
          <a:noFill/>
        </p:spPr>
        <p:txBody>
          <a:bodyPr/>
          <a:lstStyle/>
          <a:p>
            <a:r>
              <a:rPr lang="en-US">
                <a:cs typeface="ＭＳ Ｐゴシック" charset="-128"/>
              </a:rPr>
              <a:t>September 2010 </a:t>
            </a:r>
          </a:p>
        </p:txBody>
      </p:sp>
      <p:sp>
        <p:nvSpPr>
          <p:cNvPr id="5" name="Footer Placeholder 4"/>
          <p:cNvSpPr>
            <a:spLocks noGrp="1"/>
          </p:cNvSpPr>
          <p:nvPr>
            <p:ph type="ftr" sz="quarter" idx="11"/>
          </p:nvPr>
        </p:nvSpPr>
        <p:spPr/>
        <p:txBody>
          <a:bodyPr/>
          <a:lstStyle/>
          <a:p>
            <a:pPr>
              <a:defRPr/>
            </a:pPr>
            <a:r>
              <a:rPr lang="en-US"/>
              <a:t>Internet Number Resource Report</a:t>
            </a:r>
          </a:p>
        </p:txBody>
      </p:sp>
      <p:pic>
        <p:nvPicPr>
          <p:cNvPr id="33796" name="Picture 5" descr="4byte_asn_pie-01.png"/>
          <p:cNvPicPr>
            <a:picLocks noChangeAspect="1"/>
          </p:cNvPicPr>
          <p:nvPr/>
        </p:nvPicPr>
        <p:blipFill>
          <a:blip r:embed="rId2"/>
          <a:srcRect/>
          <a:stretch>
            <a:fillRect/>
          </a:stretch>
        </p:blipFill>
        <p:spPr bwMode="auto">
          <a:xfrm>
            <a:off x="565150" y="1295400"/>
            <a:ext cx="7567613" cy="50085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62113" y="206375"/>
            <a:ext cx="7348537" cy="1223963"/>
          </a:xfrm>
        </p:spPr>
        <p:txBody>
          <a:bodyPr/>
          <a:lstStyle/>
          <a:p>
            <a:r>
              <a:rPr lang="en-US" sz="2800">
                <a:solidFill>
                  <a:srgbClr val="000000"/>
                </a:solidFill>
                <a:latin typeface="Century Gothic" charset="0"/>
                <a:ea typeface="Arial" charset="0"/>
                <a:cs typeface="Arial" charset="0"/>
              </a:rPr>
              <a:t>4-BYTE ASN ASSIGNMENTS</a:t>
            </a:r>
            <a:r>
              <a:rPr lang="en-US" sz="6600">
                <a:latin typeface="Century Gothic" charset="0"/>
              </a:rPr>
              <a:t/>
            </a:r>
            <a:br>
              <a:rPr lang="en-US" sz="6600">
                <a:latin typeface="Century Gothic" charset="0"/>
              </a:rPr>
            </a:br>
            <a:r>
              <a:rPr lang="en-US" sz="1800" b="0">
                <a:effectLst/>
                <a:latin typeface="Century Gothic" charset="0"/>
              </a:rPr>
              <a:t>How many total 4-byte ASNs has each RIR assigned?</a:t>
            </a:r>
            <a:br>
              <a:rPr lang="en-US" sz="1800" b="0">
                <a:effectLst/>
                <a:latin typeface="Century Gothic" charset="0"/>
              </a:rPr>
            </a:br>
            <a:r>
              <a:rPr lang="en-US" sz="1800" b="0">
                <a:effectLst/>
                <a:latin typeface="Century Gothic" charset="0"/>
              </a:rPr>
              <a:t>(Jan 2007 – Sept 2010)</a:t>
            </a:r>
            <a:endParaRPr lang="en-US" sz="1800"/>
          </a:p>
        </p:txBody>
      </p:sp>
      <p:sp>
        <p:nvSpPr>
          <p:cNvPr id="34818" name="Date Placeholder 3"/>
          <p:cNvSpPr>
            <a:spLocks noGrp="1"/>
          </p:cNvSpPr>
          <p:nvPr>
            <p:ph type="dt" sz="quarter" idx="10"/>
          </p:nvPr>
        </p:nvSpPr>
        <p:spPr>
          <a:noFill/>
        </p:spPr>
        <p:txBody>
          <a:bodyPr/>
          <a:lstStyle/>
          <a:p>
            <a:r>
              <a:rPr lang="en-US">
                <a:cs typeface="ＭＳ Ｐゴシック" charset="-128"/>
              </a:rPr>
              <a:t>September 2010 </a:t>
            </a:r>
          </a:p>
        </p:txBody>
      </p:sp>
      <p:sp>
        <p:nvSpPr>
          <p:cNvPr id="5" name="Footer Placeholder 4"/>
          <p:cNvSpPr>
            <a:spLocks noGrp="1"/>
          </p:cNvSpPr>
          <p:nvPr>
            <p:ph type="ftr" sz="quarter" idx="11"/>
          </p:nvPr>
        </p:nvSpPr>
        <p:spPr/>
        <p:txBody>
          <a:bodyPr/>
          <a:lstStyle/>
          <a:p>
            <a:pPr>
              <a:defRPr/>
            </a:pPr>
            <a:r>
              <a:rPr lang="en-US"/>
              <a:t>Internet Number Resource Report</a:t>
            </a:r>
          </a:p>
        </p:txBody>
      </p:sp>
      <p:pic>
        <p:nvPicPr>
          <p:cNvPr id="34820" name="Picture 5" descr="4byte_asn_pie-01.png"/>
          <p:cNvPicPr>
            <a:picLocks noChangeAspect="1"/>
          </p:cNvPicPr>
          <p:nvPr/>
        </p:nvPicPr>
        <p:blipFill>
          <a:blip r:embed="rId2"/>
          <a:srcRect/>
          <a:stretch>
            <a:fillRect/>
          </a:stretch>
        </p:blipFill>
        <p:spPr bwMode="auto">
          <a:xfrm>
            <a:off x="655638" y="1906588"/>
            <a:ext cx="7356475" cy="38068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1021954" name="Rectangle 2"/>
          <p:cNvSpPr>
            <a:spLocks noGrp="1" noChangeArrowheads="1"/>
          </p:cNvSpPr>
          <p:nvPr>
            <p:ph type="title"/>
          </p:nvPr>
        </p:nvSpPr>
        <p:spPr>
          <a:xfrm>
            <a:off x="1795463" y="33338"/>
            <a:ext cx="7348537" cy="1223962"/>
          </a:xfrm>
        </p:spPr>
        <p:txBody>
          <a:bodyPr/>
          <a:lstStyle/>
          <a:p>
            <a:pPr eaLnBrk="1" hangingPunct="1"/>
            <a:r>
              <a:rPr lang="en-AU" sz="3000">
                <a:latin typeface="Century Gothic" charset="0"/>
              </a:rPr>
              <a:t>IPv6 ADDRESS SPACE</a:t>
            </a:r>
            <a:r>
              <a:rPr lang="en-AU" sz="3600">
                <a:latin typeface="Century Gothic" charset="0"/>
              </a:rPr>
              <a:t/>
            </a:r>
            <a:br>
              <a:rPr lang="en-AU" sz="3600">
                <a:latin typeface="Century Gothic" charset="0"/>
              </a:rPr>
            </a:br>
            <a:r>
              <a:rPr lang="en-US" sz="1800" b="0">
                <a:latin typeface="Century Gothic" charset="0"/>
              </a:rPr>
              <a:t>How much has been allocated to the RIRs?</a:t>
            </a:r>
            <a:endParaRPr lang="en-US" sz="1800" b="0">
              <a:effectLst/>
              <a:latin typeface="Century Gothic" charset="0"/>
            </a:endParaRPr>
          </a:p>
        </p:txBody>
      </p:sp>
      <p:pic>
        <p:nvPicPr>
          <p:cNvPr id="35843" name="Picture 6" descr="joint_big2.wmf"/>
          <p:cNvPicPr>
            <a:picLocks noChangeAspect="1"/>
          </p:cNvPicPr>
          <p:nvPr/>
        </p:nvPicPr>
        <p:blipFill>
          <a:blip r:embed="rId3"/>
          <a:srcRect/>
          <a:stretch>
            <a:fillRect/>
          </a:stretch>
        </p:blipFill>
        <p:spPr bwMode="auto">
          <a:xfrm>
            <a:off x="296863" y="1438275"/>
            <a:ext cx="7931150" cy="4524375"/>
          </a:xfrm>
          <a:prstGeom prst="rect">
            <a:avLst/>
          </a:prstGeom>
          <a:noFill/>
          <a:ln w="9525">
            <a:noFill/>
            <a:miter lim="800000"/>
            <a:headEnd/>
            <a:tailEnd/>
          </a:ln>
        </p:spPr>
      </p:pic>
      <p:sp>
        <p:nvSpPr>
          <p:cNvPr id="35844" name="Date Placeholder 3"/>
          <p:cNvSpPr>
            <a:spLocks noGrp="1"/>
          </p:cNvSpPr>
          <p:nvPr>
            <p:ph type="dt" sz="quarter" idx="10"/>
          </p:nvPr>
        </p:nvSpPr>
        <p:spPr>
          <a:xfrm>
            <a:off x="0" y="6540500"/>
            <a:ext cx="2133600" cy="317500"/>
          </a:xfrm>
          <a:noFill/>
        </p:spPr>
        <p:txBody>
          <a:bodyPr/>
          <a:lstStyle/>
          <a:p>
            <a:r>
              <a:rPr lang="en-US">
                <a:cs typeface="ＭＳ Ｐゴシック" charset="-128"/>
              </a:rPr>
              <a:t>September 2010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1036290" name="Rectangle 2"/>
          <p:cNvSpPr>
            <a:spLocks noGrp="1" noChangeArrowheads="1"/>
          </p:cNvSpPr>
          <p:nvPr>
            <p:ph type="title"/>
          </p:nvPr>
        </p:nvSpPr>
        <p:spPr>
          <a:xfrm>
            <a:off x="1795463" y="17463"/>
            <a:ext cx="7348537" cy="1223962"/>
          </a:xfrm>
        </p:spPr>
        <p:txBody>
          <a:bodyPr/>
          <a:lstStyle/>
          <a:p>
            <a:pPr eaLnBrk="1" hangingPunct="1">
              <a:defRPr/>
            </a:pPr>
            <a:r>
              <a:rPr lang="en-US" sz="3000" dirty="0" smtClean="0">
                <a:effectLst/>
                <a:latin typeface="Century Gothic" charset="0"/>
              </a:rPr>
              <a:t>IPv6 Allocations </a:t>
            </a:r>
            <a:r>
              <a:rPr lang="en-US" sz="3000" dirty="0" err="1" smtClean="0">
                <a:effectLst/>
                <a:latin typeface="Century Gothic" charset="0"/>
              </a:rPr>
              <a:t>RIRs</a:t>
            </a:r>
            <a:r>
              <a:rPr lang="en-US" sz="3000" dirty="0" smtClean="0">
                <a:effectLst/>
                <a:latin typeface="Century Gothic" charset="0"/>
              </a:rPr>
              <a:t> to </a:t>
            </a:r>
            <a:r>
              <a:rPr lang="en-US" sz="3000" dirty="0" err="1" smtClean="0">
                <a:effectLst/>
                <a:latin typeface="Century Gothic" charset="0"/>
              </a:rPr>
              <a:t>LIRs</a:t>
            </a:r>
            <a:r>
              <a:rPr lang="en-US" sz="3000" dirty="0" smtClean="0">
                <a:effectLst/>
                <a:latin typeface="Century Gothic" charset="0"/>
              </a:rPr>
              <a:t>/ISPs</a:t>
            </a:r>
            <a:r>
              <a:rPr lang="en-US" sz="3400" dirty="0" smtClean="0">
                <a:effectLst>
                  <a:outerShdw blurRad="38100" dist="38100" dir="2700000" algn="tl">
                    <a:srgbClr val="C0C0C0"/>
                  </a:outerShdw>
                </a:effectLst>
                <a:latin typeface="Century Gothic" charset="0"/>
              </a:rPr>
              <a:t/>
            </a:r>
            <a:br>
              <a:rPr lang="en-US" sz="3400" dirty="0" smtClean="0">
                <a:effectLst>
                  <a:outerShdw blurRad="38100" dist="38100" dir="2700000" algn="tl">
                    <a:srgbClr val="C0C0C0"/>
                  </a:outerShdw>
                </a:effectLst>
                <a:latin typeface="Century Gothic" charset="0"/>
              </a:rPr>
            </a:br>
            <a:r>
              <a:rPr lang="en-US" sz="1800" b="0" dirty="0" smtClean="0">
                <a:effectLst/>
                <a:latin typeface="Century Gothic" charset="0"/>
              </a:rPr>
              <a:t>How many allocations have been made by each RIR by year?</a:t>
            </a:r>
          </a:p>
        </p:txBody>
      </p:sp>
      <p:sp>
        <p:nvSpPr>
          <p:cNvPr id="37891" name="Date Placeholder 3"/>
          <p:cNvSpPr>
            <a:spLocks noGrp="1"/>
          </p:cNvSpPr>
          <p:nvPr>
            <p:ph type="dt" sz="quarter" idx="10"/>
          </p:nvPr>
        </p:nvSpPr>
        <p:spPr>
          <a:noFill/>
        </p:spPr>
        <p:txBody>
          <a:bodyPr/>
          <a:lstStyle/>
          <a:p>
            <a:r>
              <a:rPr lang="en-US">
                <a:cs typeface="ＭＳ Ｐゴシック" charset="-128"/>
              </a:rPr>
              <a:t>September 2010 </a:t>
            </a:r>
          </a:p>
        </p:txBody>
      </p:sp>
      <p:pic>
        <p:nvPicPr>
          <p:cNvPr id="37892" name="Picture 10" descr="ipv6_by_year"/>
          <p:cNvPicPr>
            <a:picLocks noChangeAspect="1" noChangeArrowheads="1"/>
          </p:cNvPicPr>
          <p:nvPr/>
        </p:nvPicPr>
        <p:blipFill>
          <a:blip r:embed="rId3"/>
          <a:srcRect/>
          <a:stretch>
            <a:fillRect/>
          </a:stretch>
        </p:blipFill>
        <p:spPr bwMode="auto">
          <a:xfrm>
            <a:off x="407988" y="1425575"/>
            <a:ext cx="7723187" cy="4641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1038338" name="Rectangle 2"/>
          <p:cNvSpPr>
            <a:spLocks noGrp="1" noChangeArrowheads="1"/>
          </p:cNvSpPr>
          <p:nvPr>
            <p:ph type="title"/>
          </p:nvPr>
        </p:nvSpPr>
        <p:spPr>
          <a:xfrm>
            <a:off x="1795463" y="236538"/>
            <a:ext cx="7040562" cy="1223962"/>
          </a:xfrm>
        </p:spPr>
        <p:txBody>
          <a:bodyPr/>
          <a:lstStyle/>
          <a:p>
            <a:pPr eaLnBrk="1" hangingPunct="1"/>
            <a:r>
              <a:rPr lang="en-US" sz="3000">
                <a:effectLst/>
                <a:latin typeface="Century Gothic" charset="0"/>
              </a:rPr>
              <a:t>IPv6 ALLOCATIONS RIRs to LIRs/ISPs</a:t>
            </a:r>
            <a:br>
              <a:rPr lang="en-US" sz="3000">
                <a:effectLst/>
                <a:latin typeface="Century Gothic" charset="0"/>
              </a:rPr>
            </a:br>
            <a:r>
              <a:rPr lang="en-US" sz="2000" b="0">
                <a:effectLst/>
                <a:latin typeface="Century Gothic" charset="0"/>
              </a:rPr>
              <a:t>(Jan 1999 – Sept 2010)</a:t>
            </a:r>
            <a:r>
              <a:rPr lang="en-US" sz="2800">
                <a:latin typeface="Century Gothic" charset="0"/>
              </a:rPr>
              <a:t/>
            </a:r>
            <a:br>
              <a:rPr lang="en-US" sz="2800">
                <a:latin typeface="Century Gothic" charset="0"/>
              </a:rPr>
            </a:br>
            <a:endParaRPr lang="en-US" sz="1800">
              <a:effectLst/>
              <a:latin typeface="Century Gothic" charset="0"/>
            </a:endParaRPr>
          </a:p>
        </p:txBody>
      </p:sp>
      <p:sp>
        <p:nvSpPr>
          <p:cNvPr id="39939" name="TextBox 7"/>
          <p:cNvSpPr txBox="1">
            <a:spLocks noChangeArrowheads="1"/>
          </p:cNvSpPr>
          <p:nvPr/>
        </p:nvSpPr>
        <p:spPr bwMode="auto">
          <a:xfrm>
            <a:off x="84138" y="1598613"/>
            <a:ext cx="3776662" cy="641350"/>
          </a:xfrm>
          <a:prstGeom prst="rect">
            <a:avLst/>
          </a:prstGeom>
          <a:noFill/>
          <a:ln w="9525">
            <a:noFill/>
            <a:miter lim="800000"/>
            <a:headEnd/>
            <a:tailEnd/>
          </a:ln>
        </p:spPr>
        <p:txBody>
          <a:bodyPr>
            <a:prstTxWarp prst="textNoShape">
              <a:avLst/>
            </a:prstTxWarp>
            <a:spAutoFit/>
          </a:bodyPr>
          <a:lstStyle/>
          <a:p>
            <a:r>
              <a:rPr lang="en-US" sz="1800" b="1">
                <a:latin typeface="Century Gothic" charset="0"/>
              </a:rPr>
              <a:t>How many total allocations have been made by each RIR?</a:t>
            </a:r>
          </a:p>
        </p:txBody>
      </p:sp>
      <p:sp>
        <p:nvSpPr>
          <p:cNvPr id="39940" name="TextBox 8"/>
          <p:cNvSpPr txBox="1">
            <a:spLocks noChangeArrowheads="1"/>
          </p:cNvSpPr>
          <p:nvPr/>
        </p:nvSpPr>
        <p:spPr bwMode="auto">
          <a:xfrm>
            <a:off x="4157663" y="1598613"/>
            <a:ext cx="3775075" cy="915987"/>
          </a:xfrm>
          <a:prstGeom prst="rect">
            <a:avLst/>
          </a:prstGeom>
          <a:noFill/>
          <a:ln w="9525">
            <a:noFill/>
            <a:miter lim="800000"/>
            <a:headEnd/>
            <a:tailEnd/>
          </a:ln>
        </p:spPr>
        <p:txBody>
          <a:bodyPr>
            <a:prstTxWarp prst="textNoShape">
              <a:avLst/>
            </a:prstTxWarp>
            <a:spAutoFit/>
          </a:bodyPr>
          <a:lstStyle/>
          <a:p>
            <a:r>
              <a:rPr lang="en-US" sz="1800" b="1">
                <a:latin typeface="Century Gothic" charset="0"/>
              </a:rPr>
              <a:t>In terms of /32s, how much total space has each RIR allocated?</a:t>
            </a:r>
            <a:br>
              <a:rPr lang="en-US" sz="1800" b="1">
                <a:latin typeface="Century Gothic" charset="0"/>
              </a:rPr>
            </a:br>
            <a:endParaRPr lang="en-US" sz="1800" b="1">
              <a:latin typeface="Century Gothic" charset="0"/>
            </a:endParaRPr>
          </a:p>
        </p:txBody>
      </p:sp>
      <p:sp>
        <p:nvSpPr>
          <p:cNvPr id="39941" name="Date Placeholder 3"/>
          <p:cNvSpPr>
            <a:spLocks noGrp="1"/>
          </p:cNvSpPr>
          <p:nvPr>
            <p:ph type="dt" sz="quarter" idx="10"/>
          </p:nvPr>
        </p:nvSpPr>
        <p:spPr>
          <a:noFill/>
        </p:spPr>
        <p:txBody>
          <a:bodyPr/>
          <a:lstStyle/>
          <a:p>
            <a:r>
              <a:rPr lang="en-US">
                <a:cs typeface="ＭＳ Ｐゴシック" charset="-128"/>
              </a:rPr>
              <a:t>September 2010 </a:t>
            </a:r>
          </a:p>
        </p:txBody>
      </p:sp>
      <p:pic>
        <p:nvPicPr>
          <p:cNvPr id="39942" name="Picture 15" descr="ipv6_rirs_to_lirs"/>
          <p:cNvPicPr>
            <a:picLocks noChangeAspect="1" noChangeArrowheads="1"/>
          </p:cNvPicPr>
          <p:nvPr/>
        </p:nvPicPr>
        <p:blipFill>
          <a:blip r:embed="rId3"/>
          <a:srcRect/>
          <a:stretch>
            <a:fillRect/>
          </a:stretch>
        </p:blipFill>
        <p:spPr bwMode="auto">
          <a:xfrm>
            <a:off x="247650" y="2716213"/>
            <a:ext cx="7991475" cy="239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3" y="87313"/>
            <a:ext cx="7813675" cy="1223962"/>
          </a:xfrm>
        </p:spPr>
        <p:txBody>
          <a:bodyPr/>
          <a:lstStyle/>
          <a:p>
            <a:r>
              <a:rPr lang="en-US" sz="2800">
                <a:latin typeface="Century Gothic" charset="0"/>
                <a:ea typeface="Century Gothic" charset="0"/>
                <a:cs typeface="Century Gothic" charset="0"/>
              </a:rPr>
              <a:t>IPV6 ASSIGNMENTS RIRS TO END-USERS</a:t>
            </a:r>
          </a:p>
        </p:txBody>
      </p:sp>
      <p:sp>
        <p:nvSpPr>
          <p:cNvPr id="41986" name="Date Placeholder 3"/>
          <p:cNvSpPr>
            <a:spLocks noGrp="1"/>
          </p:cNvSpPr>
          <p:nvPr>
            <p:ph type="dt" sz="quarter" idx="10"/>
          </p:nvPr>
        </p:nvSpPr>
        <p:spPr>
          <a:noFill/>
        </p:spPr>
        <p:txBody>
          <a:bodyPr/>
          <a:lstStyle/>
          <a:p>
            <a:r>
              <a:rPr lang="en-US">
                <a:cs typeface="ＭＳ Ｐゴシック" charset="-128"/>
              </a:rPr>
              <a:t>September 2010 </a:t>
            </a:r>
          </a:p>
        </p:txBody>
      </p:sp>
      <p:sp>
        <p:nvSpPr>
          <p:cNvPr id="5" name="Footer Placeholder 4"/>
          <p:cNvSpPr>
            <a:spLocks noGrp="1"/>
          </p:cNvSpPr>
          <p:nvPr>
            <p:ph type="ftr" sz="quarter" idx="11"/>
          </p:nvPr>
        </p:nvSpPr>
        <p:spPr/>
        <p:txBody>
          <a:bodyPr/>
          <a:lstStyle/>
          <a:p>
            <a:pPr>
              <a:defRPr/>
            </a:pPr>
            <a:r>
              <a:rPr lang="en-US"/>
              <a:t>Internet Number Resource Report</a:t>
            </a:r>
          </a:p>
        </p:txBody>
      </p:sp>
      <p:pic>
        <p:nvPicPr>
          <p:cNvPr id="41988" name="Picture 5" descr="v6 assignments-01.png"/>
          <p:cNvPicPr>
            <a:picLocks noChangeAspect="1"/>
          </p:cNvPicPr>
          <p:nvPr/>
        </p:nvPicPr>
        <p:blipFill>
          <a:blip r:embed="rId2"/>
          <a:srcRect/>
          <a:stretch>
            <a:fillRect/>
          </a:stretch>
        </p:blipFill>
        <p:spPr bwMode="auto">
          <a:xfrm>
            <a:off x="66675" y="1287463"/>
            <a:ext cx="7932738" cy="48799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Footer Placeholder 4"/>
          <p:cNvSpPr>
            <a:spLocks noGrp="1"/>
          </p:cNvSpPr>
          <p:nvPr>
            <p:ph type="ftr" sz="quarter" idx="11"/>
          </p:nvPr>
        </p:nvSpPr>
        <p:spPr>
          <a:noFill/>
        </p:spPr>
        <p:txBody>
          <a:bodyPr/>
          <a:lstStyle/>
          <a:p>
            <a:r>
              <a:rPr lang="en-US">
                <a:cs typeface="ＭＳ Ｐゴシック" charset="-128"/>
              </a:rPr>
              <a:t>Internet Number Resource Report</a:t>
            </a:r>
          </a:p>
        </p:txBody>
      </p:sp>
      <p:sp>
        <p:nvSpPr>
          <p:cNvPr id="854018" name="Rectangle 2"/>
          <p:cNvSpPr>
            <a:spLocks noGrp="1" noChangeArrowheads="1"/>
          </p:cNvSpPr>
          <p:nvPr>
            <p:ph type="title"/>
          </p:nvPr>
        </p:nvSpPr>
        <p:spPr/>
        <p:txBody>
          <a:bodyPr/>
          <a:lstStyle/>
          <a:p>
            <a:pPr eaLnBrk="1" hangingPunct="1"/>
            <a:r>
              <a:rPr lang="en-US" sz="4000">
                <a:latin typeface="Century Gothic" charset="0"/>
              </a:rPr>
              <a:t>LINKS TO RIR STATISTICS</a:t>
            </a:r>
          </a:p>
        </p:txBody>
      </p:sp>
      <p:sp>
        <p:nvSpPr>
          <p:cNvPr id="43011" name="Rectangle 3"/>
          <p:cNvSpPr>
            <a:spLocks noGrp="1" noChangeArrowheads="1"/>
          </p:cNvSpPr>
          <p:nvPr>
            <p:ph type="body" idx="1"/>
          </p:nvPr>
        </p:nvSpPr>
        <p:spPr>
          <a:xfrm>
            <a:off x="228600" y="1646238"/>
            <a:ext cx="8407400" cy="4432300"/>
          </a:xfrm>
        </p:spPr>
        <p:txBody>
          <a:bodyPr/>
          <a:lstStyle/>
          <a:p>
            <a:pPr eaLnBrk="1" hangingPunct="1"/>
            <a:r>
              <a:rPr lang="en-US" sz="3000">
                <a:latin typeface="Century Gothic" charset="0"/>
              </a:rPr>
              <a:t>RIR Stats:</a:t>
            </a:r>
            <a:r>
              <a:rPr lang="en-US" sz="4000">
                <a:latin typeface="Century Gothic" charset="0"/>
              </a:rPr>
              <a:t/>
            </a:r>
            <a:br>
              <a:rPr lang="en-US" sz="4000">
                <a:latin typeface="Century Gothic" charset="0"/>
              </a:rPr>
            </a:br>
            <a:r>
              <a:rPr lang="en-US" sz="2600">
                <a:solidFill>
                  <a:schemeClr val="accent2"/>
                </a:solidFill>
                <a:latin typeface="Century Gothic" charset="0"/>
              </a:rPr>
              <a:t>www.nro.net/statistics</a:t>
            </a:r>
            <a:endParaRPr lang="en-US" sz="2600">
              <a:solidFill>
                <a:srgbClr val="003399"/>
              </a:solidFill>
              <a:latin typeface="Century Gothic" charset="0"/>
            </a:endParaRPr>
          </a:p>
          <a:p>
            <a:pPr eaLnBrk="1" hangingPunct="1"/>
            <a:endParaRPr lang="en-US" sz="2800">
              <a:solidFill>
                <a:srgbClr val="003399"/>
              </a:solidFill>
              <a:latin typeface="Century Gothic" charset="0"/>
            </a:endParaRPr>
          </a:p>
          <a:p>
            <a:pPr eaLnBrk="1" hangingPunct="1"/>
            <a:r>
              <a:rPr lang="en-US" sz="3000">
                <a:latin typeface="Century Gothic" charset="0"/>
              </a:rPr>
              <a:t>Raw Data/Historical RIR Allocations:</a:t>
            </a:r>
            <a:r>
              <a:rPr lang="en-US" sz="4000">
                <a:latin typeface="Century Gothic" charset="0"/>
              </a:rPr>
              <a:t/>
            </a:r>
            <a:br>
              <a:rPr lang="en-US" sz="4000">
                <a:latin typeface="Century Gothic" charset="0"/>
              </a:rPr>
            </a:br>
            <a:r>
              <a:rPr lang="en-US" sz="2600">
                <a:solidFill>
                  <a:schemeClr val="accent2"/>
                </a:solidFill>
                <a:latin typeface="Century Gothic" charset="0"/>
              </a:rPr>
              <a:t>www.aso.icann.org/stats</a:t>
            </a:r>
            <a:endParaRPr lang="en-US" sz="2600">
              <a:solidFill>
                <a:schemeClr val="folHlink"/>
              </a:solidFill>
              <a:latin typeface="Century Gothic" charset="0"/>
            </a:endParaRPr>
          </a:p>
          <a:p>
            <a:pPr eaLnBrk="1" hangingPunct="1">
              <a:buFontTx/>
              <a:buNone/>
            </a:pPr>
            <a:r>
              <a:rPr lang="en-US" sz="2600">
                <a:solidFill>
                  <a:srgbClr val="003399"/>
                </a:solidFill>
                <a:latin typeface="Century Gothic" charset="0"/>
              </a:rPr>
              <a:t>	</a:t>
            </a:r>
            <a:r>
              <a:rPr lang="en-US" sz="2600">
                <a:solidFill>
                  <a:schemeClr val="accent2"/>
                </a:solidFill>
                <a:latin typeface="Century Gothic" charset="0"/>
              </a:rPr>
              <a:t>www.iana.org/assignments/ipv4-address-space</a:t>
            </a:r>
          </a:p>
          <a:p>
            <a:pPr eaLnBrk="1" hangingPunct="1">
              <a:buFontTx/>
              <a:buNone/>
            </a:pPr>
            <a:r>
              <a:rPr lang="en-US" sz="2600">
                <a:solidFill>
                  <a:srgbClr val="003399"/>
                </a:solidFill>
                <a:latin typeface="Century Gothic" charset="0"/>
              </a:rPr>
              <a:t>    </a:t>
            </a:r>
            <a:r>
              <a:rPr lang="en-US" sz="2600">
                <a:solidFill>
                  <a:schemeClr val="accent2"/>
                </a:solidFill>
                <a:latin typeface="Century Gothic" charset="0"/>
              </a:rPr>
              <a:t>www.iana.org/assignments/as-numbers</a:t>
            </a:r>
          </a:p>
          <a:p>
            <a:pPr eaLnBrk="1" hangingPunct="1">
              <a:buFontTx/>
              <a:buNone/>
            </a:pPr>
            <a:r>
              <a:rPr lang="en-US" sz="2600">
                <a:solidFill>
                  <a:srgbClr val="003399"/>
                </a:solidFill>
                <a:latin typeface="Century Gothic" charset="0"/>
              </a:rPr>
              <a:t>    </a:t>
            </a:r>
            <a:r>
              <a:rPr lang="en-US" sz="2600">
                <a:solidFill>
                  <a:schemeClr val="accent2"/>
                </a:solidFill>
                <a:latin typeface="Century Gothic" charset="0"/>
              </a:rPr>
              <a:t>www.iana.org/assignments/ipv6-unicast-address-assignments</a:t>
            </a:r>
          </a:p>
          <a:p>
            <a:pPr eaLnBrk="1" hangingPunct="1">
              <a:buFontTx/>
              <a:buNone/>
            </a:pPr>
            <a:endParaRPr lang="en-US" sz="2800">
              <a:latin typeface="Century Gothic" charset="0"/>
            </a:endParaRPr>
          </a:p>
          <a:p>
            <a:pPr eaLnBrk="1" hangingPunct="1"/>
            <a:endParaRPr lang="en-US">
              <a:latin typeface="Century Gothic" charset="0"/>
            </a:endParaRPr>
          </a:p>
        </p:txBody>
      </p:sp>
      <p:sp>
        <p:nvSpPr>
          <p:cNvPr id="43012" name="Date Placeholder 3"/>
          <p:cNvSpPr>
            <a:spLocks noGrp="1"/>
          </p:cNvSpPr>
          <p:nvPr>
            <p:ph type="dt" sz="quarter" idx="10"/>
          </p:nvPr>
        </p:nvSpPr>
        <p:spPr>
          <a:noFill/>
        </p:spPr>
        <p:txBody>
          <a:bodyPr/>
          <a:lstStyle/>
          <a:p>
            <a:r>
              <a:rPr lang="en-US">
                <a:cs typeface="ＭＳ Ｐゴシック" charset="-128"/>
              </a:rPr>
              <a:t>September 2010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3236" name="Text Box 4"/>
          <p:cNvSpPr txBox="1">
            <a:spLocks noChangeArrowheads="1"/>
          </p:cNvSpPr>
          <p:nvPr/>
        </p:nvSpPr>
        <p:spPr bwMode="auto">
          <a:xfrm>
            <a:off x="50800" y="2360613"/>
            <a:ext cx="8348663" cy="1920875"/>
          </a:xfrm>
          <a:prstGeom prst="rect">
            <a:avLst/>
          </a:prstGeom>
          <a:noFill/>
          <a:ln w="12700">
            <a:noFill/>
            <a:miter lim="800000"/>
            <a:headEnd type="none" w="sm" len="sm"/>
            <a:tailEnd type="none" w="sm" len="sm"/>
          </a:ln>
          <a:effectLst/>
        </p:spPr>
        <p:txBody>
          <a:bodyPr>
            <a:prstTxWarp prst="textNoShape">
              <a:avLst/>
            </a:prstTxWarp>
            <a:spAutoFit/>
          </a:bodyPr>
          <a:lstStyle/>
          <a:p>
            <a:pPr algn="ctr">
              <a:spcBef>
                <a:spcPct val="50000"/>
              </a:spcBef>
            </a:pPr>
            <a:r>
              <a:rPr lang="en-US" sz="12000">
                <a:effectLst>
                  <a:outerShdw blurRad="38100" dist="38100" dir="2700000" algn="tl">
                    <a:srgbClr val="DDDDDD"/>
                  </a:outerShdw>
                </a:effectLst>
                <a:latin typeface="Century Gothic" charset="0"/>
              </a:rPr>
              <a:t>thank you</a:t>
            </a:r>
          </a:p>
        </p:txBody>
      </p:sp>
      <p:sp>
        <p:nvSpPr>
          <p:cNvPr id="45058" name="Rectangle 3"/>
          <p:cNvSpPr>
            <a:spLocks noChangeArrowheads="1"/>
          </p:cNvSpPr>
          <p:nvPr/>
        </p:nvSpPr>
        <p:spPr bwMode="auto">
          <a:xfrm>
            <a:off x="246063" y="6340475"/>
            <a:ext cx="184150" cy="457200"/>
          </a:xfrm>
          <a:prstGeom prst="rect">
            <a:avLst/>
          </a:prstGeom>
          <a:noFill/>
          <a:ln w="12700">
            <a:noFill/>
            <a:miter lim="800000"/>
            <a:headEnd type="none" w="sm" len="sm"/>
            <a:tailEnd type="none" w="sm" len="sm"/>
          </a:ln>
        </p:spPr>
        <p:txBody>
          <a:bodyPr wrap="none">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63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6"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38</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505200" y="228600"/>
            <a:ext cx="5029200" cy="685800"/>
          </a:xfrm>
        </p:spPr>
        <p:txBody>
          <a:bodyPr rIns="132080"/>
          <a:lstStyle/>
          <a:p>
            <a:pPr indent="0" eaLnBrk="1" hangingPunct="1"/>
            <a:r>
              <a:rPr lang="en-US" dirty="0" smtClean="0"/>
              <a:t>Mitigating the Effects of</a:t>
            </a:r>
            <a:br>
              <a:rPr lang="en-US" dirty="0" smtClean="0"/>
            </a:br>
            <a:r>
              <a:rPr lang="en-US" dirty="0" smtClean="0"/>
              <a:t>IPv4 Exhaustion</a:t>
            </a:r>
          </a:p>
        </p:txBody>
      </p:sp>
      <p:sp>
        <p:nvSpPr>
          <p:cNvPr id="31750" name="Rectangle 4"/>
          <p:cNvSpPr>
            <a:spLocks noGrp="1" noChangeArrowheads="1"/>
          </p:cNvSpPr>
          <p:nvPr>
            <p:ph type="body" idx="1"/>
          </p:nvPr>
        </p:nvSpPr>
        <p:spPr>
          <a:xfrm>
            <a:off x="1447800" y="1500809"/>
            <a:ext cx="7543800" cy="5334000"/>
          </a:xfrm>
        </p:spPr>
        <p:txBody>
          <a:bodyPr rIns="132080"/>
          <a:lstStyle/>
          <a:p>
            <a:pPr marL="446088" lvl="1" indent="0" eaLnBrk="1" hangingPunct="1">
              <a:buNone/>
            </a:pPr>
            <a:r>
              <a:rPr lang="en-US" sz="2400" b="1" dirty="0" smtClean="0"/>
              <a:t>IPv4 activities</a:t>
            </a:r>
          </a:p>
          <a:p>
            <a:pPr lvl="2" eaLnBrk="1" hangingPunct="1">
              <a:buFont typeface="Arial"/>
              <a:buChar char="•"/>
            </a:pPr>
            <a:r>
              <a:rPr lang="en-US" sz="2000" dirty="0" smtClean="0"/>
              <a:t>Transfer policies</a:t>
            </a:r>
          </a:p>
          <a:p>
            <a:pPr lvl="3" eaLnBrk="1" hangingPunct="1">
              <a:buFont typeface="Arial"/>
              <a:buChar char="•"/>
            </a:pPr>
            <a:r>
              <a:rPr lang="en-US" dirty="0" smtClean="0"/>
              <a:t>Between organizations within a region</a:t>
            </a:r>
          </a:p>
          <a:p>
            <a:pPr lvl="3" eaLnBrk="1" hangingPunct="1">
              <a:buFont typeface="Arial"/>
              <a:buChar char="•"/>
            </a:pPr>
            <a:r>
              <a:rPr lang="en-US" dirty="0" smtClean="0"/>
              <a:t>Between </a:t>
            </a:r>
            <a:r>
              <a:rPr lang="en-US" dirty="0" err="1" smtClean="0"/>
              <a:t>RIRs</a:t>
            </a:r>
            <a:endParaRPr lang="en-US" dirty="0" smtClean="0"/>
          </a:p>
          <a:p>
            <a:pPr lvl="2" eaLnBrk="1" hangingPunct="1">
              <a:buFont typeface="Arial"/>
              <a:buChar char="•"/>
            </a:pPr>
            <a:r>
              <a:rPr lang="en-US" sz="2000" dirty="0" smtClean="0"/>
              <a:t>Soft landing policies</a:t>
            </a:r>
          </a:p>
          <a:p>
            <a:pPr lvl="3" eaLnBrk="1" hangingPunct="1">
              <a:buFont typeface="Arial"/>
              <a:buChar char="•"/>
            </a:pPr>
            <a:r>
              <a:rPr lang="en-US" dirty="0" smtClean="0"/>
              <a:t>Setting aside special-use address blocks for transition mechanisms (e.g. NAT, infrastructure)</a:t>
            </a:r>
          </a:p>
          <a:p>
            <a:pPr lvl="3" eaLnBrk="1" hangingPunct="1">
              <a:buFont typeface="Arial"/>
              <a:buChar char="•"/>
            </a:pPr>
            <a:r>
              <a:rPr lang="en-US" dirty="0" smtClean="0"/>
              <a:t>Reducing maximum size address blocks to be allocated</a:t>
            </a:r>
          </a:p>
          <a:p>
            <a:pPr lvl="2" eaLnBrk="1" hangingPunct="1">
              <a:buFont typeface="Arial"/>
              <a:buChar char="•"/>
            </a:pPr>
            <a:r>
              <a:rPr lang="en-US" sz="2000" dirty="0" smtClean="0"/>
              <a:t>Return to and redistribution by IANA – Global policy</a:t>
            </a:r>
          </a:p>
          <a:p>
            <a:pPr lvl="3" eaLnBrk="1" hangingPunct="1">
              <a:buFont typeface="Arial"/>
              <a:buChar char="•"/>
            </a:pPr>
            <a:r>
              <a:rPr lang="en-US" dirty="0" smtClean="0"/>
              <a:t>Allows IANA to receive address space from the </a:t>
            </a:r>
            <a:r>
              <a:rPr lang="en-US" dirty="0" err="1" smtClean="0"/>
              <a:t>RIRs</a:t>
            </a:r>
            <a:endParaRPr lang="en-US" dirty="0" smtClean="0"/>
          </a:p>
          <a:p>
            <a:pPr lvl="3" eaLnBrk="1" hangingPunct="1">
              <a:buFont typeface="Arial"/>
              <a:buChar char="•"/>
            </a:pPr>
            <a:r>
              <a:rPr lang="en-US" dirty="0" smtClean="0"/>
              <a:t>Allows IANA to allocate space back to the </a:t>
            </a:r>
            <a:r>
              <a:rPr lang="en-US" dirty="0" err="1" smtClean="0"/>
              <a:t>RIRs</a:t>
            </a:r>
            <a:endParaRPr lang="en-US" dirty="0" smtClean="0"/>
          </a:p>
          <a:p>
            <a:pPr lvl="1" eaLnBrk="1" hangingPunct="1">
              <a:buFont typeface="Arial"/>
              <a:buChar char="•"/>
            </a:pPr>
            <a:endParaRPr lang="en-US" sz="2400" dirty="0" smtClean="0"/>
          </a:p>
          <a:p>
            <a:pPr lvl="1" eaLnBrk="1" hangingPunct="1">
              <a:buFont typeface="Arial"/>
              <a:buChar char="•"/>
            </a:pPr>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38</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39</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505200" y="228600"/>
            <a:ext cx="5029200" cy="685800"/>
          </a:xfrm>
        </p:spPr>
        <p:txBody>
          <a:bodyPr rIns="132080"/>
          <a:lstStyle/>
          <a:p>
            <a:pPr indent="0" eaLnBrk="1" hangingPunct="1"/>
            <a:r>
              <a:rPr lang="en-US" dirty="0" smtClean="0"/>
              <a:t>Mitigating the Effects of</a:t>
            </a:r>
            <a:br>
              <a:rPr lang="en-US" dirty="0" smtClean="0"/>
            </a:br>
            <a:r>
              <a:rPr lang="en-US" dirty="0" smtClean="0"/>
              <a:t>IPv4 Exhaustion</a:t>
            </a:r>
          </a:p>
        </p:txBody>
      </p:sp>
      <p:sp>
        <p:nvSpPr>
          <p:cNvPr id="31750" name="Rectangle 4"/>
          <p:cNvSpPr>
            <a:spLocks noGrp="1" noChangeArrowheads="1"/>
          </p:cNvSpPr>
          <p:nvPr>
            <p:ph type="body" idx="1"/>
          </p:nvPr>
        </p:nvSpPr>
        <p:spPr>
          <a:xfrm>
            <a:off x="1371600" y="1371600"/>
            <a:ext cx="7467600" cy="5334000"/>
          </a:xfrm>
        </p:spPr>
        <p:txBody>
          <a:bodyPr rIns="132080"/>
          <a:lstStyle/>
          <a:p>
            <a:pPr marL="446088" lvl="1" indent="0" eaLnBrk="1" hangingPunct="1">
              <a:buNone/>
            </a:pPr>
            <a:r>
              <a:rPr lang="en-US" sz="2400" b="1" dirty="0" smtClean="0"/>
              <a:t>IPv6 activities</a:t>
            </a:r>
          </a:p>
          <a:p>
            <a:pPr lvl="2" eaLnBrk="1" hangingPunct="1">
              <a:buFont typeface="Arial"/>
              <a:buChar char="•"/>
            </a:pPr>
            <a:r>
              <a:rPr lang="en-US" sz="2000" dirty="0" smtClean="0"/>
              <a:t>Remove certain requirements for obtaining space directly from </a:t>
            </a:r>
            <a:r>
              <a:rPr lang="en-US" sz="2000" dirty="0" err="1" smtClean="0"/>
              <a:t>RIRs</a:t>
            </a:r>
            <a:endParaRPr lang="en-US" sz="2000" dirty="0" smtClean="0"/>
          </a:p>
          <a:p>
            <a:pPr lvl="2" eaLnBrk="1" hangingPunct="1">
              <a:buFont typeface="Arial"/>
              <a:buChar char="•"/>
            </a:pPr>
            <a:r>
              <a:rPr lang="en-US" sz="2000" dirty="0" smtClean="0"/>
              <a:t>Add alternate means of justification</a:t>
            </a:r>
          </a:p>
          <a:p>
            <a:pPr lvl="2" eaLnBrk="1" hangingPunct="1">
              <a:buFont typeface="Arial"/>
              <a:buChar char="•"/>
            </a:pPr>
            <a:r>
              <a:rPr lang="en-US" sz="2000" dirty="0" smtClean="0"/>
              <a:t>IPv6 education and outreach</a:t>
            </a:r>
          </a:p>
          <a:p>
            <a:pPr marL="446088" lvl="1" indent="0" eaLnBrk="1" hangingPunct="1">
              <a:buNone/>
            </a:pPr>
            <a:r>
              <a:rPr lang="en-US" b="1" dirty="0" smtClean="0"/>
              <a:t>Overall education and outreach</a:t>
            </a:r>
          </a:p>
          <a:p>
            <a:pPr lvl="2" eaLnBrk="1" hangingPunct="1">
              <a:buFont typeface="Arial"/>
              <a:buChar char="•"/>
            </a:pPr>
            <a:r>
              <a:rPr lang="en-US" dirty="0" smtClean="0"/>
              <a:t>In-person outreach: industry conferences, conventions, ISOC events, etc.</a:t>
            </a:r>
          </a:p>
          <a:p>
            <a:pPr lvl="2" eaLnBrk="1" hangingPunct="1">
              <a:buFont typeface="Arial"/>
              <a:buChar char="•"/>
            </a:pPr>
            <a:r>
              <a:rPr lang="en-US" dirty="0" smtClean="0"/>
              <a:t>Online education: “how-</a:t>
            </a:r>
            <a:r>
              <a:rPr lang="en-US" dirty="0" err="1" smtClean="0"/>
              <a:t>to”s</a:t>
            </a:r>
            <a:r>
              <a:rPr lang="en-US" dirty="0" smtClean="0"/>
              <a:t>, compatibility lists, etc.</a:t>
            </a:r>
          </a:p>
          <a:p>
            <a:pPr lvl="1" eaLnBrk="1" hangingPunct="1">
              <a:buFont typeface="Arial"/>
              <a:buChar char="•"/>
            </a:pPr>
            <a:endParaRPr lang="en-US" sz="2400" dirty="0" smtClean="0"/>
          </a:p>
          <a:p>
            <a:pPr lvl="1" eaLnBrk="1" hangingPunct="1">
              <a:buFont typeface="Arial"/>
              <a:buChar char="•"/>
            </a:pPr>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39</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cs typeface="Century Gothic"/>
              </a:rPr>
              <a:t>About the ASO:</a:t>
            </a:r>
            <a:br>
              <a:rPr lang="en-US" dirty="0" smtClean="0">
                <a:cs typeface="Century Gothic"/>
              </a:rPr>
            </a:br>
            <a:r>
              <a:rPr lang="en-US" dirty="0" smtClean="0">
                <a:cs typeface="Century Gothic"/>
              </a:rPr>
              <a:t>Global Number Policy</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828800" y="1219200"/>
            <a:ext cx="7239000" cy="5334000"/>
          </a:xfrm>
        </p:spPr>
        <p:txBody>
          <a:bodyPr/>
          <a:lstStyle/>
          <a:p>
            <a:pPr marL="39688" indent="0">
              <a:buNone/>
            </a:pPr>
            <a:r>
              <a:rPr lang="en-US" sz="2400" b="1" dirty="0" smtClean="0">
                <a:latin typeface="Century Gothic" charset="0"/>
                <a:cs typeface="Century Gothic" charset="0"/>
              </a:rPr>
              <a:t>Global Policy</a:t>
            </a:r>
            <a:endParaRPr lang="en-US" sz="2000" dirty="0" smtClean="0"/>
          </a:p>
          <a:p>
            <a:pPr lvl="1"/>
            <a:r>
              <a:rPr lang="en-US" sz="2000" dirty="0" smtClean="0"/>
              <a:t>“Global policies are defined within the scope of this agreement as Internet number resource policies that have the agreement of all RIRs [Regional Internet Registries] according to their policy development processes and ICANN, and </a:t>
            </a:r>
            <a:r>
              <a:rPr lang="en-US" sz="2000" b="1" dirty="0" smtClean="0"/>
              <a:t>require specific actions or outcomes on the part of IANA </a:t>
            </a:r>
            <a:r>
              <a:rPr lang="en-US" sz="2000" dirty="0" smtClean="0"/>
              <a:t>or any other external ICANN-related body in order to be implemented.”*</a:t>
            </a:r>
          </a:p>
          <a:p>
            <a:pPr lvl="1"/>
            <a:r>
              <a:rPr lang="en-US" sz="2000" dirty="0" smtClean="0">
                <a:latin typeface="Century Gothic" charset="0"/>
                <a:cs typeface="Century Gothic" charset="0"/>
              </a:rPr>
              <a:t>For the most part global proposals/global policies determine number allocation policy for requests from the RIRs to the IANA (RIRs receive their number resources from IANA)</a:t>
            </a:r>
          </a:p>
          <a:p>
            <a:pPr lvl="1"/>
            <a:endParaRPr lang="en-US" sz="2000" dirty="0" smtClean="0">
              <a:latin typeface="Century Gothic" charset="0"/>
              <a:cs typeface="Century Gothic" charset="0"/>
            </a:endParaRPr>
          </a:p>
          <a:p>
            <a:pPr lvl="1">
              <a:buNone/>
            </a:pPr>
            <a:r>
              <a:rPr lang="en-US" sz="1800" i="1" dirty="0" smtClean="0">
                <a:latin typeface="Century Gothic" charset="0"/>
                <a:cs typeface="Century Gothic" charset="0"/>
              </a:rPr>
              <a:t>*Defined in the ASO </a:t>
            </a:r>
            <a:r>
              <a:rPr lang="en-US" sz="1800" i="1" dirty="0" err="1" smtClean="0">
                <a:latin typeface="Century Gothic" charset="0"/>
                <a:cs typeface="Century Gothic" charset="0"/>
              </a:rPr>
              <a:t>MoU</a:t>
            </a:r>
            <a:r>
              <a:rPr lang="en-US" sz="1800" i="1" dirty="0" smtClean="0">
                <a:latin typeface="Century Gothic" charset="0"/>
                <a:cs typeface="Century Gothic" charset="0"/>
              </a:rPr>
              <a:t> (dated 21 October 2004)</a:t>
            </a:r>
          </a:p>
          <a:p>
            <a:pPr lvl="1">
              <a:buNone/>
            </a:pPr>
            <a:endParaRPr lang="en-US" sz="2000" dirty="0" smtClean="0">
              <a:latin typeface="Century Gothic" charset="0"/>
              <a:cs typeface="Century Gothic" charset="0"/>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srcRect/>
          <a:stretch>
            <a:fillRect/>
          </a:stretch>
        </p:blipFill>
        <p:spPr bwMode="auto">
          <a:xfrm>
            <a:off x="-38100" y="-28576"/>
            <a:ext cx="9182100" cy="6886576"/>
          </a:xfrm>
          <a:prstGeom prst="rect">
            <a:avLst/>
          </a:prstGeom>
          <a:noFill/>
          <a:ln w="9525">
            <a:noFill/>
            <a:miter lim="800000"/>
            <a:headEnd/>
            <a:tailEnd/>
          </a:ln>
        </p:spPr>
      </p:pic>
      <p:sp>
        <p:nvSpPr>
          <p:cNvPr id="29699"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29700"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Break….</a:t>
            </a:r>
          </a:p>
        </p:txBody>
      </p:sp>
      <p:sp>
        <p:nvSpPr>
          <p:cNvPr id="29701" name="Rectangle 4"/>
          <p:cNvSpPr>
            <a:spLocks noGrp="1" noChangeArrowheads="1"/>
          </p:cNvSpPr>
          <p:nvPr>
            <p:ph type="body" idx="1"/>
          </p:nvPr>
        </p:nvSpPr>
        <p:spPr/>
        <p:txBody>
          <a:bodyPr rIns="132080"/>
          <a:lstStyle/>
          <a:p>
            <a:pPr indent="0" eaLnBrk="1" hangingPunct="1"/>
            <a:endParaRPr lang="en-US" dirty="0" smtClean="0"/>
          </a:p>
          <a:p>
            <a:pPr indent="0" eaLnBrk="1" hangingPunct="1"/>
            <a:endParaRPr lang="en-US" dirty="0" smtClean="0"/>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srcRect/>
          <a:stretch>
            <a:fillRect/>
          </a:stretch>
        </p:blipFill>
        <p:spPr bwMode="auto">
          <a:xfrm>
            <a:off x="-38100" y="-28576"/>
            <a:ext cx="9182100" cy="6886576"/>
          </a:xfrm>
          <a:prstGeom prst="rect">
            <a:avLst/>
          </a:prstGeom>
          <a:noFill/>
          <a:ln w="9525">
            <a:noFill/>
            <a:miter lim="800000"/>
            <a:headEnd/>
            <a:tailEnd/>
          </a:ln>
        </p:spPr>
      </p:pic>
      <p:sp>
        <p:nvSpPr>
          <p:cNvPr id="29699"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29700"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Global Number Policy and Global Proposals</a:t>
            </a:r>
          </a:p>
        </p:txBody>
      </p:sp>
      <p:sp>
        <p:nvSpPr>
          <p:cNvPr id="29701" name="Rectangle 4"/>
          <p:cNvSpPr>
            <a:spLocks noGrp="1" noChangeArrowheads="1"/>
          </p:cNvSpPr>
          <p:nvPr>
            <p:ph type="body" idx="1"/>
          </p:nvPr>
        </p:nvSpPr>
        <p:spPr/>
        <p:txBody>
          <a:bodyPr rIns="132080"/>
          <a:lstStyle/>
          <a:p>
            <a:pPr indent="0" eaLnBrk="1" hangingPunct="1"/>
            <a:endParaRPr lang="en-US" dirty="0" smtClean="0"/>
          </a:p>
          <a:p>
            <a:pPr indent="0" eaLnBrk="1" hangingPunct="1"/>
            <a:endParaRPr lang="en-US" dirty="0" smtClean="0">
              <a:latin typeface="Century Gothic"/>
              <a:cs typeface="Century Gothic"/>
            </a:endParaRPr>
          </a:p>
          <a:p>
            <a:pPr indent="0" eaLnBrk="1" hangingPunct="1"/>
            <a:r>
              <a:rPr lang="en-US" b="1" dirty="0" smtClean="0">
                <a:latin typeface="Century Gothic"/>
                <a:cs typeface="Century Gothic"/>
              </a:rPr>
              <a:t>Louie Lee</a:t>
            </a:r>
          </a:p>
          <a:p>
            <a:pPr indent="0" eaLnBrk="1" hangingPunct="1"/>
            <a:r>
              <a:rPr lang="en-US" dirty="0" smtClean="0">
                <a:latin typeface="Century Gothic"/>
                <a:cs typeface="Century Gothic"/>
              </a:rPr>
              <a:t>Chair, ICANN ASO Address Council</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42</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latin typeface="Century Gothic" charset="0"/>
                <a:cs typeface="Century Gothic" charset="0"/>
              </a:rPr>
              <a:t>Existing Global Policy</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42</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2057400" y="762000"/>
            <a:ext cx="7086600" cy="5334000"/>
          </a:xfrm>
        </p:spPr>
        <p:txBody>
          <a:bodyPr/>
          <a:lstStyle/>
          <a:p>
            <a:r>
              <a:rPr lang="en-US" sz="1800" b="1" dirty="0" smtClean="0">
                <a:latin typeface="Century Gothic" charset="0"/>
                <a:cs typeface="Century Gothic" charset="0"/>
              </a:rPr>
              <a:t>Criteria for Establishment of New Regional Internet Registries (ICP-2* “Internet Coordination Policy”)</a:t>
            </a:r>
          </a:p>
          <a:p>
            <a:pPr lvl="1"/>
            <a:r>
              <a:rPr lang="en-US" sz="1600" dirty="0" smtClean="0">
                <a:latin typeface="Century Gothic" charset="0"/>
                <a:cs typeface="Century Gothic" charset="0"/>
              </a:rPr>
              <a:t>Adopted by ICANN Board per ASO AC recommendation on 4 June 2001 </a:t>
            </a:r>
          </a:p>
          <a:p>
            <a:pPr lvl="1"/>
            <a:r>
              <a:rPr lang="en-US" sz="1600" dirty="0" smtClean="0">
                <a:latin typeface="Century Gothic" charset="0"/>
                <a:cs typeface="Century Gothic" charset="0"/>
              </a:rPr>
              <a:t>October 2002 LACNIC was recognized by ICANN as an RIR</a:t>
            </a:r>
          </a:p>
          <a:p>
            <a:pPr lvl="1"/>
            <a:r>
              <a:rPr lang="en-US" sz="1600" dirty="0" smtClean="0">
                <a:latin typeface="Century Gothic" charset="0"/>
                <a:cs typeface="Century Gothic" charset="0"/>
              </a:rPr>
              <a:t>April 2005 AfriNIC was recognized by ICANN as an RIR</a:t>
            </a:r>
          </a:p>
          <a:p>
            <a:r>
              <a:rPr lang="en-US" sz="1800" b="1" dirty="0" smtClean="0">
                <a:latin typeface="Century Gothic" charset="0"/>
                <a:cs typeface="Century Gothic" charset="0"/>
              </a:rPr>
              <a:t>Global policy on IANA Allocation of </a:t>
            </a:r>
            <a:r>
              <a:rPr lang="en-US" sz="1800" b="1" u="sng" dirty="0" smtClean="0">
                <a:latin typeface="Century Gothic" charset="0"/>
                <a:cs typeface="Century Gothic" charset="0"/>
              </a:rPr>
              <a:t>IPv4 address </a:t>
            </a:r>
            <a:r>
              <a:rPr lang="en-US" sz="1800" b="1" dirty="0" smtClean="0">
                <a:latin typeface="Century Gothic" charset="0"/>
                <a:cs typeface="Century Gothic" charset="0"/>
              </a:rPr>
              <a:t>space to the Regional Internet Registries</a:t>
            </a:r>
          </a:p>
          <a:p>
            <a:pPr lvl="1"/>
            <a:r>
              <a:rPr lang="en-US" sz="1600" dirty="0" smtClean="0">
                <a:latin typeface="Century Gothic" charset="0"/>
                <a:cs typeface="Century Gothic" charset="0"/>
              </a:rPr>
              <a:t>IPv4 allocations from IANA to the RIRs (unit is /8s, 18-month needs) </a:t>
            </a:r>
          </a:p>
          <a:p>
            <a:pPr lvl="1"/>
            <a:r>
              <a:rPr lang="en-US" sz="1600" dirty="0" smtClean="0">
                <a:latin typeface="Century Gothic" charset="0"/>
                <a:cs typeface="Century Gothic" charset="0"/>
              </a:rPr>
              <a:t>Adopted by ICANN Board per ASO AC recommendation on 8 April 2005</a:t>
            </a:r>
          </a:p>
          <a:p>
            <a:r>
              <a:rPr lang="en-US" sz="1800" b="1" dirty="0" smtClean="0">
                <a:latin typeface="Century Gothic" charset="0"/>
                <a:cs typeface="Century Gothic" charset="0"/>
              </a:rPr>
              <a:t>Global Policy for Allocation of </a:t>
            </a:r>
            <a:r>
              <a:rPr lang="en-US" sz="1800" b="1" u="sng" dirty="0" smtClean="0">
                <a:latin typeface="Century Gothic" charset="0"/>
                <a:cs typeface="Century Gothic" charset="0"/>
              </a:rPr>
              <a:t>IPv6 Address </a:t>
            </a:r>
            <a:r>
              <a:rPr lang="en-US" sz="1800" b="1" dirty="0" smtClean="0">
                <a:latin typeface="Century Gothic" charset="0"/>
                <a:cs typeface="Century Gothic" charset="0"/>
              </a:rPr>
              <a:t>Space</a:t>
            </a:r>
          </a:p>
          <a:p>
            <a:pPr lvl="1"/>
            <a:r>
              <a:rPr lang="en-US" sz="1600" dirty="0" smtClean="0">
                <a:latin typeface="Century Gothic" charset="0"/>
                <a:cs typeface="Century Gothic" charset="0"/>
              </a:rPr>
              <a:t>IPv6 allocations from IANA to the RIRs (unit is /12s, 18-month needs)</a:t>
            </a:r>
          </a:p>
          <a:p>
            <a:pPr lvl="1"/>
            <a:r>
              <a:rPr lang="en-US" sz="1600" dirty="0" smtClean="0">
                <a:latin typeface="Century Gothic" charset="0"/>
                <a:cs typeface="Century Gothic" charset="0"/>
              </a:rPr>
              <a:t>Adopted by ICANN Board per ASO AC recommendation 7 September 2006</a:t>
            </a:r>
          </a:p>
        </p:txBody>
      </p:sp>
      <p:sp>
        <p:nvSpPr>
          <p:cNvPr id="10" name="TextBox 9"/>
          <p:cNvSpPr txBox="1"/>
          <p:nvPr/>
        </p:nvSpPr>
        <p:spPr>
          <a:xfrm>
            <a:off x="5410200" y="6169223"/>
            <a:ext cx="3067241" cy="307777"/>
          </a:xfrm>
          <a:prstGeom prst="rect">
            <a:avLst/>
          </a:prstGeom>
          <a:noFill/>
        </p:spPr>
        <p:txBody>
          <a:bodyPr wrap="none" rtlCol="0">
            <a:spAutoFit/>
          </a:bodyPr>
          <a:lstStyle/>
          <a:p>
            <a:r>
              <a:rPr lang="en-US" sz="1400" dirty="0" smtClean="0">
                <a:latin typeface="Century Gothic"/>
                <a:cs typeface="Century Gothic"/>
              </a:rPr>
              <a:t>*ICP-1 and ICP-3 are DNS policies</a:t>
            </a:r>
            <a:endParaRPr lang="en-US" sz="1400" dirty="0">
              <a:latin typeface="Century Gothic"/>
              <a:cs typeface="Century Gothic"/>
            </a:endParaRPr>
          </a:p>
        </p:txBody>
      </p:sp>
    </p:spTree>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43</a:t>
            </a:fld>
            <a:endParaRPr lang="en-US"/>
          </a:p>
        </p:txBody>
      </p:sp>
      <p:pic>
        <p:nvPicPr>
          <p:cNvPr id="31747" name="Picture 1"/>
          <p:cNvPicPr>
            <a:picLocks noChangeArrowheads="1"/>
          </p:cNvPicPr>
          <p:nvPr/>
        </p:nvPicPr>
        <p:blipFill>
          <a:blip r:embed="rId3"/>
          <a:srcRect/>
          <a:stretch>
            <a:fillRect/>
          </a:stretch>
        </p:blipFill>
        <p:spPr bwMode="auto">
          <a:xfrm>
            <a:off x="-3810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latin typeface="Century Gothic" charset="0"/>
                <a:cs typeface="Century Gothic" charset="0"/>
              </a:rPr>
              <a:t>Existing Global Policy (cont.)</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43</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762000" y="1371600"/>
            <a:ext cx="8077200" cy="5334000"/>
          </a:xfrm>
        </p:spPr>
        <p:txBody>
          <a:bodyPr/>
          <a:lstStyle/>
          <a:p>
            <a:r>
              <a:rPr lang="en-US" sz="1800" b="1" dirty="0" smtClean="0">
                <a:latin typeface="Century Gothic" charset="0"/>
                <a:cs typeface="Century Gothic" charset="0"/>
              </a:rPr>
              <a:t>Global Policy for Allocation of </a:t>
            </a:r>
            <a:r>
              <a:rPr lang="en-US" sz="1800" b="1" u="sng" dirty="0" smtClean="0">
                <a:latin typeface="Century Gothic" charset="0"/>
                <a:cs typeface="Century Gothic" charset="0"/>
              </a:rPr>
              <a:t>ASN Blocks </a:t>
            </a:r>
            <a:r>
              <a:rPr lang="en-US" sz="1800" b="1" dirty="0" smtClean="0">
                <a:latin typeface="Century Gothic" charset="0"/>
                <a:cs typeface="Century Gothic" charset="0"/>
              </a:rPr>
              <a:t>to Regional Internet Registries</a:t>
            </a:r>
          </a:p>
          <a:p>
            <a:pPr lvl="1"/>
            <a:r>
              <a:rPr lang="en-US" sz="1600" dirty="0" smtClean="0">
                <a:latin typeface="Century Gothic" charset="0"/>
                <a:cs typeface="Century Gothic" charset="0"/>
              </a:rPr>
              <a:t>Autonomous System Numbers allocations from IANA to the RIRs (unit is blocks of 1024 AS numbers)</a:t>
            </a:r>
          </a:p>
          <a:p>
            <a:pPr lvl="1"/>
            <a:r>
              <a:rPr lang="en-US" sz="1600" dirty="0" smtClean="0">
                <a:latin typeface="Century Gothic" charset="0"/>
                <a:cs typeface="Century Gothic" charset="0"/>
              </a:rPr>
              <a:t>Adopted by the ICANN Board per ASO AC recommendation 31 July 2008</a:t>
            </a:r>
          </a:p>
          <a:p>
            <a:r>
              <a:rPr lang="en-US" sz="1800" b="1" dirty="0" smtClean="0">
                <a:latin typeface="Century Gothic" charset="0"/>
                <a:cs typeface="Century Gothic" charset="0"/>
              </a:rPr>
              <a:t>Global Policy for the Allocation of the Remaining </a:t>
            </a:r>
            <a:r>
              <a:rPr lang="en-US" sz="1800" b="1" u="sng" dirty="0" smtClean="0">
                <a:latin typeface="Century Gothic" charset="0"/>
                <a:cs typeface="Century Gothic" charset="0"/>
              </a:rPr>
              <a:t>IPv4 Address </a:t>
            </a:r>
            <a:r>
              <a:rPr lang="en-US" sz="1800" b="1" dirty="0" smtClean="0">
                <a:latin typeface="Century Gothic" charset="0"/>
                <a:cs typeface="Century Gothic" charset="0"/>
              </a:rPr>
              <a:t>Space</a:t>
            </a:r>
          </a:p>
          <a:p>
            <a:pPr lvl="1"/>
            <a:r>
              <a:rPr lang="en-US" sz="1600" dirty="0" smtClean="0">
                <a:latin typeface="Century Gothic" charset="0"/>
                <a:cs typeface="Century Gothic" charset="0"/>
              </a:rPr>
              <a:t>The last five /8s are reserved, one /8 per RIR from the IANA at the end</a:t>
            </a:r>
          </a:p>
          <a:p>
            <a:pPr lvl="1"/>
            <a:r>
              <a:rPr lang="en-US" sz="1600" dirty="0" smtClean="0">
                <a:latin typeface="Century Gothic" charset="0"/>
                <a:cs typeface="Century Gothic" charset="0"/>
              </a:rPr>
              <a:t>Adopted by the ICANN Board per ASO AC recommendation on 6 March 2009</a:t>
            </a:r>
          </a:p>
          <a:p>
            <a:r>
              <a:rPr lang="en-US" sz="1800" b="1" dirty="0" smtClean="0">
                <a:latin typeface="Century Gothic" charset="0"/>
                <a:cs typeface="Century Gothic" charset="0"/>
              </a:rPr>
              <a:t>Global IANA Policy for Allocation of </a:t>
            </a:r>
            <a:r>
              <a:rPr lang="en-US" sz="1800" b="1" u="sng" dirty="0" smtClean="0">
                <a:latin typeface="Century Gothic" charset="0"/>
                <a:cs typeface="Century Gothic" charset="0"/>
              </a:rPr>
              <a:t>ASN Blocks </a:t>
            </a:r>
            <a:r>
              <a:rPr lang="en-US" sz="1800" b="1" dirty="0" smtClean="0">
                <a:latin typeface="Century Gothic" charset="0"/>
                <a:cs typeface="Century Gothic" charset="0"/>
              </a:rPr>
              <a:t>to RIRs</a:t>
            </a:r>
          </a:p>
          <a:p>
            <a:pPr lvl="1"/>
            <a:r>
              <a:rPr lang="en-US" sz="1600" dirty="0" smtClean="0">
                <a:latin typeface="Century Gothic" charset="0"/>
                <a:cs typeface="Century Gothic" charset="0"/>
              </a:rPr>
              <a:t>Modified the global ASN policy to allow IANA to process separate 2-byte and 4-byte requests through 2010.</a:t>
            </a:r>
          </a:p>
          <a:p>
            <a:pPr lvl="1"/>
            <a:r>
              <a:rPr lang="en-US" sz="1600" dirty="0" smtClean="0">
                <a:latin typeface="Century Gothic" charset="0"/>
                <a:cs typeface="Century Gothic" charset="0"/>
              </a:rPr>
              <a:t>Adopted by the ICANN Board per ASO AC recommendation on 22 July 2010</a:t>
            </a:r>
          </a:p>
          <a:p>
            <a:endParaRPr lang="en-US" sz="2200" dirty="0" smtClean="0">
              <a:latin typeface="Century Gothic" charset="0"/>
              <a:cs typeface="Century Gothic" charset="0"/>
            </a:endParaRPr>
          </a:p>
        </p:txBody>
      </p:sp>
    </p:spTree>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44</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latin typeface="Century Gothic" charset="0"/>
                <a:cs typeface="Century Gothic" charset="0"/>
              </a:rPr>
              <a:t>Global Proposals</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44</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524000" y="1752600"/>
            <a:ext cx="7391400" cy="5334000"/>
          </a:xfrm>
        </p:spPr>
        <p:txBody>
          <a:bodyPr/>
          <a:lstStyle/>
          <a:p>
            <a:r>
              <a:rPr lang="en-US" b="1" dirty="0" smtClean="0">
                <a:latin typeface="Century Gothic" charset="0"/>
                <a:cs typeface="Century Gothic" charset="0"/>
              </a:rPr>
              <a:t>Global Policy for Allocation of IPv4 Blocks to RIRs (2009/2010 timeframe)</a:t>
            </a:r>
          </a:p>
          <a:p>
            <a:pPr lvl="1"/>
            <a:r>
              <a:rPr lang="en-US" dirty="0" smtClean="0">
                <a:latin typeface="Century Gothic" charset="0"/>
                <a:cs typeface="Century Gothic" charset="0"/>
              </a:rPr>
              <a:t>Passed in 5 RIRs, but passed in one with revised text</a:t>
            </a:r>
          </a:p>
          <a:p>
            <a:pPr lvl="1"/>
            <a:r>
              <a:rPr lang="en-US" dirty="0" smtClean="0">
                <a:latin typeface="Century Gothic" charset="0"/>
                <a:cs typeface="Century Gothic" charset="0"/>
              </a:rPr>
              <a:t>Does not meet the criteria to be advanced by the NRO EC to the ASO AC in its current state</a:t>
            </a:r>
          </a:p>
          <a:p>
            <a:pPr lvl="1"/>
            <a:endParaRPr lang="en-US" dirty="0" smtClean="0">
              <a:latin typeface="Century Gothic" charset="0"/>
              <a:cs typeface="Century Gothic" charset="0"/>
            </a:endParaRPr>
          </a:p>
          <a:p>
            <a:pPr lvl="1"/>
            <a:endParaRPr lang="en-US" dirty="0" smtClean="0">
              <a:latin typeface="Century Gothic" charset="0"/>
              <a:cs typeface="Century Gothic" charset="0"/>
            </a:endParaRPr>
          </a:p>
        </p:txBody>
      </p:sp>
    </p:spTree>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45</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latin typeface="Century Gothic" charset="0"/>
                <a:cs typeface="Century Gothic" charset="0"/>
              </a:rPr>
              <a:t>Global Proposals (cont.)</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45</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066800" y="1524000"/>
            <a:ext cx="7772400" cy="5334000"/>
          </a:xfrm>
        </p:spPr>
        <p:txBody>
          <a:bodyPr/>
          <a:lstStyle/>
          <a:p>
            <a:r>
              <a:rPr lang="en-US" sz="2000" b="1" dirty="0" smtClean="0">
                <a:latin typeface="Century Gothic" charset="0"/>
                <a:cs typeface="Century Gothic" charset="0"/>
              </a:rPr>
              <a:t>Global Policy for IPv4 Allocations by the IANA Post Exhaustion</a:t>
            </a:r>
          </a:p>
          <a:p>
            <a:pPr lvl="1"/>
            <a:r>
              <a:rPr lang="en-US" sz="2000" dirty="0" smtClean="0">
                <a:latin typeface="Century Gothic" charset="0"/>
                <a:cs typeface="Century Gothic" charset="0"/>
              </a:rPr>
              <a:t>Allows IANA to receive address space from the RIRs</a:t>
            </a:r>
          </a:p>
          <a:p>
            <a:pPr lvl="1"/>
            <a:r>
              <a:rPr lang="en-US" sz="2000" dirty="0" smtClean="0">
                <a:latin typeface="Century Gothic" charset="0"/>
                <a:cs typeface="Century Gothic" charset="0"/>
              </a:rPr>
              <a:t>Allows IANA to allocate space back to the RIRs</a:t>
            </a:r>
          </a:p>
          <a:p>
            <a:pPr lvl="1"/>
            <a:r>
              <a:rPr lang="en-US" sz="2000" dirty="0" smtClean="0">
                <a:latin typeface="Century Gothic" charset="0"/>
                <a:cs typeface="Century Gothic" charset="0"/>
              </a:rPr>
              <a:t>Status:</a:t>
            </a:r>
          </a:p>
          <a:p>
            <a:pPr lvl="2"/>
            <a:r>
              <a:rPr lang="en-US" sz="2000" dirty="0" smtClean="0">
                <a:latin typeface="Century Gothic" charset="0"/>
                <a:cs typeface="Century Gothic" charset="0"/>
              </a:rPr>
              <a:t>AfriNIC – Discussed/presented and sent back to the list for more discussion</a:t>
            </a:r>
          </a:p>
          <a:p>
            <a:pPr lvl="2"/>
            <a:r>
              <a:rPr lang="en-US" sz="2000" dirty="0" smtClean="0">
                <a:latin typeface="Century Gothic" charset="0"/>
                <a:cs typeface="Century Gothic" charset="0"/>
              </a:rPr>
              <a:t>APNIC – Discussed/presented and sent back to the list for more discussion</a:t>
            </a:r>
          </a:p>
          <a:p>
            <a:pPr lvl="2"/>
            <a:r>
              <a:rPr lang="en-US" sz="2000" dirty="0" smtClean="0">
                <a:latin typeface="Century Gothic" charset="0"/>
                <a:cs typeface="Century Gothic" charset="0"/>
              </a:rPr>
              <a:t>ARIN – Recommendation to adopt (revised, Nov. 2010)</a:t>
            </a:r>
          </a:p>
          <a:p>
            <a:pPr lvl="2"/>
            <a:r>
              <a:rPr lang="en-US" sz="2000" dirty="0" smtClean="0">
                <a:latin typeface="Century Gothic" charset="0"/>
                <a:cs typeface="Century Gothic" charset="0"/>
              </a:rPr>
              <a:t>LACNIC – Discussed/presented and sent back to the list for more discussion</a:t>
            </a:r>
          </a:p>
          <a:p>
            <a:pPr lvl="2"/>
            <a:r>
              <a:rPr lang="en-US" sz="2000" dirty="0" smtClean="0">
                <a:latin typeface="Century Gothic" charset="0"/>
                <a:cs typeface="Century Gothic" charset="0"/>
              </a:rPr>
              <a:t>RIPE – Discussed/presented and sent back to the list for more discussion</a:t>
            </a:r>
          </a:p>
        </p:txBody>
      </p:sp>
    </p:spTree>
  </p:cSld>
  <p:clrMapOvr>
    <a:masterClrMapping/>
  </p:clrMapOvr>
  <p:transition spd="slow">
    <p:dissolv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38100" y="-28575"/>
            <a:ext cx="9182100" cy="6886575"/>
          </a:xfrm>
          <a:prstGeom prst="rect">
            <a:avLst/>
          </a:prstGeom>
          <a:noFill/>
          <a:ln w="9360">
            <a:noFill/>
            <a:miter lim="800000"/>
            <a:headEnd/>
            <a:tailEnd/>
          </a:ln>
          <a:effectLst/>
        </p:spPr>
      </p:pic>
      <p:sp>
        <p:nvSpPr>
          <p:cNvPr id="4098" name="Rectangle 2"/>
          <p:cNvSpPr>
            <a:spLocks noChangeArrowheads="1"/>
          </p:cNvSpPr>
          <p:nvPr/>
        </p:nvSpPr>
        <p:spPr bwMode="auto">
          <a:xfrm>
            <a:off x="5562600" y="6553200"/>
            <a:ext cx="3441700" cy="279400"/>
          </a:xfrm>
          <a:prstGeom prst="rect">
            <a:avLst/>
          </a:prstGeom>
          <a:noFill/>
          <a:ln w="12600">
            <a:noFill/>
            <a:miter lim="800000"/>
            <a:headEnd/>
            <a:tailEnd/>
          </a:ln>
          <a:effectLst/>
        </p:spPr>
        <p:txBody>
          <a:bodyPr lIns="90000" tIns="45000" rIns="90000" bIns="45000">
            <a:prstTxWarp prst="textNoShape">
              <a:avLst/>
            </a:prstTxWarp>
          </a:bodyPr>
          <a:lstStyle/>
          <a:p>
            <a:pPr algn="r" hangingPunct="1">
              <a:lnSpc>
                <a:spcPct val="101000"/>
              </a:lnSpc>
              <a:tabLst>
                <a:tab pos="723900" algn="l"/>
                <a:tab pos="1447800" algn="l"/>
                <a:tab pos="2171700" algn="l"/>
                <a:tab pos="2895600" algn="l"/>
              </a:tabLst>
            </a:pPr>
            <a:r>
              <a:rPr lang="en-US" sz="1200">
                <a:solidFill>
                  <a:srgbClr val="005480"/>
                </a:solidFill>
                <a:latin typeface="Tahoma" charset="0"/>
                <a:ea typeface="ヒラギノ角ゴ ProN W3" charset="-128"/>
                <a:cs typeface="ヒラギノ角ゴ ProN W3" charset="-128"/>
              </a:rPr>
              <a:t>The ASO is a supporting organization of ICANN</a:t>
            </a:r>
          </a:p>
        </p:txBody>
      </p:sp>
      <p:sp>
        <p:nvSpPr>
          <p:cNvPr id="4099" name="Rectangle 3"/>
          <p:cNvSpPr>
            <a:spLocks noGrp="1" noChangeArrowheads="1"/>
          </p:cNvSpPr>
          <p:nvPr>
            <p:ph type="title" idx="4294967295"/>
          </p:nvPr>
        </p:nvSpPr>
        <p:spPr>
          <a:xfrm>
            <a:off x="228600" y="3276600"/>
            <a:ext cx="8686800" cy="838200"/>
          </a:xfrm>
          <a:ln/>
        </p:spPr>
        <p:txBody>
          <a:bodyPr/>
          <a:lstStyle/>
          <a:p>
            <a:pPr algn="ctr" hangingPunct="1">
              <a:lnSpc>
                <a:spcPct val="101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err="1">
                <a:solidFill>
                  <a:srgbClr val="005480"/>
                </a:solidFill>
                <a:ea typeface="ヒラギノ角ゴ ProN W6" charset="-128"/>
                <a:cs typeface="Century Gothic"/>
              </a:rPr>
              <a:t>AfriNIC</a:t>
            </a:r>
            <a:r>
              <a:rPr lang="en-US" b="1" dirty="0">
                <a:solidFill>
                  <a:srgbClr val="005480"/>
                </a:solidFill>
                <a:ea typeface="ヒラギノ角ゴ ProN W6" charset="-128"/>
                <a:cs typeface="Century Gothic"/>
              </a:rPr>
              <a:t> Policies and Proposals</a:t>
            </a:r>
          </a:p>
        </p:txBody>
      </p:sp>
      <p:sp>
        <p:nvSpPr>
          <p:cNvPr id="4100" name="Text Box 4"/>
          <p:cNvSpPr txBox="1">
            <a:spLocks noChangeArrowheads="1"/>
          </p:cNvSpPr>
          <p:nvPr/>
        </p:nvSpPr>
        <p:spPr bwMode="auto">
          <a:xfrm>
            <a:off x="228600" y="4114800"/>
            <a:ext cx="8686800" cy="2400300"/>
          </a:xfrm>
          <a:prstGeom prst="rect">
            <a:avLst/>
          </a:prstGeom>
          <a:noFill/>
          <a:ln w="12600">
            <a:noFill/>
            <a:miter lim="800000"/>
            <a:headEnd/>
            <a:tailEnd/>
          </a:ln>
          <a:effectLst/>
        </p:spPr>
        <p:txBody>
          <a:bodyPr lIns="90000" tIns="45000" rIns="90000" bIns="45000">
            <a:prstTxWarp prst="textNoShape">
              <a:avLst/>
            </a:prstTxWarp>
          </a:bodyPr>
          <a:lstStyle/>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Century Gothic"/>
              <a:ea typeface="ヒラギノ角ゴ ProN W3" charset="-128"/>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Century Gothic"/>
              <a:ea typeface="ヒラギノ角ゴ ProN W3" charset="-128"/>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latin typeface="Century Gothic"/>
                <a:ea typeface="ヒラギノ角ゴ ProN W3" charset="-128"/>
                <a:cs typeface="Century Gothic"/>
              </a:rPr>
              <a:t>Alan Barrett</a:t>
            </a: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err="1">
                <a:solidFill>
                  <a:srgbClr val="000000"/>
                </a:solidFill>
                <a:latin typeface="Century Gothic"/>
                <a:ea typeface="ヒラギノ角ゴ ProN W3" charset="-128"/>
                <a:cs typeface="Century Gothic"/>
              </a:rPr>
              <a:t>AfriNIC</a:t>
            </a:r>
            <a:r>
              <a:rPr lang="en-US" sz="1600" dirty="0">
                <a:solidFill>
                  <a:srgbClr val="000000"/>
                </a:solidFill>
                <a:latin typeface="Century Gothic"/>
                <a:ea typeface="ヒラギノ角ゴ ProN W3" charset="-128"/>
                <a:cs typeface="Century Gothic"/>
              </a:rPr>
              <a:t> representative, ICANN ASO Address Council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47</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048000" y="228600"/>
            <a:ext cx="5715000" cy="685800"/>
          </a:xfrm>
        </p:spPr>
        <p:txBody>
          <a:bodyPr rIns="132080"/>
          <a:lstStyle/>
          <a:p>
            <a:pPr indent="0" eaLnBrk="1" hangingPunct="1"/>
            <a:r>
              <a:rPr lang="en-US" dirty="0" err="1" smtClean="0">
                <a:latin typeface="Century Gothic" charset="0"/>
                <a:ea typeface="ヒラギノ角ゴ ProN W6" charset="-128"/>
                <a:cs typeface="ヒラギノ角ゴ ProN W6" charset="-128"/>
              </a:rPr>
              <a:t>AfriNIC</a:t>
            </a:r>
            <a:r>
              <a:rPr lang="en-US" dirty="0" smtClean="0">
                <a:latin typeface="Century Gothic" charset="0"/>
                <a:ea typeface="ヒラギノ角ゴ ProN W6" charset="-128"/>
                <a:cs typeface="ヒラギノ角ゴ ProN W6" charset="-128"/>
              </a:rPr>
              <a:t> Policy Development Process</a:t>
            </a:r>
            <a:endParaRPr lang="en-US" dirty="0" smtClean="0"/>
          </a:p>
        </p:txBody>
      </p:sp>
      <p:sp>
        <p:nvSpPr>
          <p:cNvPr id="31750" name="Rectangle 4"/>
          <p:cNvSpPr>
            <a:spLocks noGrp="1" noChangeArrowheads="1"/>
          </p:cNvSpPr>
          <p:nvPr>
            <p:ph type="body" idx="1"/>
          </p:nvPr>
        </p:nvSpPr>
        <p:spPr>
          <a:xfrm>
            <a:off x="2057400" y="1295400"/>
            <a:ext cx="7086600" cy="5334000"/>
          </a:xfrm>
        </p:spPr>
        <p:txBody>
          <a:bodyPr rIns="132080"/>
          <a:lstStyle/>
          <a:p>
            <a:pPr indent="-341313">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Anybody can propose a policy</a:t>
            </a:r>
          </a:p>
          <a:p>
            <a:pPr indent="-341313">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Discussion on Resource Policy Discussion mailing list</a:t>
            </a:r>
          </a:p>
          <a:p>
            <a:pPr marL="863600" lvl="1" indent="-323850">
              <a:lnSpc>
                <a:spcPct val="90000"/>
              </a:lnSpc>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Century Gothic" charset="0"/>
                <a:ea typeface="ヒラギノ角ゴ ProN W3" charset="-128"/>
                <a:cs typeface="ヒラギノ角ゴ ProN W3" charset="-128"/>
              </a:rPr>
              <a:t>Anybody can participate</a:t>
            </a:r>
          </a:p>
          <a:p>
            <a:pPr indent="-341313">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Discussion at public policy meeting</a:t>
            </a:r>
          </a:p>
          <a:p>
            <a:pPr marL="863600" lvl="1" indent="-323850">
              <a:lnSpc>
                <a:spcPct val="90000"/>
              </a:lnSpc>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Century Gothic" charset="0"/>
                <a:ea typeface="ヒラギノ角ゴ ProN W3" charset="-128"/>
                <a:cs typeface="ヒラギノ角ゴ ProN W3" charset="-128"/>
              </a:rPr>
              <a:t>Two meetings per year</a:t>
            </a:r>
          </a:p>
          <a:p>
            <a:pPr indent="-341313">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Consensus</a:t>
            </a:r>
          </a:p>
          <a:p>
            <a:pPr indent="-341313">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Last call on mailing list</a:t>
            </a:r>
          </a:p>
          <a:p>
            <a:pPr indent="-341313">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Ratification by Board</a:t>
            </a:r>
            <a:endParaRPr lang="en-US" sz="2400" b="1" dirty="0">
              <a:solidFill>
                <a:srgbClr val="000000"/>
              </a:solidFill>
              <a:latin typeface="Century Gothic" charset="0"/>
              <a:ea typeface="ヒラギノ角ゴ ProN W3" charset="-128"/>
              <a:cs typeface="ヒラギノ角ゴ ProN W3" charset="-128"/>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47</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48</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895600" y="228600"/>
            <a:ext cx="6019800" cy="685800"/>
          </a:xfrm>
        </p:spPr>
        <p:txBody>
          <a:bodyPr rIns="132080"/>
          <a:lstStyle/>
          <a:p>
            <a:pPr indent="0" eaLnBrk="1" hangingPunct="1"/>
            <a:r>
              <a:rPr lang="en-US" dirty="0" err="1" smtClean="0">
                <a:latin typeface="Century Gothic" charset="0"/>
                <a:ea typeface="ヒラギノ角ゴ ProN W6" charset="-128"/>
                <a:cs typeface="ヒラギノ角ゴ ProN W6" charset="-128"/>
              </a:rPr>
              <a:t>AfriNIC</a:t>
            </a:r>
            <a:r>
              <a:rPr lang="en-US" dirty="0" smtClean="0">
                <a:latin typeface="Century Gothic" charset="0"/>
                <a:ea typeface="ヒラギノ角ゴ ProN W6" charset="-128"/>
                <a:cs typeface="ヒラギノ角ゴ ProN W6" charset="-128"/>
              </a:rPr>
              <a:t> IPv4 Policies Discussed in 2010</a:t>
            </a:r>
            <a:endParaRPr lang="en-US" dirty="0" smtClean="0"/>
          </a:p>
        </p:txBody>
      </p:sp>
      <p:sp>
        <p:nvSpPr>
          <p:cNvPr id="31750" name="Rectangle 4"/>
          <p:cNvSpPr>
            <a:spLocks noGrp="1" noChangeArrowheads="1"/>
          </p:cNvSpPr>
          <p:nvPr>
            <p:ph type="body" idx="1"/>
          </p:nvPr>
        </p:nvSpPr>
        <p:spPr>
          <a:xfrm>
            <a:off x="1752600" y="1524000"/>
            <a:ext cx="7696200" cy="5334000"/>
          </a:xfrm>
        </p:spPr>
        <p:txBody>
          <a:bodyPr rIns="132080"/>
          <a:lstStyle/>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000000"/>
                </a:solidFill>
                <a:latin typeface="Century Gothic" charset="0"/>
                <a:ea typeface="ヒラギノ角ゴ ProN W3" charset="-128"/>
                <a:cs typeface="ヒラギノ角ゴ ProN W3" charset="-128"/>
              </a:rPr>
              <a:t>IPv4 Soft Landing Proposal (AFPUB-2010-GENv4-005)</a:t>
            </a:r>
          </a:p>
          <a:p>
            <a:pPr marL="863600" lvl="1" indent="-323850">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Deals with IPv4 after the last /8 block is allocated by the IANA</a:t>
            </a:r>
          </a:p>
          <a:p>
            <a:pPr marL="863600" lvl="1" indent="-323850">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Going to Last Call</a:t>
            </a:r>
          </a:p>
          <a:p>
            <a:pPr marL="0">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000000"/>
                </a:solidFill>
                <a:latin typeface="Century Gothic" charset="0"/>
                <a:ea typeface="ヒラギノ角ゴ ProN W3" charset="-128"/>
                <a:cs typeface="ヒラギノ角ゴ ProN W3" charset="-128"/>
              </a:rPr>
              <a:t>Global Policy for IPv4 Allocations by the IANA Post Exhaustion (AFPUB-2010-v4-006)</a:t>
            </a:r>
          </a:p>
          <a:p>
            <a:pPr marL="863600" lvl="1" indent="-323850">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Under Discussion</a:t>
            </a:r>
            <a:endParaRPr lang="en-US" sz="2000" dirty="0">
              <a:solidFill>
                <a:srgbClr val="000000"/>
              </a:solidFill>
              <a:latin typeface="Century Gothic" charset="0"/>
              <a:ea typeface="ヒラギノ角ゴ ProN W3" charset="-128"/>
              <a:cs typeface="ヒラギノ角ゴ ProN W3" charset="-128"/>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48</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49</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err="1" smtClean="0">
                <a:latin typeface="Century Gothic" charset="0"/>
                <a:ea typeface="ヒラギノ角ゴ ProN W6" charset="-128"/>
                <a:cs typeface="ヒラギノ角ゴ ProN W6" charset="-128"/>
              </a:rPr>
              <a:t>AfriNIC</a:t>
            </a:r>
            <a:r>
              <a:rPr lang="en-US" dirty="0" smtClean="0">
                <a:latin typeface="Century Gothic" charset="0"/>
                <a:ea typeface="ヒラギノ角ゴ ProN W6" charset="-128"/>
                <a:cs typeface="ヒラギノ角ゴ ProN W6" charset="-128"/>
              </a:rPr>
              <a:t> ASN Policy Discussed in 2010</a:t>
            </a:r>
            <a:endParaRPr lang="en-US" dirty="0" smtClean="0"/>
          </a:p>
        </p:txBody>
      </p:sp>
      <p:sp>
        <p:nvSpPr>
          <p:cNvPr id="31750" name="Rectangle 4"/>
          <p:cNvSpPr>
            <a:spLocks noGrp="1" noChangeArrowheads="1"/>
          </p:cNvSpPr>
          <p:nvPr>
            <p:ph type="body" idx="1"/>
          </p:nvPr>
        </p:nvSpPr>
        <p:spPr>
          <a:xfrm>
            <a:off x="1676400" y="1524000"/>
            <a:ext cx="7010400" cy="5334000"/>
          </a:xfrm>
        </p:spPr>
        <p:txBody>
          <a:bodyPr rIns="132080"/>
          <a:lstStyle/>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IANA Policy for Allocation of ASN Blocks to </a:t>
            </a:r>
            <a:r>
              <a:rPr lang="en-US" sz="2400" b="1" dirty="0" err="1" smtClean="0">
                <a:solidFill>
                  <a:srgbClr val="000000"/>
                </a:solidFill>
                <a:latin typeface="Century Gothic" charset="0"/>
                <a:ea typeface="ヒラギノ角ゴ ProN W3" charset="-128"/>
                <a:cs typeface="ヒラギノ角ゴ ProN W3" charset="-128"/>
              </a:rPr>
              <a:t>RIRs</a:t>
            </a:r>
            <a:r>
              <a:rPr lang="en-US" sz="2400" b="1" dirty="0" smtClean="0">
                <a:solidFill>
                  <a:srgbClr val="000000"/>
                </a:solidFill>
                <a:latin typeface="Century Gothic" charset="0"/>
                <a:ea typeface="ヒラギノ角ゴ ProN W3" charset="-128"/>
                <a:cs typeface="ヒラギノ角ゴ ProN W3" charset="-128"/>
              </a:rPr>
              <a:t> (AFPUB-2009-ASN-001)</a:t>
            </a:r>
          </a:p>
          <a:p>
            <a:pPr marL="863600" lvl="1" indent="-323850">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Global policy, dealing with the transition from 16-bit to 32-bit AS numbers</a:t>
            </a:r>
          </a:p>
          <a:p>
            <a:pPr marL="863600" lvl="1" indent="-323850">
              <a:spcAft>
                <a:spcPts val="1138"/>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Adopted</a:t>
            </a:r>
            <a:endParaRPr lang="en-US" sz="2000" dirty="0">
              <a:solidFill>
                <a:srgbClr val="000000"/>
              </a:solidFill>
              <a:latin typeface="Century Gothic" charset="0"/>
              <a:ea typeface="ヒラギノ角ゴ ProN W3" charset="-128"/>
              <a:cs typeface="ヒラギノ角ゴ ProN W3" charset="-128"/>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49</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5</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505200" y="228600"/>
            <a:ext cx="5029200" cy="685800"/>
          </a:xfrm>
        </p:spPr>
        <p:txBody>
          <a:bodyPr rIns="132080"/>
          <a:lstStyle/>
          <a:p>
            <a:pPr indent="0" eaLnBrk="1" hangingPunct="1"/>
            <a:r>
              <a:rPr lang="en-US" dirty="0" smtClean="0">
                <a:cs typeface="Century Gothic"/>
              </a:rPr>
              <a:t>About the ASO:</a:t>
            </a:r>
            <a:br>
              <a:rPr lang="en-US" dirty="0" smtClean="0">
                <a:cs typeface="Century Gothic"/>
              </a:rPr>
            </a:br>
            <a:r>
              <a:rPr lang="en-US" dirty="0" smtClean="0">
                <a:cs typeface="Century Gothic"/>
              </a:rPr>
              <a:t>The Address Council</a:t>
            </a:r>
            <a:endParaRPr lang="en-US" dirty="0" smtClean="0"/>
          </a:p>
        </p:txBody>
      </p:sp>
      <p:sp>
        <p:nvSpPr>
          <p:cNvPr id="31750" name="Rectangle 4"/>
          <p:cNvSpPr>
            <a:spLocks noGrp="1" noChangeArrowheads="1"/>
          </p:cNvSpPr>
          <p:nvPr>
            <p:ph type="body" idx="1"/>
          </p:nvPr>
        </p:nvSpPr>
        <p:spPr>
          <a:xfrm>
            <a:off x="1905000" y="1515165"/>
            <a:ext cx="7086600" cy="5334000"/>
          </a:xfrm>
        </p:spPr>
        <p:txBody>
          <a:bodyPr rIns="132080"/>
          <a:lstStyle/>
          <a:p>
            <a:pPr eaLnBrk="1" hangingPunct="1"/>
            <a:r>
              <a:rPr lang="en-US" sz="2400" dirty="0" smtClean="0"/>
              <a:t>Comprised of 15 elected and appointed individuals from all 5 regions</a:t>
            </a:r>
          </a:p>
          <a:p>
            <a:pPr eaLnBrk="1" hangingPunct="1"/>
            <a:r>
              <a:rPr lang="en-US" sz="2400" dirty="0" smtClean="0"/>
              <a:t>Independent body separate from RIR management and board to:</a:t>
            </a:r>
          </a:p>
          <a:p>
            <a:pPr marL="903288" lvl="1" indent="-514350" eaLnBrk="1" hangingPunct="1">
              <a:buFont typeface="+mj-lt"/>
              <a:buAutoNum type="arabicPeriod"/>
            </a:pPr>
            <a:r>
              <a:rPr lang="en-US" dirty="0" smtClean="0"/>
              <a:t>Oversee global policy development</a:t>
            </a:r>
          </a:p>
          <a:p>
            <a:pPr marL="903288" lvl="1" indent="-514350" eaLnBrk="1" hangingPunct="1">
              <a:buFont typeface="+mj-lt"/>
              <a:buAutoNum type="arabicPeriod"/>
            </a:pPr>
            <a:r>
              <a:rPr lang="en-US" dirty="0" smtClean="0"/>
              <a:t>Appoint 2 ICANN Board of Directors</a:t>
            </a:r>
          </a:p>
          <a:p>
            <a:pPr marL="903288" lvl="1" indent="-514350" eaLnBrk="1" hangingPunct="1">
              <a:buFont typeface="+mj-lt"/>
              <a:buAutoNum type="arabicPeriod"/>
            </a:pPr>
            <a:r>
              <a:rPr lang="en-US" dirty="0" smtClean="0"/>
              <a:t>Serve on ICANN bodies: </a:t>
            </a:r>
            <a:br>
              <a:rPr lang="en-US" dirty="0" smtClean="0"/>
            </a:br>
            <a:r>
              <a:rPr lang="en-US" dirty="0" err="1" smtClean="0"/>
              <a:t>NomCom</a:t>
            </a:r>
            <a:r>
              <a:rPr lang="en-US" dirty="0" smtClean="0"/>
              <a:t>, </a:t>
            </a:r>
            <a:r>
              <a:rPr lang="en-US" dirty="0" err="1" smtClean="0"/>
              <a:t>AoC</a:t>
            </a:r>
            <a:r>
              <a:rPr lang="en-US" dirty="0" smtClean="0"/>
              <a:t> Review Teams</a:t>
            </a:r>
          </a:p>
          <a:p>
            <a:pPr marL="903288" lvl="1" indent="-514350" eaLnBrk="1" hangingPunct="1">
              <a:buFont typeface="+mj-lt"/>
              <a:buAutoNum type="arabicPeriod"/>
            </a:pPr>
            <a:r>
              <a:rPr lang="en-US" dirty="0" smtClean="0"/>
              <a:t>Advise ICANN Board on number resource matters</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5</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50</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124200" y="228600"/>
            <a:ext cx="6019800" cy="685800"/>
          </a:xfrm>
        </p:spPr>
        <p:txBody>
          <a:bodyPr rIns="132080"/>
          <a:lstStyle/>
          <a:p>
            <a:pPr indent="0" eaLnBrk="1" hangingPunct="1"/>
            <a:r>
              <a:rPr lang="en-US" dirty="0" err="1" smtClean="0">
                <a:latin typeface="Century Gothic" charset="0"/>
                <a:ea typeface="ヒラギノ角ゴ ProN W6" charset="-128"/>
                <a:cs typeface="ヒラギノ角ゴ ProN W6" charset="-128"/>
              </a:rPr>
              <a:t>AfriNIC</a:t>
            </a:r>
            <a:r>
              <a:rPr lang="en-US" dirty="0" smtClean="0">
                <a:latin typeface="Century Gothic" charset="0"/>
                <a:ea typeface="ヒラギノ角ゴ ProN W6" charset="-128"/>
                <a:cs typeface="ヒラギノ角ゴ ProN W6" charset="-128"/>
              </a:rPr>
              <a:t> Other Policies Discussed in 2010</a:t>
            </a:r>
            <a:endParaRPr lang="en-US" dirty="0" smtClean="0"/>
          </a:p>
        </p:txBody>
      </p:sp>
      <p:sp>
        <p:nvSpPr>
          <p:cNvPr id="31750" name="Rectangle 4"/>
          <p:cNvSpPr>
            <a:spLocks noGrp="1" noChangeArrowheads="1"/>
          </p:cNvSpPr>
          <p:nvPr>
            <p:ph type="body" idx="1"/>
          </p:nvPr>
        </p:nvSpPr>
        <p:spPr>
          <a:xfrm>
            <a:off x="1143000" y="1524000"/>
            <a:ext cx="8458200" cy="5334000"/>
          </a:xfrm>
        </p:spPr>
        <p:txBody>
          <a:bodyPr rIns="132080"/>
          <a:lstStyle/>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000000"/>
                </a:solidFill>
                <a:latin typeface="Century Gothic" charset="0"/>
                <a:ea typeface="ヒラギノ角ゴ ProN W3" charset="-128"/>
                <a:cs typeface="ヒラギノ角ゴ ProN W3" charset="-128"/>
              </a:rPr>
              <a:t>Policy Development Process (AFPUB-2010-GEN-005)</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Minor changes to the policy development process</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Adopted</a:t>
            </a:r>
          </a:p>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000000"/>
                </a:solidFill>
                <a:latin typeface="Century Gothic" charset="0"/>
                <a:ea typeface="ヒラギノ角ゴ ProN W3" charset="-128"/>
                <a:cs typeface="ヒラギノ角ゴ ProN W3" charset="-128"/>
              </a:rPr>
              <a:t>Abuse Contact Information (AFPUB-2010-GEN-006)</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Making it easier to report abuse</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Going to Last Call</a:t>
            </a:r>
          </a:p>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b="1" dirty="0" smtClean="0">
                <a:solidFill>
                  <a:srgbClr val="000000"/>
                </a:solidFill>
                <a:latin typeface="Century Gothic" charset="0"/>
                <a:ea typeface="ヒラギノ角ゴ ProN W3" charset="-128"/>
                <a:cs typeface="ヒラギノ角ゴ ProN W3" charset="-128"/>
              </a:rPr>
              <a:t>Addition of Real Contact Email into ASN </a:t>
            </a:r>
            <a:r>
              <a:rPr lang="en-US" sz="2000" b="1" dirty="0" err="1" smtClean="0">
                <a:solidFill>
                  <a:srgbClr val="000000"/>
                </a:solidFill>
                <a:latin typeface="Century Gothic" charset="0"/>
                <a:ea typeface="ヒラギノ角ゴ ProN W3" charset="-128"/>
                <a:cs typeface="ヒラギノ角ゴ ProN W3" charset="-128"/>
              </a:rPr>
              <a:t>Whois</a:t>
            </a:r>
            <a:r>
              <a:rPr lang="en-US" sz="2000" b="1" dirty="0" smtClean="0">
                <a:solidFill>
                  <a:srgbClr val="000000"/>
                </a:solidFill>
                <a:latin typeface="Century Gothic" charset="0"/>
                <a:ea typeface="ヒラギノ角ゴ ProN W3" charset="-128"/>
                <a:cs typeface="ヒラギノ角ゴ ProN W3" charset="-128"/>
              </a:rPr>
              <a:t> Bulk Data (AFPUB-2010-GEN-007)</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Changing the way email addresses are published</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Under Discussion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50</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51</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90800" y="381000"/>
            <a:ext cx="6553200" cy="685800"/>
          </a:xfrm>
        </p:spPr>
        <p:txBody>
          <a:bodyPr rIns="132080"/>
          <a:lstStyle/>
          <a:p>
            <a:pPr indent="0" eaLnBrk="1" hangingPunct="1"/>
            <a:r>
              <a:rPr lang="en-US" dirty="0" smtClean="0">
                <a:latin typeface="Century Gothic" charset="0"/>
                <a:ea typeface="ヒラギノ角ゴ ProN W6" charset="-128"/>
                <a:cs typeface="ヒラギノ角ゴ ProN W6" charset="-128"/>
              </a:rPr>
              <a:t>Participate in </a:t>
            </a:r>
            <a:r>
              <a:rPr lang="en-US" dirty="0" err="1" smtClean="0">
                <a:latin typeface="Century Gothic" charset="0"/>
                <a:ea typeface="ヒラギノ角ゴ ProN W6" charset="-128"/>
                <a:cs typeface="ヒラギノ角ゴ ProN W6" charset="-128"/>
              </a:rPr>
              <a:t>AfriNIC</a:t>
            </a:r>
            <a:r>
              <a:rPr lang="en-US" dirty="0" smtClean="0">
                <a:latin typeface="Century Gothic" charset="0"/>
                <a:ea typeface="ヒラギノ角ゴ ProN W6" charset="-128"/>
                <a:cs typeface="ヒラギノ角ゴ ProN W6" charset="-128"/>
              </a:rPr>
              <a:t> Policy Development</a:t>
            </a:r>
            <a:endParaRPr lang="en-US" dirty="0" smtClean="0"/>
          </a:p>
        </p:txBody>
      </p:sp>
      <p:sp>
        <p:nvSpPr>
          <p:cNvPr id="31750" name="Rectangle 4"/>
          <p:cNvSpPr>
            <a:spLocks noGrp="1" noChangeArrowheads="1"/>
          </p:cNvSpPr>
          <p:nvPr>
            <p:ph type="body" idx="1"/>
          </p:nvPr>
        </p:nvSpPr>
        <p:spPr>
          <a:xfrm>
            <a:off x="1752600" y="1371600"/>
            <a:ext cx="7391400" cy="5334000"/>
          </a:xfrm>
        </p:spPr>
        <p:txBody>
          <a:bodyPr rIns="132080"/>
          <a:lstStyle/>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View policies and proposals on web page</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http://</a:t>
            </a:r>
            <a:r>
              <a:rPr lang="en-US" sz="2000" dirty="0" err="1" smtClean="0">
                <a:solidFill>
                  <a:srgbClr val="000000"/>
                </a:solidFill>
                <a:latin typeface="Century Gothic" charset="0"/>
                <a:ea typeface="ヒラギノ角ゴ ProN W3" charset="-128"/>
                <a:cs typeface="ヒラギノ角ゴ ProN W3" charset="-128"/>
              </a:rPr>
              <a:t>www.afrinic.net/policy.htm</a:t>
            </a:r>
            <a:endParaRPr lang="en-US" sz="2000" dirty="0" smtClean="0">
              <a:solidFill>
                <a:srgbClr val="000000"/>
              </a:solidFill>
              <a:latin typeface="Century Gothic" charset="0"/>
              <a:ea typeface="ヒラギノ角ゴ ProN W3" charset="-128"/>
              <a:cs typeface="ヒラギノ角ゴ ProN W3" charset="-128"/>
            </a:endParaRPr>
          </a:p>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Discuss on Resource Policy Discussion mailing list</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https://</a:t>
            </a:r>
            <a:r>
              <a:rPr lang="en-US" sz="2000" dirty="0" err="1" smtClean="0">
                <a:solidFill>
                  <a:srgbClr val="000000"/>
                </a:solidFill>
                <a:latin typeface="Century Gothic" charset="0"/>
                <a:ea typeface="ヒラギノ角ゴ ProN W3" charset="-128"/>
                <a:cs typeface="ヒラギノ角ゴ ProN W3" charset="-128"/>
              </a:rPr>
              <a:t>lists.afrinic.net/mailman/listinfo.cgi/rpd</a:t>
            </a:r>
            <a:endParaRPr lang="en-US" sz="2000" dirty="0" smtClean="0">
              <a:solidFill>
                <a:srgbClr val="000000"/>
              </a:solidFill>
              <a:latin typeface="Century Gothic" charset="0"/>
              <a:ea typeface="ヒラギノ角ゴ ProN W3" charset="-128"/>
              <a:cs typeface="ヒラギノ角ゴ ProN W3" charset="-128"/>
            </a:endParaRPr>
          </a:p>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Discuss at Public Policy Meetings</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Next meeting is in Dar </a:t>
            </a:r>
            <a:r>
              <a:rPr lang="en-US" sz="2000" dirty="0" err="1" smtClean="0">
                <a:solidFill>
                  <a:srgbClr val="000000"/>
                </a:solidFill>
                <a:latin typeface="Century Gothic" charset="0"/>
                <a:ea typeface="ヒラギノ角ゴ ProN W3" charset="-128"/>
                <a:cs typeface="ヒラギノ角ゴ ProN W3" charset="-128"/>
              </a:rPr>
              <a:t>es</a:t>
            </a:r>
            <a:r>
              <a:rPr lang="en-US" sz="2000" dirty="0" smtClean="0">
                <a:solidFill>
                  <a:srgbClr val="000000"/>
                </a:solidFill>
                <a:latin typeface="Century Gothic" charset="0"/>
                <a:ea typeface="ヒラギノ角ゴ ProN W3" charset="-128"/>
                <a:cs typeface="ヒラギノ角ゴ ProN W3" charset="-128"/>
              </a:rPr>
              <a:t> Salaam, Tanzania, 4 to 9 June 2011</a:t>
            </a:r>
          </a:p>
          <a:p>
            <a:pPr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b="1" dirty="0" smtClean="0">
                <a:solidFill>
                  <a:srgbClr val="000000"/>
                </a:solidFill>
                <a:latin typeface="Century Gothic" charset="0"/>
                <a:ea typeface="ヒラギノ角ゴ ProN W3" charset="-128"/>
                <a:cs typeface="ヒラギノ角ゴ ProN W3" charset="-128"/>
              </a:rPr>
              <a:t>Open to everybody</a:t>
            </a: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You do not need to be a member of </a:t>
            </a:r>
            <a:r>
              <a:rPr lang="en-US" sz="2000" dirty="0" err="1" smtClean="0">
                <a:solidFill>
                  <a:srgbClr val="000000"/>
                </a:solidFill>
                <a:latin typeface="Century Gothic" charset="0"/>
                <a:ea typeface="ヒラギノ角ゴ ProN W3" charset="-128"/>
                <a:cs typeface="ヒラギノ角ゴ ProN W3" charset="-128"/>
              </a:rPr>
              <a:t>AfriNIC</a:t>
            </a:r>
            <a:endParaRPr lang="en-US" sz="2000" dirty="0" smtClean="0">
              <a:solidFill>
                <a:srgbClr val="000000"/>
              </a:solidFill>
              <a:latin typeface="Century Gothic" charset="0"/>
              <a:ea typeface="ヒラギノ角ゴ ProN W3" charset="-128"/>
              <a:cs typeface="ヒラギノ角ゴ ProN W3" charset="-128"/>
            </a:endParaRPr>
          </a:p>
          <a:p>
            <a:pPr lvl="1" indent="-341313">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000000"/>
                </a:solidFill>
                <a:latin typeface="Century Gothic" charset="0"/>
                <a:ea typeface="ヒラギノ角ゴ ProN W3" charset="-128"/>
                <a:cs typeface="ヒラギノ角ゴ ProN W3" charset="-128"/>
              </a:rPr>
              <a:t>You do not need to live in Africa</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51</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19050" y="-14288"/>
            <a:ext cx="9182100" cy="6886576"/>
          </a:xfrm>
          <a:prstGeom prst="rect">
            <a:avLst/>
          </a:prstGeom>
          <a:noFill/>
          <a:ln w="9360">
            <a:noFill/>
            <a:miter lim="800000"/>
            <a:headEnd/>
            <a:tailEnd/>
          </a:ln>
          <a:effectLst/>
        </p:spPr>
      </p:pic>
      <p:sp>
        <p:nvSpPr>
          <p:cNvPr id="10242" name="Rectangle 2"/>
          <p:cNvSpPr>
            <a:spLocks noChangeArrowheads="1"/>
          </p:cNvSpPr>
          <p:nvPr/>
        </p:nvSpPr>
        <p:spPr bwMode="auto">
          <a:xfrm>
            <a:off x="5562600" y="6553200"/>
            <a:ext cx="3441700" cy="279400"/>
          </a:xfrm>
          <a:prstGeom prst="rect">
            <a:avLst/>
          </a:prstGeom>
          <a:noFill/>
          <a:ln w="12600">
            <a:noFill/>
            <a:miter lim="800000"/>
            <a:headEnd/>
            <a:tailEnd/>
          </a:ln>
          <a:effectLst/>
        </p:spPr>
        <p:txBody>
          <a:bodyPr lIns="90000" tIns="45000" rIns="90000" bIns="45000">
            <a:prstTxWarp prst="textNoShape">
              <a:avLst/>
            </a:prstTxWarp>
          </a:bodyPr>
          <a:lstStyle/>
          <a:p>
            <a:pPr algn="r" hangingPunct="1">
              <a:lnSpc>
                <a:spcPct val="101000"/>
              </a:lnSpc>
              <a:tabLst>
                <a:tab pos="723900" algn="l"/>
                <a:tab pos="1447800" algn="l"/>
                <a:tab pos="2171700" algn="l"/>
                <a:tab pos="2895600" algn="l"/>
              </a:tabLst>
            </a:pPr>
            <a:r>
              <a:rPr lang="en-US" sz="1200">
                <a:solidFill>
                  <a:srgbClr val="005480"/>
                </a:solidFill>
                <a:latin typeface="Tahoma" charset="0"/>
                <a:ea typeface="ヒラギノ角ゴ ProN W3" charset="-128"/>
                <a:cs typeface="ヒラギノ角ゴ ProN W3" charset="-128"/>
              </a:rPr>
              <a:t>The ASO is a supporting organization of ICANN</a:t>
            </a:r>
          </a:p>
        </p:txBody>
      </p:sp>
      <p:sp>
        <p:nvSpPr>
          <p:cNvPr id="10243" name="Rectangle 3"/>
          <p:cNvSpPr>
            <a:spLocks noGrp="1" noChangeArrowheads="1"/>
          </p:cNvSpPr>
          <p:nvPr>
            <p:ph type="title" idx="4294967295"/>
          </p:nvPr>
        </p:nvSpPr>
        <p:spPr>
          <a:xfrm>
            <a:off x="228600" y="3276600"/>
            <a:ext cx="8686800" cy="838200"/>
          </a:xfrm>
          <a:ln/>
        </p:spPr>
        <p:txBody>
          <a:bodyPr/>
          <a:lstStyle/>
          <a:p>
            <a:pPr algn="ctr" hangingPunct="1">
              <a:lnSpc>
                <a:spcPct val="101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a:solidFill>
                  <a:srgbClr val="005480"/>
                </a:solidFill>
                <a:ea typeface="ヒラギノ角ゴ ProN W6" charset="-128"/>
                <a:cs typeface="Century Gothic"/>
              </a:rPr>
              <a:t/>
            </a:r>
            <a:br>
              <a:rPr lang="en-US" b="1" dirty="0">
                <a:solidFill>
                  <a:srgbClr val="005480"/>
                </a:solidFill>
                <a:ea typeface="ヒラギノ角ゴ ProN W6" charset="-128"/>
                <a:cs typeface="Century Gothic"/>
              </a:rPr>
            </a:br>
            <a:r>
              <a:rPr lang="en-US" b="1" dirty="0">
                <a:solidFill>
                  <a:srgbClr val="005480"/>
                </a:solidFill>
                <a:ea typeface="ヒラギノ角ゴ ProN W6" charset="-128"/>
                <a:cs typeface="Century Gothic"/>
              </a:rPr>
              <a:t>Thank you</a:t>
            </a:r>
          </a:p>
        </p:txBody>
      </p:sp>
      <p:sp>
        <p:nvSpPr>
          <p:cNvPr id="10244" name="Text Box 4"/>
          <p:cNvSpPr txBox="1">
            <a:spLocks noChangeArrowheads="1"/>
          </p:cNvSpPr>
          <p:nvPr/>
        </p:nvSpPr>
        <p:spPr bwMode="auto">
          <a:xfrm>
            <a:off x="228600" y="4114800"/>
            <a:ext cx="8686800" cy="2400300"/>
          </a:xfrm>
          <a:prstGeom prst="rect">
            <a:avLst/>
          </a:prstGeom>
          <a:noFill/>
          <a:ln w="12600">
            <a:noFill/>
            <a:miter lim="800000"/>
            <a:headEnd/>
            <a:tailEnd/>
          </a:ln>
          <a:effectLst/>
        </p:spPr>
        <p:txBody>
          <a:bodyPr lIns="90000" tIns="45000" rIns="90000" bIns="45000">
            <a:prstTxWarp prst="textNoShape">
              <a:avLst/>
            </a:prstTxWarp>
          </a:bodyPr>
          <a:lstStyle/>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Tahoma" charset="0"/>
              <a:ea typeface="ヒラギノ角ゴ ProN W3" charset="-128"/>
              <a:cs typeface="ヒラギノ角ゴ ProN W3" charset="-128"/>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Tahoma" charset="0"/>
              <a:ea typeface="ヒラギノ角ゴ ProN W3" charset="-128"/>
              <a:cs typeface="ヒラギノ角ゴ ProN W3" charset="-128"/>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latin typeface="Century Gothic"/>
                <a:ea typeface="ヒラギノ角ゴ ProN W3" charset="-128"/>
                <a:cs typeface="Century Gothic"/>
              </a:rPr>
              <a:t>Alan Barrett </a:t>
            </a:r>
            <a:r>
              <a:rPr lang="en-US" sz="1600" dirty="0" smtClean="0">
                <a:solidFill>
                  <a:srgbClr val="000000"/>
                </a:solidFill>
                <a:latin typeface="Century Gothic"/>
                <a:ea typeface="ヒラギノ角ゴ ProN W3" charset="-128"/>
                <a:cs typeface="Century Gothic"/>
              </a:rPr>
              <a:t/>
            </a:r>
            <a:br>
              <a:rPr lang="en-US" sz="1600" dirty="0" smtClean="0">
                <a:solidFill>
                  <a:srgbClr val="000000"/>
                </a:solidFill>
                <a:latin typeface="Century Gothic"/>
                <a:ea typeface="ヒラギノ角ゴ ProN W3" charset="-128"/>
                <a:cs typeface="Century Gothic"/>
              </a:rPr>
            </a:br>
            <a:r>
              <a:rPr lang="en-US" sz="1600" dirty="0" err="1" smtClean="0">
                <a:solidFill>
                  <a:srgbClr val="000000"/>
                </a:solidFill>
                <a:latin typeface="Century Gothic"/>
                <a:ea typeface="ヒラギノ角ゴ ProN W3" charset="-128"/>
                <a:cs typeface="Century Gothic"/>
              </a:rPr>
              <a:t>apb</a:t>
            </a:r>
            <a:r>
              <a:rPr lang="en-US" sz="1600" dirty="0" err="1">
                <a:solidFill>
                  <a:srgbClr val="000000"/>
                </a:solidFill>
                <a:latin typeface="Century Gothic"/>
                <a:ea typeface="ヒラギノ角ゴ ProN W3" charset="-128"/>
                <a:cs typeface="Century Gothic"/>
              </a:rPr>
              <a:t>@cequrux.</a:t>
            </a:r>
            <a:r>
              <a:rPr lang="en-US" sz="1600" dirty="0" err="1" smtClean="0">
                <a:solidFill>
                  <a:srgbClr val="000000"/>
                </a:solidFill>
                <a:latin typeface="Century Gothic"/>
                <a:ea typeface="ヒラギノ角ゴ ProN W3" charset="-128"/>
                <a:cs typeface="Century Gothic"/>
              </a:rPr>
              <a:t>com</a:t>
            </a:r>
            <a:endParaRPr lang="en-US" sz="1600" dirty="0">
              <a:solidFill>
                <a:srgbClr val="000000"/>
              </a:solidFill>
              <a:latin typeface="Century Gothic"/>
              <a:ea typeface="ヒラギノ角ゴ ProN W3" charset="-128"/>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err="1">
                <a:solidFill>
                  <a:srgbClr val="000000"/>
                </a:solidFill>
                <a:latin typeface="Century Gothic"/>
                <a:ea typeface="ヒラギノ角ゴ ProN W3" charset="-128"/>
                <a:cs typeface="Century Gothic"/>
              </a:rPr>
              <a:t>AfriNIC</a:t>
            </a:r>
            <a:r>
              <a:rPr lang="en-US" sz="1600" dirty="0">
                <a:solidFill>
                  <a:srgbClr val="000000"/>
                </a:solidFill>
                <a:latin typeface="Century Gothic"/>
                <a:ea typeface="ヒラギノ角ゴ ProN W3" charset="-128"/>
                <a:cs typeface="Century Gothic"/>
              </a:rPr>
              <a:t> representative, ICANN ASO Address Council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38100" y="-28575"/>
            <a:ext cx="9182100" cy="6886575"/>
          </a:xfrm>
          <a:prstGeom prst="rect">
            <a:avLst/>
          </a:prstGeom>
          <a:noFill/>
          <a:ln w="9360">
            <a:noFill/>
            <a:miter lim="800000"/>
            <a:headEnd/>
            <a:tailEnd/>
          </a:ln>
          <a:effectLst/>
        </p:spPr>
      </p:pic>
      <p:sp>
        <p:nvSpPr>
          <p:cNvPr id="4098" name="Rectangle 2"/>
          <p:cNvSpPr>
            <a:spLocks noChangeArrowheads="1"/>
          </p:cNvSpPr>
          <p:nvPr/>
        </p:nvSpPr>
        <p:spPr bwMode="auto">
          <a:xfrm>
            <a:off x="5562600" y="6553200"/>
            <a:ext cx="3441700" cy="279400"/>
          </a:xfrm>
          <a:prstGeom prst="rect">
            <a:avLst/>
          </a:prstGeom>
          <a:noFill/>
          <a:ln w="12600">
            <a:noFill/>
            <a:miter lim="800000"/>
            <a:headEnd/>
            <a:tailEnd/>
          </a:ln>
          <a:effectLst/>
        </p:spPr>
        <p:txBody>
          <a:bodyPr lIns="90000" tIns="45000" rIns="90000" bIns="45000">
            <a:prstTxWarp prst="textNoShape">
              <a:avLst/>
            </a:prstTxWarp>
          </a:bodyPr>
          <a:lstStyle/>
          <a:p>
            <a:pPr algn="r" hangingPunct="1">
              <a:lnSpc>
                <a:spcPct val="101000"/>
              </a:lnSpc>
              <a:tabLst>
                <a:tab pos="723900" algn="l"/>
                <a:tab pos="1447800" algn="l"/>
                <a:tab pos="2171700" algn="l"/>
                <a:tab pos="2895600" algn="l"/>
              </a:tabLst>
            </a:pPr>
            <a:r>
              <a:rPr lang="en-US" sz="1200">
                <a:solidFill>
                  <a:srgbClr val="005480"/>
                </a:solidFill>
                <a:latin typeface="Tahoma" charset="0"/>
                <a:ea typeface="ヒラギノ角ゴ ProN W3" charset="-128"/>
                <a:cs typeface="ヒラギノ角ゴ ProN W3" charset="-128"/>
              </a:rPr>
              <a:t>The ASO is a supporting organization of ICANN</a:t>
            </a:r>
          </a:p>
        </p:txBody>
      </p:sp>
      <p:sp>
        <p:nvSpPr>
          <p:cNvPr id="4099" name="Rectangle 3"/>
          <p:cNvSpPr>
            <a:spLocks noGrp="1" noChangeArrowheads="1"/>
          </p:cNvSpPr>
          <p:nvPr>
            <p:ph type="title" idx="4294967295"/>
          </p:nvPr>
        </p:nvSpPr>
        <p:spPr>
          <a:xfrm>
            <a:off x="228600" y="3276600"/>
            <a:ext cx="8686800" cy="838200"/>
          </a:xfrm>
          <a:ln/>
        </p:spPr>
        <p:txBody>
          <a:bodyPr/>
          <a:lstStyle/>
          <a:p>
            <a:pPr algn="ctr" hangingPunct="1">
              <a:lnSpc>
                <a:spcPct val="101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smtClean="0">
                <a:solidFill>
                  <a:srgbClr val="005480"/>
                </a:solidFill>
                <a:ea typeface="ヒラギノ角ゴ ProN W6" charset="-128"/>
                <a:cs typeface="Century Gothic"/>
              </a:rPr>
              <a:t>APNIC </a:t>
            </a:r>
            <a:r>
              <a:rPr lang="en-US" b="1" dirty="0">
                <a:solidFill>
                  <a:srgbClr val="005480"/>
                </a:solidFill>
                <a:ea typeface="ヒラギノ角ゴ ProN W6" charset="-128"/>
                <a:cs typeface="Century Gothic"/>
              </a:rPr>
              <a:t>Policies and Proposals</a:t>
            </a:r>
          </a:p>
        </p:txBody>
      </p:sp>
      <p:sp>
        <p:nvSpPr>
          <p:cNvPr id="4100" name="Text Box 4"/>
          <p:cNvSpPr txBox="1">
            <a:spLocks noChangeArrowheads="1"/>
          </p:cNvSpPr>
          <p:nvPr/>
        </p:nvSpPr>
        <p:spPr bwMode="auto">
          <a:xfrm>
            <a:off x="228600" y="4114800"/>
            <a:ext cx="8686800" cy="2400300"/>
          </a:xfrm>
          <a:prstGeom prst="rect">
            <a:avLst/>
          </a:prstGeom>
          <a:noFill/>
          <a:ln w="12600">
            <a:noFill/>
            <a:miter lim="800000"/>
            <a:headEnd/>
            <a:tailEnd/>
          </a:ln>
          <a:effectLst/>
        </p:spPr>
        <p:txBody>
          <a:bodyPr lIns="90000" tIns="45000" rIns="90000" bIns="45000">
            <a:prstTxWarp prst="textNoShape">
              <a:avLst/>
            </a:prstTxWarp>
          </a:bodyPr>
          <a:lstStyle/>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Tahoma" charset="0"/>
              <a:ea typeface="ヒラギノ角ゴ ProN W3" charset="-128"/>
              <a:cs typeface="ヒラギノ角ゴ ProN W3" charset="-128"/>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b="1" dirty="0" smtClean="0">
              <a:solidFill>
                <a:srgbClr val="000000"/>
              </a:solidFill>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err="1" smtClean="0">
                <a:latin typeface="Century Gothic"/>
                <a:cs typeface="Century Gothic"/>
              </a:rPr>
              <a:t>Naresh</a:t>
            </a:r>
            <a:r>
              <a:rPr lang="en-US" sz="1600" b="1" dirty="0" smtClean="0">
                <a:latin typeface="Century Gothic"/>
                <a:cs typeface="Century Gothic"/>
              </a:rPr>
              <a:t> </a:t>
            </a:r>
            <a:r>
              <a:rPr lang="en-US" sz="1600" b="1" dirty="0" err="1" smtClean="0">
                <a:latin typeface="Century Gothic"/>
                <a:cs typeface="Century Gothic"/>
              </a:rPr>
              <a:t>Ajwani</a:t>
            </a:r>
            <a:endParaRPr lang="en-US" sz="1600" b="1" dirty="0" smtClean="0">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rgbClr val="000000"/>
                </a:solidFill>
                <a:latin typeface="Century Gothic"/>
                <a:cs typeface="Century Gothic"/>
              </a:rPr>
              <a:t>APNIC representative</a:t>
            </a:r>
            <a:r>
              <a:rPr lang="en-US" sz="1600" dirty="0">
                <a:solidFill>
                  <a:srgbClr val="000000"/>
                </a:solidFill>
                <a:latin typeface="Century Gothic"/>
                <a:cs typeface="Century Gothic"/>
              </a:rPr>
              <a:t>, ICANN ASO Address Council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54</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latin typeface="Century Gothic" charset="0"/>
                <a:cs typeface="Century Gothic" charset="0"/>
              </a:rPr>
              <a:t>APNIC Recently Implemented </a:t>
            </a:r>
            <a:br>
              <a:rPr lang="en-US" dirty="0" smtClean="0">
                <a:latin typeface="Century Gothic" charset="0"/>
                <a:cs typeface="Century Gothic" charset="0"/>
              </a:rPr>
            </a:br>
            <a:r>
              <a:rPr lang="en-US" dirty="0" smtClean="0">
                <a:latin typeface="Century Gothic" charset="0"/>
                <a:cs typeface="Century Gothic" charset="0"/>
              </a:rPr>
              <a:t>IPv4 &amp; IPv6 Policies</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54</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676400" y="1447800"/>
            <a:ext cx="7162800" cy="4953000"/>
          </a:xfrm>
        </p:spPr>
        <p:txBody>
          <a:bodyPr/>
          <a:lstStyle/>
          <a:p>
            <a:r>
              <a:rPr lang="en-US" sz="2400" b="1" dirty="0" smtClean="0">
                <a:latin typeface="Century Gothic" charset="0"/>
                <a:cs typeface="Century Gothic" charset="0"/>
              </a:rPr>
              <a:t>Removed IPv4 prefix exchange policy </a:t>
            </a:r>
          </a:p>
          <a:p>
            <a:pPr lvl="1"/>
            <a:r>
              <a:rPr lang="en-US" sz="2000" dirty="0" smtClean="0">
                <a:latin typeface="Century Gothic" charset="0"/>
                <a:cs typeface="Century Gothic" charset="0"/>
              </a:rPr>
              <a:t>Permits resource holders to exchange three or more non-contiguous IPv4 blocks in return for a single, larger, contiguous block</a:t>
            </a:r>
          </a:p>
          <a:p>
            <a:pPr lvl="1"/>
            <a:endParaRPr lang="en-US" sz="2000" b="1" dirty="0" smtClean="0">
              <a:latin typeface="Century Gothic" charset="0"/>
              <a:cs typeface="Century Gothic" charset="0"/>
            </a:endParaRPr>
          </a:p>
          <a:p>
            <a:r>
              <a:rPr lang="en-US" sz="2400" b="1" dirty="0" smtClean="0">
                <a:latin typeface="Century Gothic" charset="0"/>
                <a:cs typeface="Century Gothic" charset="0"/>
              </a:rPr>
              <a:t>Removed aggregation requirement from the IPv6 initial allocation policy </a:t>
            </a:r>
          </a:p>
          <a:p>
            <a:pPr lvl="1"/>
            <a:r>
              <a:rPr lang="en-US" sz="2000" dirty="0" smtClean="0">
                <a:latin typeface="Century Gothic" charset="0"/>
                <a:cs typeface="Century Gothic" charset="0"/>
              </a:rPr>
              <a:t>Reduces overall requirements to obtain IPv6 addresses</a:t>
            </a:r>
          </a:p>
          <a:p>
            <a:pPr lvl="1"/>
            <a:r>
              <a:rPr lang="en-US" sz="2000" dirty="0" smtClean="0">
                <a:latin typeface="Century Gothic" charset="0"/>
                <a:cs typeface="Century Gothic" charset="0"/>
              </a:rPr>
              <a:t>Other RIR communities are discussing removing aggregation requirements from their policies </a:t>
            </a:r>
          </a:p>
          <a:p>
            <a:pPr lvl="1"/>
            <a:r>
              <a:rPr lang="en-US" sz="2000" dirty="0" smtClean="0">
                <a:latin typeface="Century Gothic" charset="0"/>
                <a:cs typeface="Century Gothic" charset="0"/>
              </a:rPr>
              <a:t>Implemented July 2010 </a:t>
            </a:r>
          </a:p>
          <a:p>
            <a:pPr lvl="1"/>
            <a:endParaRPr lang="en-US" sz="2000" b="1" dirty="0" smtClean="0">
              <a:latin typeface="Century Gothic" charset="0"/>
              <a:cs typeface="Century Gothic" charset="0"/>
            </a:endParaRPr>
          </a:p>
          <a:p>
            <a:pPr>
              <a:buNone/>
            </a:pPr>
            <a:endParaRPr lang="en-US" sz="2400" b="1" dirty="0" smtClean="0">
              <a:latin typeface="Century Gothic" charset="0"/>
              <a:cs typeface="Century Gothic" charset="0"/>
            </a:endParaRPr>
          </a:p>
        </p:txBody>
      </p:sp>
    </p:spTree>
  </p:cSld>
  <p:clrMapOvr>
    <a:masterClrMapping/>
  </p:clrMapOvr>
  <p:transition spd="slow">
    <p:dissolv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55</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895600" y="228600"/>
            <a:ext cx="6019800" cy="685800"/>
          </a:xfrm>
        </p:spPr>
        <p:txBody>
          <a:bodyPr rIns="132080"/>
          <a:lstStyle/>
          <a:p>
            <a:pPr indent="0" eaLnBrk="1" hangingPunct="1"/>
            <a:r>
              <a:rPr lang="en-US" dirty="0" smtClean="0">
                <a:latin typeface="Century Gothic" charset="0"/>
                <a:cs typeface="Century Gothic" charset="0"/>
              </a:rPr>
              <a:t>Other Recently Implemented Policies</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55</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447800" y="1905000"/>
            <a:ext cx="7391400" cy="4495800"/>
          </a:xfrm>
        </p:spPr>
        <p:txBody>
          <a:bodyPr/>
          <a:lstStyle/>
          <a:p>
            <a:r>
              <a:rPr lang="en-US" sz="2400" b="1" dirty="0" smtClean="0">
                <a:latin typeface="Century Gothic" charset="0"/>
                <a:cs typeface="Century Gothic" charset="0"/>
              </a:rPr>
              <a:t>Removed Abuse contact information </a:t>
            </a:r>
          </a:p>
          <a:p>
            <a:pPr lvl="1"/>
            <a:r>
              <a:rPr lang="en-US" sz="2000" dirty="0" smtClean="0">
                <a:latin typeface="Century Gothic" charset="0"/>
                <a:cs typeface="Century Gothic" charset="0"/>
              </a:rPr>
              <a:t>Mandatory reference to IRT objects in the </a:t>
            </a:r>
            <a:r>
              <a:rPr lang="en-US" sz="2000" dirty="0" err="1" smtClean="0">
                <a:latin typeface="Century Gothic" charset="0"/>
                <a:cs typeface="Century Gothic" charset="0"/>
              </a:rPr>
              <a:t>inetnum</a:t>
            </a:r>
            <a:r>
              <a:rPr lang="en-US" sz="2000" dirty="0" smtClean="0">
                <a:latin typeface="Century Gothic" charset="0"/>
                <a:cs typeface="Century Gothic" charset="0"/>
              </a:rPr>
              <a:t>, inet6num, and aut-num objects in the APNIC </a:t>
            </a:r>
            <a:r>
              <a:rPr lang="en-US" sz="2000" dirty="0" err="1" smtClean="0">
                <a:latin typeface="Century Gothic" charset="0"/>
                <a:cs typeface="Century Gothic" charset="0"/>
              </a:rPr>
              <a:t>Whois</a:t>
            </a:r>
            <a:r>
              <a:rPr lang="en-US" sz="2000" dirty="0" smtClean="0">
                <a:latin typeface="Century Gothic" charset="0"/>
                <a:cs typeface="Century Gothic" charset="0"/>
              </a:rPr>
              <a:t> Database</a:t>
            </a:r>
            <a:r>
              <a:rPr lang="en-US" sz="2400" dirty="0" smtClean="0">
                <a:latin typeface="Century Gothic" charset="0"/>
                <a:cs typeface="Century Gothic" charset="0"/>
              </a:rPr>
              <a:t> </a:t>
            </a:r>
          </a:p>
        </p:txBody>
      </p:sp>
    </p:spTree>
  </p:cSld>
  <p:clrMapOvr>
    <a:masterClrMapping/>
  </p:clrMapOvr>
  <p:transition spd="slow">
    <p:dissolv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2" name="タイトル 1"/>
          <p:cNvSpPr txBox="1">
            <a:spLocks/>
          </p:cNvSpPr>
          <p:nvPr/>
        </p:nvSpPr>
        <p:spPr bwMode="auto">
          <a:xfrm>
            <a:off x="533400" y="-762000"/>
            <a:ext cx="8351838" cy="388937"/>
          </a:xfrm>
          <a:prstGeom prst="rect">
            <a:avLst/>
          </a:prstGeom>
          <a:noFill/>
          <a:ln w="9525">
            <a:noFill/>
            <a:miter lim="800000"/>
            <a:headEnd/>
            <a:tailEnd/>
          </a:ln>
        </p:spPr>
        <p:txBody>
          <a:bodyPr anchor="ctr">
            <a:normAutofit fontScale="90000" lnSpcReduction="20000"/>
          </a:bodyPr>
          <a:lstStyle/>
          <a:p>
            <a:pPr>
              <a:defRPr/>
            </a:pPr>
            <a:r>
              <a:rPr kumimoji="0" lang="en-US" altLang="ja-JP" sz="2600" kern="0" dirty="0">
                <a:solidFill>
                  <a:schemeClr val="tx1"/>
                </a:solidFill>
                <a:latin typeface="+mj-lt"/>
              </a:rPr>
              <a:t>Proposals under consideration</a:t>
            </a:r>
          </a:p>
        </p:txBody>
      </p:sp>
      <p:sp>
        <p:nvSpPr>
          <p:cNvPr id="6148" name="Title 3"/>
          <p:cNvSpPr>
            <a:spLocks noGrp="1"/>
          </p:cNvSpPr>
          <p:nvPr>
            <p:ph type="title"/>
          </p:nvPr>
        </p:nvSpPr>
        <p:spPr/>
        <p:txBody>
          <a:bodyPr/>
          <a:lstStyle/>
          <a:p>
            <a:pPr eaLnBrk="1" hangingPunct="1"/>
            <a:r>
              <a:rPr lang="en-AU" dirty="0" smtClean="0"/>
              <a:t>APNIC IPv4 Proposals </a:t>
            </a:r>
            <a:r>
              <a:rPr lang="en-AU" dirty="0"/>
              <a:t>Under Consideration</a:t>
            </a:r>
          </a:p>
        </p:txBody>
      </p:sp>
      <p:sp>
        <p:nvSpPr>
          <p:cNvPr id="6149" name="Content Placeholder 4"/>
          <p:cNvSpPr>
            <a:spLocks noGrp="1"/>
          </p:cNvSpPr>
          <p:nvPr>
            <p:ph idx="1"/>
          </p:nvPr>
        </p:nvSpPr>
        <p:spPr>
          <a:xfrm>
            <a:off x="1752600" y="1219200"/>
            <a:ext cx="7010400" cy="5791200"/>
          </a:xfrm>
        </p:spPr>
        <p:txBody>
          <a:bodyPr/>
          <a:lstStyle/>
          <a:p>
            <a:pPr marL="341313" eaLnBrk="1" hangingPunct="1"/>
            <a:r>
              <a:rPr lang="en-US" dirty="0"/>
              <a:t>Distribution of IPv4 addresses once the final /8 period starts </a:t>
            </a:r>
          </a:p>
          <a:p>
            <a:pPr lvl="1" eaLnBrk="1" hangingPunct="1"/>
            <a:r>
              <a:rPr lang="en-US" dirty="0"/>
              <a:t>To handle any IPv4 address space received by APNIC after the final /8 policy</a:t>
            </a:r>
            <a:r>
              <a:rPr lang="en-US" dirty="0" smtClean="0"/>
              <a:t> </a:t>
            </a:r>
          </a:p>
          <a:p>
            <a:pPr eaLnBrk="1" hangingPunct="1"/>
            <a:r>
              <a:rPr lang="en-US" dirty="0" smtClean="0"/>
              <a:t>Eligibility for critical infrastructure assignments from the final /8</a:t>
            </a:r>
          </a:p>
          <a:p>
            <a:pPr lvl="1" eaLnBrk="1" hangingPunct="1"/>
            <a:r>
              <a:rPr lang="en-US" dirty="0" smtClean="0"/>
              <a:t>Each account holder to request &amp; receive a single assignment from the remaining /8 worth of space</a:t>
            </a:r>
          </a:p>
          <a:p>
            <a:pPr eaLnBrk="1" hangingPunct="1"/>
            <a:r>
              <a:rPr lang="en-US" dirty="0" smtClean="0">
                <a:latin typeface="Century Gothic" charset="0"/>
                <a:cs typeface="Century Gothic" charset="0"/>
              </a:rPr>
              <a:t>Global Policy for IPv4 Allocations by the IANA Post Exhaustion</a:t>
            </a:r>
          </a:p>
          <a:p>
            <a:pPr eaLnBrk="1" hangingPunct="1"/>
            <a:endParaRPr lang="en-US" dirty="0" smtClean="0"/>
          </a:p>
          <a:p>
            <a:pPr lvl="1" eaLnBrk="1" hangingPunct="1"/>
            <a:endParaRPr lang="en-US" dirty="0" smtClean="0"/>
          </a:p>
          <a:p>
            <a:pPr lvl="2" eaLnBrk="1" hangingPunct="1"/>
            <a:endParaRPr lang="en-US" dirty="0"/>
          </a:p>
          <a:p>
            <a:pPr marL="341313" eaLnBrk="1" hangingPunct="1"/>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2" name="タイトル 1"/>
          <p:cNvSpPr txBox="1">
            <a:spLocks/>
          </p:cNvSpPr>
          <p:nvPr/>
        </p:nvSpPr>
        <p:spPr bwMode="auto">
          <a:xfrm>
            <a:off x="533400" y="-762000"/>
            <a:ext cx="8351838" cy="388937"/>
          </a:xfrm>
          <a:prstGeom prst="rect">
            <a:avLst/>
          </a:prstGeom>
          <a:noFill/>
          <a:ln w="9525">
            <a:noFill/>
            <a:miter lim="800000"/>
            <a:headEnd/>
            <a:tailEnd/>
          </a:ln>
        </p:spPr>
        <p:txBody>
          <a:bodyPr anchor="ctr">
            <a:normAutofit fontScale="90000" lnSpcReduction="20000"/>
          </a:bodyPr>
          <a:lstStyle/>
          <a:p>
            <a:pPr>
              <a:defRPr/>
            </a:pPr>
            <a:r>
              <a:rPr kumimoji="0" lang="en-US" altLang="ja-JP" sz="2600" kern="0" dirty="0">
                <a:solidFill>
                  <a:schemeClr val="tx1"/>
                </a:solidFill>
                <a:latin typeface="+mj-lt"/>
              </a:rPr>
              <a:t>Proposals under consideration</a:t>
            </a:r>
          </a:p>
        </p:txBody>
      </p:sp>
      <p:sp>
        <p:nvSpPr>
          <p:cNvPr id="6147" name="コンテンツ プレースホルダ 2"/>
          <p:cNvSpPr txBox="1">
            <a:spLocks/>
          </p:cNvSpPr>
          <p:nvPr/>
        </p:nvSpPr>
        <p:spPr bwMode="auto">
          <a:xfrm>
            <a:off x="-3048000" y="4821238"/>
            <a:ext cx="8229600" cy="4073525"/>
          </a:xfrm>
          <a:prstGeom prst="rect">
            <a:avLst/>
          </a:prstGeom>
          <a:noFill/>
          <a:ln w="9525">
            <a:noFill/>
            <a:miter lim="800000"/>
            <a:headEnd/>
            <a:tailEnd/>
          </a:ln>
        </p:spPr>
        <p:txBody>
          <a:bodyPr>
            <a:prstTxWarp prst="textNoShape">
              <a:avLst/>
            </a:prstTxWarp>
          </a:bodyPr>
          <a:lstStyle/>
          <a:p>
            <a:pPr lvl="2"/>
            <a:endParaRPr lang="en-US"/>
          </a:p>
          <a:p>
            <a:endParaRPr lang="en-US"/>
          </a:p>
          <a:p>
            <a:pPr lvl="2">
              <a:buFont typeface="Arial" charset="0"/>
              <a:buChar char="•"/>
            </a:pPr>
            <a:endParaRPr lang="en-US"/>
          </a:p>
          <a:p>
            <a:pPr lvl="2">
              <a:buFont typeface="Arial" charset="0"/>
              <a:buChar char="•"/>
            </a:pPr>
            <a:endParaRPr lang="en-US"/>
          </a:p>
          <a:p>
            <a:pPr lvl="2"/>
            <a:endParaRPr lang="en-US" altLang="zh-TW">
              <a:ea typeface="新細明體" charset="-120"/>
              <a:cs typeface="新細明體" charset="-120"/>
            </a:endParaRPr>
          </a:p>
        </p:txBody>
      </p:sp>
      <p:sp>
        <p:nvSpPr>
          <p:cNvPr id="6148" name="Title 3"/>
          <p:cNvSpPr>
            <a:spLocks noGrp="1"/>
          </p:cNvSpPr>
          <p:nvPr>
            <p:ph type="title"/>
          </p:nvPr>
        </p:nvSpPr>
        <p:spPr/>
        <p:txBody>
          <a:bodyPr/>
          <a:lstStyle/>
          <a:p>
            <a:pPr eaLnBrk="1" hangingPunct="1"/>
            <a:r>
              <a:rPr lang="en-AU" dirty="0" smtClean="0"/>
              <a:t>APNIC IPv6 Proposals </a:t>
            </a:r>
            <a:r>
              <a:rPr lang="en-AU" dirty="0"/>
              <a:t>Under Consideration</a:t>
            </a:r>
          </a:p>
        </p:txBody>
      </p:sp>
      <p:sp>
        <p:nvSpPr>
          <p:cNvPr id="6149" name="Content Placeholder 4"/>
          <p:cNvSpPr>
            <a:spLocks noGrp="1"/>
          </p:cNvSpPr>
          <p:nvPr>
            <p:ph idx="1"/>
          </p:nvPr>
        </p:nvSpPr>
        <p:spPr>
          <a:xfrm>
            <a:off x="1295400" y="1981200"/>
            <a:ext cx="7848600" cy="5562600"/>
          </a:xfrm>
        </p:spPr>
        <p:txBody>
          <a:bodyPr/>
          <a:lstStyle/>
          <a:p>
            <a:pPr eaLnBrk="1" hangingPunct="1"/>
            <a:r>
              <a:rPr lang="en-US" dirty="0" smtClean="0"/>
              <a:t>IPv6 address allocation for deployment purposes</a:t>
            </a:r>
          </a:p>
          <a:p>
            <a:pPr lvl="1" eaLnBrk="1" hangingPunct="1"/>
            <a:r>
              <a:rPr lang="en-US" altLang="zh-TW" dirty="0" smtClean="0">
                <a:ea typeface="新細明體" charset="-120"/>
                <a:cs typeface="新細明體" charset="-120"/>
              </a:rPr>
              <a:t>Adds alternative criteria for receiving larger than /32 initial IPv6 during deployment phase.</a:t>
            </a:r>
          </a:p>
          <a:p>
            <a:pPr eaLnBrk="1" hangingPunct="1"/>
            <a:r>
              <a:rPr lang="en-US" dirty="0" smtClean="0"/>
              <a:t>Alternative criteria for subsequent IPv6 allocations </a:t>
            </a:r>
          </a:p>
          <a:p>
            <a:pPr lvl="1" eaLnBrk="1" hangingPunct="1"/>
            <a:r>
              <a:rPr lang="en-US" dirty="0" smtClean="0"/>
              <a:t>Account holders with existing IPv6 allocations to receive subsequent IPv6 allocations for use in networks that are not connected to the initial IPv6 allocation.</a:t>
            </a:r>
          </a:p>
          <a:p>
            <a:pPr lvl="1" eaLnBrk="1" hangingPunct="1"/>
            <a:endParaRPr lang="en-US" altLang="zh-TW" dirty="0" smtClean="0">
              <a:ea typeface="新細明體" charset="-120"/>
              <a:cs typeface="新細明體" charset="-120"/>
            </a:endParaRPr>
          </a:p>
          <a:p>
            <a:pPr lvl="1" eaLnBrk="1" hangingPunct="1"/>
            <a:endParaRPr lang="en-US" dirty="0" smtClean="0"/>
          </a:p>
          <a:p>
            <a:pPr lvl="2" eaLnBrk="1" hangingPunct="1"/>
            <a:endParaRPr lang="en-US" dirty="0"/>
          </a:p>
          <a:p>
            <a:pPr marL="341313" eaLnBrk="1" hangingPunct="1"/>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2" name="タイトル 1"/>
          <p:cNvSpPr txBox="1">
            <a:spLocks/>
          </p:cNvSpPr>
          <p:nvPr/>
        </p:nvSpPr>
        <p:spPr bwMode="auto">
          <a:xfrm>
            <a:off x="609600" y="-533400"/>
            <a:ext cx="8351838" cy="388937"/>
          </a:xfrm>
          <a:prstGeom prst="rect">
            <a:avLst/>
          </a:prstGeom>
          <a:noFill/>
          <a:ln w="9525">
            <a:noFill/>
            <a:miter lim="800000"/>
            <a:headEnd/>
            <a:tailEnd/>
          </a:ln>
        </p:spPr>
        <p:txBody>
          <a:bodyPr anchor="ctr">
            <a:normAutofit fontScale="90000" lnSpcReduction="20000"/>
          </a:bodyPr>
          <a:lstStyle/>
          <a:p>
            <a:pPr>
              <a:defRPr/>
            </a:pPr>
            <a:r>
              <a:rPr kumimoji="0" lang="en-US" altLang="ja-JP" sz="2600" kern="0" dirty="0">
                <a:solidFill>
                  <a:schemeClr val="tx1"/>
                </a:solidFill>
                <a:latin typeface="+mj-lt"/>
              </a:rPr>
              <a:t>Proposals under consideration</a:t>
            </a:r>
          </a:p>
        </p:txBody>
      </p:sp>
      <p:sp>
        <p:nvSpPr>
          <p:cNvPr id="8195" name="Title 3"/>
          <p:cNvSpPr>
            <a:spLocks noGrp="1"/>
          </p:cNvSpPr>
          <p:nvPr>
            <p:ph type="title"/>
          </p:nvPr>
        </p:nvSpPr>
        <p:spPr/>
        <p:txBody>
          <a:bodyPr/>
          <a:lstStyle/>
          <a:p>
            <a:pPr eaLnBrk="1" hangingPunct="1"/>
            <a:r>
              <a:rPr lang="en-AU" dirty="0" smtClean="0"/>
              <a:t>APNIC Other Proposals Under Consideration</a:t>
            </a:r>
            <a:endParaRPr lang="en-AU" dirty="0"/>
          </a:p>
        </p:txBody>
      </p:sp>
      <p:sp>
        <p:nvSpPr>
          <p:cNvPr id="8196" name="Content Placeholder 4"/>
          <p:cNvSpPr>
            <a:spLocks noGrp="1"/>
          </p:cNvSpPr>
          <p:nvPr>
            <p:ph idx="1"/>
          </p:nvPr>
        </p:nvSpPr>
        <p:spPr/>
        <p:txBody>
          <a:bodyPr/>
          <a:lstStyle/>
          <a:p>
            <a:pPr eaLnBrk="1" hangingPunct="1"/>
            <a:r>
              <a:rPr lang="en-US" dirty="0" smtClean="0"/>
              <a:t>Frequent </a:t>
            </a:r>
            <a:r>
              <a:rPr lang="en-US" dirty="0" err="1"/>
              <a:t>whois</a:t>
            </a:r>
            <a:r>
              <a:rPr lang="en-US" dirty="0"/>
              <a:t> information update request  </a:t>
            </a:r>
          </a:p>
          <a:p>
            <a:pPr lvl="1" eaLnBrk="1" hangingPunct="1"/>
            <a:r>
              <a:rPr lang="en-US" dirty="0"/>
              <a:t>Accuracy of Member’s database.</a:t>
            </a:r>
          </a:p>
          <a:p>
            <a:pPr lvl="2" eaLnBrk="1" hangingPunct="1"/>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10242" name="Rectangle 2"/>
          <p:cNvSpPr>
            <a:spLocks noGrp="1" noChangeArrowheads="1"/>
          </p:cNvSpPr>
          <p:nvPr>
            <p:ph idx="1"/>
          </p:nvPr>
        </p:nvSpPr>
        <p:spPr>
          <a:xfrm>
            <a:off x="1524000" y="1989201"/>
            <a:ext cx="7010400" cy="4876800"/>
          </a:xfrm>
        </p:spPr>
        <p:txBody>
          <a:bodyPr/>
          <a:lstStyle/>
          <a:p>
            <a:pPr marL="0" algn="ctr" eaLnBrk="1" hangingPunct="1">
              <a:buFontTx/>
              <a:buNone/>
            </a:pPr>
            <a:r>
              <a:rPr lang="en-US" altLang="zh-CN" sz="3000" dirty="0">
                <a:ea typeface="SimSun" pitchFamily="2" charset="-122"/>
                <a:cs typeface="Century Gothic"/>
              </a:rPr>
              <a:t>For more information about APNIC’s activities, please see:</a:t>
            </a:r>
          </a:p>
          <a:p>
            <a:pPr marL="0" eaLnBrk="1" hangingPunct="1"/>
            <a:endParaRPr lang="en-US" altLang="zh-CN" sz="2000" dirty="0">
              <a:ea typeface="SimSun" pitchFamily="2" charset="-122"/>
              <a:cs typeface="Century Gothic"/>
            </a:endParaRPr>
          </a:p>
          <a:p>
            <a:pPr marL="0" algn="ctr" eaLnBrk="1" hangingPunct="1">
              <a:buFontTx/>
              <a:buNone/>
            </a:pPr>
            <a:r>
              <a:rPr lang="en-US" altLang="zh-CN" sz="2800" dirty="0">
                <a:ea typeface="SimSun" pitchFamily="2" charset="-122"/>
                <a:cs typeface="Century Gothic"/>
                <a:hlinkClick r:id="rId4"/>
              </a:rPr>
              <a:t>http://www.apnic.net/policy</a:t>
            </a:r>
            <a:endParaRPr lang="en-US" altLang="zh-CN" sz="2800" dirty="0">
              <a:ea typeface="SimSun" pitchFamily="2" charset="-122"/>
              <a:cs typeface="Century Gothic"/>
            </a:endParaRPr>
          </a:p>
          <a:p>
            <a:pPr marL="0" eaLnBrk="1" hangingPunct="1">
              <a:buFontTx/>
              <a:buNone/>
            </a:pPr>
            <a:endParaRPr lang="en-US" altLang="zh-CN" dirty="0">
              <a:ea typeface="SimSun" pitchFamily="2" charset="-122"/>
              <a:cs typeface="Century Gothic"/>
            </a:endParaRPr>
          </a:p>
          <a:p>
            <a:pPr marL="0" eaLnBrk="1" hangingPunct="1"/>
            <a:endParaRPr lang="zh-CN" altLang="en-US" dirty="0">
              <a:ea typeface="SimSun" pitchFamily="2" charset="-122"/>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724400" cy="914400"/>
          </a:xfrm>
        </p:spPr>
        <p:txBody>
          <a:bodyPr rIns="132080"/>
          <a:lstStyle/>
          <a:p>
            <a:pPr indent="0" eaLnBrk="1" hangingPunct="1"/>
            <a:r>
              <a:rPr lang="en-US" dirty="0" smtClean="0"/>
              <a:t>RIR PDP: Principles</a:t>
            </a:r>
          </a:p>
        </p:txBody>
      </p:sp>
      <p:sp>
        <p:nvSpPr>
          <p:cNvPr id="31750" name="Rectangle 4"/>
          <p:cNvSpPr>
            <a:spLocks noGrp="1" noChangeArrowheads="1"/>
          </p:cNvSpPr>
          <p:nvPr>
            <p:ph type="body" idx="1"/>
          </p:nvPr>
        </p:nvSpPr>
        <p:spPr>
          <a:xfrm>
            <a:off x="1981200" y="1143000"/>
            <a:ext cx="7467600" cy="5486400"/>
          </a:xfrm>
        </p:spPr>
        <p:txBody>
          <a:bodyPr rIns="132080"/>
          <a:lstStyle/>
          <a:p>
            <a:pPr eaLnBrk="1" hangingPunct="1"/>
            <a:r>
              <a:rPr lang="en-US" sz="2400" b="1" dirty="0" smtClean="0">
                <a:latin typeface="Century Gothic"/>
                <a:cs typeface="Century Gothic"/>
              </a:rPr>
              <a:t>Open Forum</a:t>
            </a:r>
          </a:p>
          <a:p>
            <a:pPr lvl="1"/>
            <a:r>
              <a:rPr lang="en-US" sz="2400" dirty="0" smtClean="0">
                <a:latin typeface="Century Gothic"/>
                <a:cs typeface="Century Gothic"/>
              </a:rPr>
              <a:t>Open Policy Mailing List</a:t>
            </a:r>
          </a:p>
          <a:p>
            <a:pPr lvl="1"/>
            <a:r>
              <a:rPr lang="en-US" sz="2400" dirty="0" smtClean="0">
                <a:latin typeface="Century Gothic"/>
                <a:cs typeface="Century Gothic"/>
              </a:rPr>
              <a:t>Open Policy Meetings</a:t>
            </a:r>
          </a:p>
          <a:p>
            <a:r>
              <a:rPr lang="en-US" sz="2400" b="1" dirty="0" smtClean="0">
                <a:latin typeface="Century Gothic"/>
                <a:cs typeface="Century Gothic"/>
              </a:rPr>
              <a:t>Transparent</a:t>
            </a:r>
          </a:p>
          <a:p>
            <a:pPr lvl="1"/>
            <a:r>
              <a:rPr lang="en-US" sz="2400" dirty="0" smtClean="0">
                <a:latin typeface="Century Gothic"/>
                <a:cs typeface="Century Gothic"/>
              </a:rPr>
              <a:t>PDP documented</a:t>
            </a:r>
          </a:p>
          <a:p>
            <a:pPr lvl="1"/>
            <a:r>
              <a:rPr lang="en-US" sz="2400" dirty="0" smtClean="0">
                <a:latin typeface="Century Gothic"/>
                <a:cs typeface="Century Gothic"/>
              </a:rPr>
              <a:t>Policies documented</a:t>
            </a:r>
          </a:p>
          <a:p>
            <a:pPr lvl="1"/>
            <a:r>
              <a:rPr lang="en-US" sz="2400" dirty="0" smtClean="0">
                <a:latin typeface="Century Gothic"/>
                <a:cs typeface="Century Gothic"/>
              </a:rPr>
              <a:t>Meetings documented</a:t>
            </a:r>
          </a:p>
          <a:p>
            <a:r>
              <a:rPr lang="en-US" sz="2400" b="1" dirty="0" smtClean="0">
                <a:latin typeface="Century Gothic"/>
                <a:cs typeface="Century Gothic"/>
              </a:rPr>
              <a:t>Bottom Up</a:t>
            </a:r>
          </a:p>
          <a:p>
            <a:pPr lvl="1"/>
            <a:r>
              <a:rPr lang="en-US" sz="2400" dirty="0" smtClean="0">
                <a:solidFill>
                  <a:srgbClr val="061129"/>
                </a:solidFill>
                <a:latin typeface="Century Gothic"/>
                <a:cs typeface="Century Gothic"/>
              </a:rPr>
              <a:t>Consensus-based</a:t>
            </a:r>
          </a:p>
          <a:p>
            <a:pPr lvl="1"/>
            <a:r>
              <a:rPr lang="en-US" sz="2400" dirty="0" smtClean="0">
                <a:solidFill>
                  <a:srgbClr val="061129"/>
                </a:solidFill>
                <a:latin typeface="Century Gothic"/>
                <a:cs typeface="Century Gothic"/>
              </a:rPr>
              <a:t>RIRs do not dictate policy, they implement</a:t>
            </a:r>
          </a:p>
          <a:p>
            <a:pPr eaLnBrk="1" hangingPunct="1"/>
            <a:endParaRPr lang="en-US" dirty="0" smtClean="0"/>
          </a:p>
          <a:p>
            <a:pPr lvl="1" eaLnBrk="1" hangingPunct="1"/>
            <a:endParaRPr lang="en-US" sz="2400" dirty="0" smtClean="0"/>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7" descr="APNIC 31_FINAL_sam.pdf"/>
          <p:cNvPicPr>
            <a:picLocks noChangeAspect="1"/>
          </p:cNvPicPr>
          <p:nvPr/>
        </p:nvPicPr>
        <p:blipFill>
          <a:blip r:embed="rId3"/>
          <a:srcRect/>
          <a:stretch>
            <a:fillRect/>
          </a:stretch>
        </p:blipFill>
        <p:spPr bwMode="auto">
          <a:xfrm>
            <a:off x="304800" y="0"/>
            <a:ext cx="9144000" cy="6461125"/>
          </a:xfrm>
          <a:prstGeom prst="rect">
            <a:avLst/>
          </a:prstGeom>
          <a:noFill/>
          <a:ln w="9525">
            <a:noFill/>
            <a:miter lim="800000"/>
            <a:headEnd/>
            <a:tailEnd/>
          </a:ln>
        </p:spPr>
      </p:pic>
      <p:sp>
        <p:nvSpPr>
          <p:cNvPr id="11267" name="Title 1"/>
          <p:cNvSpPr>
            <a:spLocks noGrp="1"/>
          </p:cNvSpPr>
          <p:nvPr>
            <p:ph type="title"/>
          </p:nvPr>
        </p:nvSpPr>
        <p:spPr/>
        <p:txBody>
          <a:bodyPr/>
          <a:lstStyle/>
          <a:p>
            <a:pPr eaLnBrk="1" hangingPunct="1"/>
            <a:r>
              <a:rPr lang="en-US"/>
              <a:t>Next APNIC Open Policy Meeting</a:t>
            </a:r>
            <a:br>
              <a:rPr lang="en-US"/>
            </a:br>
            <a:r>
              <a:rPr lang="en-US"/>
              <a:t>APNIC 31 </a:t>
            </a:r>
          </a:p>
        </p:txBody>
      </p:sp>
      <p:sp>
        <p:nvSpPr>
          <p:cNvPr id="11268" name="Slide Number Placeholder 6"/>
          <p:cNvSpPr>
            <a:spLocks noGrp="1"/>
          </p:cNvSpPr>
          <p:nvPr>
            <p:ph type="sldNum" sz="quarter" idx="10"/>
          </p:nvPr>
        </p:nvSpPr>
        <p:spPr>
          <a:noFill/>
        </p:spPr>
        <p:txBody>
          <a:bodyPr/>
          <a:lstStyle/>
          <a:p>
            <a:fld id="{F95A02DF-B498-4441-8EE2-9E3519C38D95}" type="slidenum">
              <a:rPr lang="en-US"/>
              <a:pPr/>
              <a:t>60</a:t>
            </a:fld>
            <a:endParaRPr lang="en-US" sz="1400"/>
          </a:p>
        </p:txBody>
      </p:sp>
      <p:sp>
        <p:nvSpPr>
          <p:cNvPr id="11269" name="Rectangle 6"/>
          <p:cNvSpPr>
            <a:spLocks noChangeArrowheads="1"/>
          </p:cNvSpPr>
          <p:nvPr/>
        </p:nvSpPr>
        <p:spPr bwMode="auto">
          <a:xfrm>
            <a:off x="3489325" y="4800600"/>
            <a:ext cx="2655888" cy="646113"/>
          </a:xfrm>
          <a:prstGeom prst="rect">
            <a:avLst/>
          </a:prstGeom>
          <a:noFill/>
          <a:ln w="9525">
            <a:noFill/>
            <a:miter lim="800000"/>
            <a:headEnd/>
            <a:tailEnd/>
          </a:ln>
        </p:spPr>
        <p:txBody>
          <a:bodyPr wrap="none">
            <a:prstTxWarp prst="textNoShape">
              <a:avLst/>
            </a:prstTxWarp>
            <a:spAutoFit/>
          </a:bodyPr>
          <a:lstStyle/>
          <a:p>
            <a:pPr algn="ctr"/>
            <a:r>
              <a:rPr lang="en-US" altLang="zh-CN" sz="3600" b="1">
                <a:ea typeface="SimSun" pitchFamily="2" charset="-122"/>
                <a:cs typeface="SimSun" pitchFamily="2" charset="-122"/>
              </a:rPr>
              <a:t>Thank You!</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srcRect/>
          <a:stretch>
            <a:fillRect/>
          </a:stretch>
        </p:blipFill>
        <p:spPr bwMode="auto">
          <a:xfrm>
            <a:off x="-38100" y="-28576"/>
            <a:ext cx="9182100" cy="6886576"/>
          </a:xfrm>
          <a:prstGeom prst="rect">
            <a:avLst/>
          </a:prstGeom>
          <a:noFill/>
          <a:ln w="9525">
            <a:noFill/>
            <a:miter lim="800000"/>
            <a:headEnd/>
            <a:tailEnd/>
          </a:ln>
        </p:spPr>
      </p:pic>
      <p:sp>
        <p:nvSpPr>
          <p:cNvPr id="29699"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29700"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ARIN Policy and Proposals</a:t>
            </a:r>
          </a:p>
        </p:txBody>
      </p:sp>
      <p:sp>
        <p:nvSpPr>
          <p:cNvPr id="29701" name="Rectangle 4"/>
          <p:cNvSpPr>
            <a:spLocks noGrp="1" noChangeArrowheads="1"/>
          </p:cNvSpPr>
          <p:nvPr>
            <p:ph type="body" idx="1"/>
          </p:nvPr>
        </p:nvSpPr>
        <p:spPr/>
        <p:txBody>
          <a:bodyPr rIns="132080"/>
          <a:lstStyle/>
          <a:p>
            <a:pPr indent="0" eaLnBrk="1" hangingPunct="1"/>
            <a:endParaRPr lang="en-US" dirty="0" smtClean="0">
              <a:latin typeface="Century Gothic"/>
              <a:cs typeface="Century Gothic"/>
            </a:endParaRPr>
          </a:p>
          <a:p>
            <a:pPr indent="0" eaLnBrk="1" hangingPunct="1"/>
            <a:endParaRPr lang="en-US" dirty="0" smtClean="0">
              <a:latin typeface="Century Gothic"/>
              <a:cs typeface="Century Gothic"/>
            </a:endParaRPr>
          </a:p>
          <a:p>
            <a:pPr indent="0" eaLnBrk="1" hangingPunct="1"/>
            <a:r>
              <a:rPr lang="en-US" b="1" dirty="0" smtClean="0">
                <a:latin typeface="Century Gothic"/>
                <a:cs typeface="Century Gothic"/>
              </a:rPr>
              <a:t>Martin Hannigan</a:t>
            </a:r>
          </a:p>
          <a:p>
            <a:pPr indent="0" eaLnBrk="1" hangingPunct="1"/>
            <a:r>
              <a:rPr lang="en-US" dirty="0" smtClean="0">
                <a:solidFill>
                  <a:srgbClr val="000000"/>
                </a:solidFill>
                <a:latin typeface="Century Gothic"/>
                <a:ea typeface="ヒラギノ角ゴ ProN W3" charset="-128"/>
                <a:cs typeface="Century Gothic"/>
              </a:rPr>
              <a:t>ARIN representative</a:t>
            </a:r>
            <a:r>
              <a:rPr lang="en-US" dirty="0" smtClean="0">
                <a:latin typeface="Century Gothic"/>
                <a:cs typeface="Century Gothic"/>
              </a:rPr>
              <a:t>, ICANN ASO Address Council</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62</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048000" y="304800"/>
            <a:ext cx="6019800" cy="685800"/>
          </a:xfrm>
        </p:spPr>
        <p:txBody>
          <a:bodyPr rIns="132080"/>
          <a:lstStyle/>
          <a:p>
            <a:pPr indent="0" eaLnBrk="1" hangingPunct="1"/>
            <a:r>
              <a:rPr lang="en-US" dirty="0" smtClean="0">
                <a:latin typeface="Century Gothic" charset="0"/>
                <a:cs typeface="Century Gothic" charset="0"/>
              </a:rPr>
              <a:t>ARIN </a:t>
            </a:r>
            <a:r>
              <a:rPr lang="en-US" u="sng" dirty="0" smtClean="0">
                <a:latin typeface="Century Gothic" charset="0"/>
                <a:cs typeface="Century Gothic" charset="0"/>
              </a:rPr>
              <a:t>IPv4</a:t>
            </a:r>
            <a:r>
              <a:rPr lang="en-US" dirty="0" smtClean="0">
                <a:latin typeface="Century Gothic" charset="0"/>
                <a:cs typeface="Century Gothic" charset="0"/>
              </a:rPr>
              <a:t> Policies Implemented in 2010</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62</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600200" y="1524000"/>
            <a:ext cx="7239000" cy="5334000"/>
          </a:xfrm>
        </p:spPr>
        <p:txBody>
          <a:bodyPr/>
          <a:lstStyle/>
          <a:p>
            <a:r>
              <a:rPr lang="en-US" sz="2400" b="1" dirty="0" smtClean="0">
                <a:latin typeface="Century Gothic"/>
                <a:cs typeface="Century Gothic"/>
              </a:rPr>
              <a:t>IPv4 Equitable IPv4 Run-Out (2009-8)</a:t>
            </a:r>
          </a:p>
          <a:p>
            <a:pPr lvl="1"/>
            <a:r>
              <a:rPr lang="en-US" sz="2000" dirty="0" smtClean="0">
                <a:latin typeface="Century Gothic" charset="0"/>
                <a:cs typeface="Century Gothic" charset="0"/>
              </a:rPr>
              <a:t>Reduces the size of allocations to providers after ARIN receives its last /8</a:t>
            </a:r>
          </a:p>
          <a:p>
            <a:pPr lvl="1"/>
            <a:endParaRPr lang="en-US" sz="2000" dirty="0" smtClean="0">
              <a:latin typeface="Century Gothic" charset="0"/>
              <a:cs typeface="Century Gothic" charset="0"/>
            </a:endParaRPr>
          </a:p>
          <a:p>
            <a:r>
              <a:rPr lang="en-US" sz="2400" b="1" dirty="0" smtClean="0">
                <a:latin typeface="Century Gothic" charset="0"/>
                <a:cs typeface="Century Gothic" charset="0"/>
              </a:rPr>
              <a:t>/24 End User Minimum Assignment Unit (2010-2)</a:t>
            </a:r>
          </a:p>
          <a:p>
            <a:pPr lvl="1"/>
            <a:r>
              <a:rPr lang="en-US" sz="2000" dirty="0" smtClean="0">
                <a:latin typeface="Century Gothic" charset="0"/>
                <a:cs typeface="Century Gothic" charset="0"/>
              </a:rPr>
              <a:t>Makes it easier for end users to get IPv4 address space (/24s)</a:t>
            </a:r>
          </a:p>
        </p:txBody>
      </p:sp>
    </p:spTree>
  </p:cSld>
  <p:clrMapOvr>
    <a:masterClrMapping/>
  </p:clrMapOvr>
  <p:transition spd="slow">
    <p:dissolv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63</a:t>
            </a:fld>
            <a:endParaRPr lang="en-US"/>
          </a:p>
        </p:txBody>
      </p:sp>
      <p:pic>
        <p:nvPicPr>
          <p:cNvPr id="31747" name="Picture 1"/>
          <p:cNvPicPr>
            <a:picLocks noChangeArrowheads="1"/>
          </p:cNvPicPr>
          <p:nvPr/>
        </p:nvPicPr>
        <p:blipFill>
          <a:blip r:embed="rId3"/>
          <a:srcRect/>
          <a:stretch>
            <a:fillRect/>
          </a:stretch>
        </p:blipFill>
        <p:spPr bwMode="auto">
          <a:xfrm>
            <a:off x="-3810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048000" y="228600"/>
            <a:ext cx="6019800" cy="685800"/>
          </a:xfrm>
        </p:spPr>
        <p:txBody>
          <a:bodyPr rIns="132080"/>
          <a:lstStyle/>
          <a:p>
            <a:pPr indent="0" eaLnBrk="1" hangingPunct="1"/>
            <a:r>
              <a:rPr lang="en-US" dirty="0" smtClean="0">
                <a:latin typeface="Century Gothic" charset="0"/>
                <a:cs typeface="Century Gothic" charset="0"/>
              </a:rPr>
              <a:t>ARIN </a:t>
            </a:r>
            <a:r>
              <a:rPr lang="en-US" u="sng" dirty="0" smtClean="0">
                <a:latin typeface="Century Gothic" charset="0"/>
                <a:cs typeface="Century Gothic" charset="0"/>
              </a:rPr>
              <a:t>IPv6</a:t>
            </a:r>
            <a:r>
              <a:rPr lang="en-US" dirty="0" smtClean="0">
                <a:latin typeface="Century Gothic" charset="0"/>
                <a:cs typeface="Century Gothic" charset="0"/>
              </a:rPr>
              <a:t> Policy Implemented in 2010</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63</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905000" y="1219200"/>
            <a:ext cx="7162800" cy="5334000"/>
          </a:xfrm>
        </p:spPr>
        <p:txBody>
          <a:bodyPr/>
          <a:lstStyle/>
          <a:p>
            <a:r>
              <a:rPr lang="en-US" sz="2400" b="1" dirty="0" smtClean="0">
                <a:latin typeface="Century Gothic" charset="0"/>
                <a:cs typeface="Century Gothic" charset="0"/>
              </a:rPr>
              <a:t>IPv6 for Community Networks (2008-3)</a:t>
            </a:r>
          </a:p>
          <a:p>
            <a:pPr lvl="1"/>
            <a:r>
              <a:rPr lang="en-US" sz="2000" dirty="0" smtClean="0">
                <a:latin typeface="Century Gothic" charset="0"/>
                <a:cs typeface="Century Gothic" charset="0"/>
              </a:rPr>
              <a:t>Makes it easier for community networks to request IPv6 space</a:t>
            </a:r>
          </a:p>
          <a:p>
            <a:pPr lvl="1"/>
            <a:endParaRPr lang="en-US" sz="2000" dirty="0" smtClean="0">
              <a:latin typeface="Century Gothic" charset="0"/>
              <a:cs typeface="Century Gothic" charset="0"/>
            </a:endParaRPr>
          </a:p>
          <a:p>
            <a:r>
              <a:rPr lang="en-US" sz="2400" b="1" dirty="0" smtClean="0">
                <a:latin typeface="Century Gothic" charset="0"/>
                <a:cs typeface="Century Gothic" charset="0"/>
              </a:rPr>
              <a:t>IPv6 Multiple Discrete Networks (2009-5)</a:t>
            </a:r>
          </a:p>
          <a:p>
            <a:pPr lvl="1"/>
            <a:r>
              <a:rPr lang="en-US" sz="2000" dirty="0" smtClean="0">
                <a:latin typeface="Century Gothic" charset="0"/>
                <a:cs typeface="Century Gothic" charset="0"/>
              </a:rPr>
              <a:t>Makes it easier for providers to request multiple/additional IPv6 allocations</a:t>
            </a:r>
          </a:p>
          <a:p>
            <a:pPr lvl="1"/>
            <a:endParaRPr lang="en-US" sz="2000" dirty="0" smtClean="0">
              <a:latin typeface="Century Gothic" charset="0"/>
              <a:cs typeface="Century Gothic" charset="0"/>
            </a:endParaRPr>
          </a:p>
          <a:p>
            <a:r>
              <a:rPr lang="en-US" sz="2400" b="1" dirty="0" smtClean="0">
                <a:latin typeface="Century Gothic" charset="0"/>
                <a:cs typeface="Century Gothic" charset="0"/>
              </a:rPr>
              <a:t>Rework of IPv6 allocation criteria (2010-4)</a:t>
            </a:r>
          </a:p>
          <a:p>
            <a:pPr lvl="1"/>
            <a:r>
              <a:rPr lang="en-US" sz="2000" dirty="0" smtClean="0">
                <a:latin typeface="Century Gothic" charset="0"/>
                <a:cs typeface="Century Gothic" charset="0"/>
              </a:rPr>
              <a:t>Makes it easier for providers to get initial IPv6 allocations</a:t>
            </a:r>
            <a:endParaRPr lang="en-US" sz="2400" dirty="0" smtClean="0">
              <a:latin typeface="Century Gothic" charset="0"/>
              <a:cs typeface="Century Gothic" charset="0"/>
            </a:endParaRPr>
          </a:p>
        </p:txBody>
      </p:sp>
    </p:spTree>
  </p:cSld>
  <p:clrMapOvr>
    <a:masterClrMapping/>
  </p:clrMapOvr>
  <p:transition spd="slow">
    <p:dissolv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64</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971800" y="228600"/>
            <a:ext cx="6019800" cy="685800"/>
          </a:xfrm>
        </p:spPr>
        <p:txBody>
          <a:bodyPr rIns="132080"/>
          <a:lstStyle/>
          <a:p>
            <a:pPr indent="0" eaLnBrk="1" hangingPunct="1"/>
            <a:r>
              <a:rPr lang="en-US" dirty="0" smtClean="0">
                <a:latin typeface="Century Gothic" charset="0"/>
                <a:cs typeface="Century Gothic" charset="0"/>
              </a:rPr>
              <a:t>ARIN Other Policy Implemented in 2010</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64</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981200" y="1219200"/>
            <a:ext cx="6705600" cy="5334000"/>
          </a:xfrm>
        </p:spPr>
        <p:txBody>
          <a:bodyPr/>
          <a:lstStyle/>
          <a:p>
            <a:r>
              <a:rPr lang="en-US" sz="2400" b="1" dirty="0" smtClean="0">
                <a:latin typeface="Century Gothic" charset="0"/>
                <a:cs typeface="Century Gothic" charset="0"/>
              </a:rPr>
              <a:t>POC Validation (2008-7)</a:t>
            </a:r>
          </a:p>
          <a:p>
            <a:pPr lvl="1"/>
            <a:r>
              <a:rPr lang="en-US" sz="2000" dirty="0" smtClean="0">
                <a:latin typeface="Century Gothic" charset="0"/>
                <a:cs typeface="Century Gothic" charset="0"/>
              </a:rPr>
              <a:t>Helps to increase the accuracy of POC records</a:t>
            </a:r>
          </a:p>
          <a:p>
            <a:r>
              <a:rPr lang="en-US" sz="2400" b="1" dirty="0" smtClean="0">
                <a:latin typeface="Century Gothic" charset="0"/>
                <a:cs typeface="Century Gothic" charset="0"/>
              </a:rPr>
              <a:t>Simplified M&amp;A transfer policy (2010-6)</a:t>
            </a:r>
          </a:p>
          <a:p>
            <a:pPr lvl="1"/>
            <a:r>
              <a:rPr lang="en-US" sz="2000" dirty="0" smtClean="0">
                <a:latin typeface="Century Gothic" charset="0"/>
                <a:cs typeface="Century Gothic" charset="0"/>
              </a:rPr>
              <a:t>Makes it simpler to accomplish M&amp;A transfers</a:t>
            </a:r>
          </a:p>
          <a:p>
            <a:pPr lvl="1"/>
            <a:r>
              <a:rPr lang="en-US" sz="2000" dirty="0" smtClean="0">
                <a:latin typeface="Century Gothic" charset="0"/>
                <a:cs typeface="Century Gothic" charset="0"/>
              </a:rPr>
              <a:t>Reiterates that unused space must be returned to ARIN </a:t>
            </a:r>
          </a:p>
          <a:p>
            <a:r>
              <a:rPr lang="en-US" sz="2400" b="1" dirty="0" smtClean="0">
                <a:latin typeface="Century Gothic" charset="0"/>
                <a:cs typeface="Century Gothic" charset="0"/>
              </a:rPr>
              <a:t>IANA Policy for Allocation of ASNs to RIRs (2009-6) </a:t>
            </a:r>
          </a:p>
          <a:p>
            <a:pPr lvl="1"/>
            <a:r>
              <a:rPr lang="en-US" sz="2000" dirty="0" smtClean="0">
                <a:latin typeface="Century Gothic" charset="0"/>
                <a:cs typeface="Century Gothic" charset="0"/>
              </a:rPr>
              <a:t>Extends IANA’s ability to process separate 2-byte and 4-byte ASN requests for the RIRs through 2010</a:t>
            </a:r>
          </a:p>
          <a:p>
            <a:pPr>
              <a:buNone/>
            </a:pPr>
            <a:endParaRPr lang="en-US" dirty="0" smtClean="0">
              <a:latin typeface="Century Gothic" charset="0"/>
              <a:cs typeface="Century Gothic" charset="0"/>
            </a:endParaRPr>
          </a:p>
        </p:txBody>
      </p:sp>
    </p:spTree>
  </p:cSld>
  <p:clrMapOvr>
    <a:masterClrMapping/>
  </p:clrMapOvr>
  <p:transition spd="slow">
    <p:dissolve/>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65</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t>ARIN Proposal Highlights in 2010</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65</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981200" y="1143000"/>
            <a:ext cx="7010400" cy="5334000"/>
          </a:xfrm>
        </p:spPr>
        <p:txBody>
          <a:bodyPr/>
          <a:lstStyle/>
          <a:p>
            <a:r>
              <a:rPr lang="en-US" sz="2400" b="1" dirty="0" smtClean="0">
                <a:latin typeface="Century Gothic" charset="0"/>
                <a:cs typeface="Century Gothic" charset="0"/>
              </a:rPr>
              <a:t>Rework of IPv6 assignment criteria (2010-8)</a:t>
            </a:r>
          </a:p>
          <a:p>
            <a:pPr lvl="1"/>
            <a:r>
              <a:rPr lang="en-US" sz="2000" dirty="0" smtClean="0">
                <a:latin typeface="Century Gothic" charset="0"/>
                <a:cs typeface="Century Gothic" charset="0"/>
              </a:rPr>
              <a:t>Makes it easier for end users to obtain larger portions of IPv6 address space</a:t>
            </a:r>
          </a:p>
          <a:p>
            <a:pPr lvl="1"/>
            <a:r>
              <a:rPr lang="en-US" sz="2000" dirty="0" smtClean="0">
                <a:latin typeface="Century Gothic" charset="0"/>
                <a:cs typeface="Century Gothic" charset="0"/>
              </a:rPr>
              <a:t>Last call</a:t>
            </a:r>
          </a:p>
          <a:p>
            <a:r>
              <a:rPr lang="en-US" sz="2400" b="1" dirty="0" smtClean="0">
                <a:latin typeface="Century Gothic" charset="0"/>
                <a:cs typeface="Century Gothic" charset="0"/>
              </a:rPr>
              <a:t>IPv6 Subsequent Allocation (2010-12)</a:t>
            </a:r>
          </a:p>
          <a:p>
            <a:pPr lvl="1"/>
            <a:r>
              <a:rPr lang="en-US" sz="2000" dirty="0" smtClean="0">
                <a:latin typeface="Century Gothic" charset="0"/>
                <a:cs typeface="Century Gothic" charset="0"/>
              </a:rPr>
              <a:t>Makes it easier for providers to obtain additional IPv6 address space (</a:t>
            </a:r>
            <a:r>
              <a:rPr lang="en-US" sz="2000" dirty="0" err="1" smtClean="0">
                <a:latin typeface="Century Gothic" charset="0"/>
                <a:cs typeface="Century Gothic" charset="0"/>
              </a:rPr>
              <a:t>eg</a:t>
            </a:r>
            <a:r>
              <a:rPr lang="en-US" sz="2000" dirty="0" smtClean="0">
                <a:latin typeface="Century Gothic" charset="0"/>
                <a:cs typeface="Century Gothic" charset="0"/>
              </a:rPr>
              <a:t>. for </a:t>
            </a:r>
            <a:r>
              <a:rPr lang="en-US" sz="2000" dirty="0" err="1" smtClean="0">
                <a:latin typeface="Century Gothic" charset="0"/>
                <a:cs typeface="Century Gothic" charset="0"/>
              </a:rPr>
              <a:t>6rd</a:t>
            </a:r>
            <a:r>
              <a:rPr lang="en-US" sz="2000" dirty="0" smtClean="0">
                <a:latin typeface="Century Gothic" charset="0"/>
                <a:cs typeface="Century Gothic" charset="0"/>
              </a:rPr>
              <a:t>)</a:t>
            </a:r>
          </a:p>
          <a:p>
            <a:pPr lvl="1"/>
            <a:r>
              <a:rPr lang="en-US" sz="2000" dirty="0" smtClean="0">
                <a:latin typeface="Century Gothic" charset="0"/>
                <a:cs typeface="Century Gothic" charset="0"/>
              </a:rPr>
              <a:t>Moving towards adoption</a:t>
            </a:r>
          </a:p>
          <a:p>
            <a:r>
              <a:rPr lang="en-US" sz="2400" b="1" dirty="0" smtClean="0">
                <a:latin typeface="Century Gothic" charset="0"/>
                <a:cs typeface="Century Gothic" charset="0"/>
              </a:rPr>
              <a:t>Global Policy for IPv4 Allocations by the IANA Post Exhaustion (2010-10)</a:t>
            </a:r>
          </a:p>
          <a:p>
            <a:pPr lvl="1"/>
            <a:r>
              <a:rPr lang="en-US" sz="2000" dirty="0" smtClean="0">
                <a:latin typeface="Century Gothic" charset="0"/>
                <a:cs typeface="Century Gothic" charset="0"/>
              </a:rPr>
              <a:t>Allows returns to IANA and allows IANA to issue smaller blocks to the </a:t>
            </a:r>
            <a:r>
              <a:rPr lang="en-US" sz="2000" dirty="0" err="1" smtClean="0">
                <a:latin typeface="Century Gothic" charset="0"/>
                <a:cs typeface="Century Gothic" charset="0"/>
              </a:rPr>
              <a:t>RIRs</a:t>
            </a:r>
            <a:endParaRPr lang="en-US" sz="2000" dirty="0" smtClean="0">
              <a:latin typeface="Century Gothic" charset="0"/>
              <a:cs typeface="Century Gothic" charset="0"/>
            </a:endParaRPr>
          </a:p>
          <a:p>
            <a:pPr lvl="1"/>
            <a:r>
              <a:rPr lang="en-US" sz="2000" dirty="0" smtClean="0">
                <a:latin typeface="Century Gothic" charset="0"/>
                <a:cs typeface="Century Gothic" charset="0"/>
              </a:rPr>
              <a:t>Moving towards adoption</a:t>
            </a:r>
          </a:p>
        </p:txBody>
      </p:sp>
    </p:spTree>
  </p:cSld>
  <p:clrMapOvr>
    <a:masterClrMapping/>
  </p:clrMapOvr>
  <p:transition spd="slow">
    <p:dissolve/>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66</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latin typeface="Century Gothic"/>
                <a:cs typeface="Century Gothic"/>
              </a:rPr>
              <a:t>ARIN - Brand New Proposals</a:t>
            </a:r>
          </a:p>
        </p:txBody>
      </p:sp>
      <p:sp>
        <p:nvSpPr>
          <p:cNvPr id="31750" name="Rectangle 4"/>
          <p:cNvSpPr>
            <a:spLocks noGrp="1" noChangeArrowheads="1"/>
          </p:cNvSpPr>
          <p:nvPr>
            <p:ph type="body" idx="1"/>
          </p:nvPr>
        </p:nvSpPr>
        <p:spPr>
          <a:xfrm>
            <a:off x="2057400" y="1143000"/>
            <a:ext cx="6934200" cy="5334000"/>
          </a:xfrm>
        </p:spPr>
        <p:txBody>
          <a:bodyPr rIns="132080"/>
          <a:lstStyle/>
          <a:p>
            <a:r>
              <a:rPr lang="en-US" sz="2400" b="1" dirty="0" smtClean="0">
                <a:latin typeface="Century Gothic"/>
                <a:cs typeface="Century Gothic"/>
              </a:rPr>
              <a:t>Globally Coordinated Transfer Policy (PP 119)</a:t>
            </a:r>
          </a:p>
          <a:p>
            <a:pPr lvl="1"/>
            <a:r>
              <a:rPr lang="en-US" sz="2000" dirty="0" smtClean="0">
                <a:latin typeface="Century Gothic"/>
                <a:cs typeface="Century Gothic"/>
              </a:rPr>
              <a:t>RIR to RIR transfers</a:t>
            </a:r>
          </a:p>
          <a:p>
            <a:pPr lvl="1"/>
            <a:r>
              <a:rPr lang="en-US" sz="2000" dirty="0" smtClean="0">
                <a:latin typeface="Century Gothic"/>
                <a:cs typeface="Century Gothic"/>
              </a:rPr>
              <a:t>“Any RIR's resource registrant may transfer IPv4 addresses to the resource registrant of another RIR as long as the two RIRs agree and exercise Internet stewardship and the values expressed in RFC 2050.”</a:t>
            </a:r>
          </a:p>
          <a:p>
            <a:r>
              <a:rPr lang="en-US" sz="2400" b="1" dirty="0" smtClean="0">
                <a:latin typeface="Century Gothic"/>
                <a:cs typeface="Century Gothic"/>
              </a:rPr>
              <a:t>Protecting Number Resources (PP 120)</a:t>
            </a:r>
          </a:p>
          <a:p>
            <a:pPr lvl="1"/>
            <a:r>
              <a:rPr lang="en-US" sz="2000" dirty="0" smtClean="0">
                <a:latin typeface="Century Gothic"/>
                <a:cs typeface="Century Gothic"/>
              </a:rPr>
              <a:t>IPv4 reclamation</a:t>
            </a:r>
          </a:p>
          <a:p>
            <a:pPr lvl="1"/>
            <a:r>
              <a:rPr lang="en-US" sz="2000" dirty="0" smtClean="0">
                <a:latin typeface="Century Gothic"/>
                <a:cs typeface="Century Gothic"/>
              </a:rPr>
              <a:t>“ARIN shall use any reasonable and practical methods to proactively look for fraudulently obtained or abandoned number resources and seek the return of those resources to ARIN.”</a:t>
            </a:r>
          </a:p>
          <a:p>
            <a:pPr eaLnBrk="1" hangingPunct="1">
              <a:buFont typeface="Tahoma" charset="0"/>
              <a:buNone/>
            </a:pPr>
            <a:endParaRPr lang="en-US" sz="2800" dirty="0" smtClean="0">
              <a:latin typeface="Century Gothic"/>
              <a:cs typeface="Century Gothic"/>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66</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67</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latin typeface="Century Gothic"/>
                <a:cs typeface="Century Gothic"/>
              </a:rPr>
              <a:t>ARIN - Brand New Proposals (cont.)</a:t>
            </a:r>
          </a:p>
        </p:txBody>
      </p:sp>
      <p:sp>
        <p:nvSpPr>
          <p:cNvPr id="31750" name="Rectangle 4"/>
          <p:cNvSpPr>
            <a:spLocks noGrp="1" noChangeArrowheads="1"/>
          </p:cNvSpPr>
          <p:nvPr>
            <p:ph type="body" idx="1"/>
          </p:nvPr>
        </p:nvSpPr>
        <p:spPr>
          <a:xfrm>
            <a:off x="1676400" y="1066800"/>
            <a:ext cx="7239000" cy="5334000"/>
          </a:xfrm>
        </p:spPr>
        <p:txBody>
          <a:bodyPr rIns="132080"/>
          <a:lstStyle/>
          <a:p>
            <a:r>
              <a:rPr lang="en-US" sz="2400" b="1" dirty="0" smtClean="0">
                <a:latin typeface="Century Gothic"/>
                <a:cs typeface="Century Gothic"/>
              </a:rPr>
              <a:t>Sensible IPv6 Allocation for ISPs (PP 121)</a:t>
            </a:r>
          </a:p>
          <a:p>
            <a:pPr lvl="1"/>
            <a:r>
              <a:rPr lang="en-US" sz="2000" dirty="0" smtClean="0">
                <a:latin typeface="Century Gothic"/>
                <a:cs typeface="Century Gothic"/>
              </a:rPr>
              <a:t>Current policy means many requests for /32s.</a:t>
            </a:r>
          </a:p>
          <a:p>
            <a:pPr lvl="1"/>
            <a:r>
              <a:rPr lang="en-US" sz="2000" dirty="0" smtClean="0">
                <a:latin typeface="Century Gothic"/>
                <a:cs typeface="Century Gothic"/>
              </a:rPr>
              <a:t>Easier to get larger IPv6 allocations (nibble boundaries)</a:t>
            </a:r>
          </a:p>
          <a:p>
            <a:r>
              <a:rPr lang="en-US" sz="2400" b="1" dirty="0" smtClean="0">
                <a:latin typeface="Century Gothic"/>
                <a:cs typeface="Century Gothic"/>
              </a:rPr>
              <a:t>Reserved Pool for Future Policy Development (PP 122)</a:t>
            </a:r>
          </a:p>
          <a:p>
            <a:pPr lvl="1"/>
            <a:r>
              <a:rPr lang="en-US" sz="2000" dirty="0" smtClean="0">
                <a:latin typeface="Century Gothic"/>
                <a:cs typeface="Century Gothic"/>
              </a:rPr>
              <a:t>Current policy reserves an IPv4 /10 to facilitate IPv6 deployment (when ARIN gets its last /8). </a:t>
            </a:r>
          </a:p>
          <a:p>
            <a:pPr lvl="1"/>
            <a:r>
              <a:rPr lang="en-US" sz="2000" dirty="0" smtClean="0">
                <a:latin typeface="Century Gothic"/>
                <a:cs typeface="Century Gothic"/>
              </a:rPr>
              <a:t>Keeps the /10 reserved, but more discussion needs to happen to decide how to use it.</a:t>
            </a:r>
          </a:p>
          <a:p>
            <a:r>
              <a:rPr lang="en-US" sz="2400" b="1" dirty="0" smtClean="0">
                <a:latin typeface="Century Gothic"/>
                <a:cs typeface="Century Gothic"/>
              </a:rPr>
              <a:t>Reserved Pool for Critical Infrastructure (PP123)</a:t>
            </a:r>
          </a:p>
          <a:p>
            <a:pPr lvl="1"/>
            <a:r>
              <a:rPr lang="en-US" sz="2000" dirty="0" smtClean="0">
                <a:latin typeface="Century Gothic"/>
                <a:cs typeface="Century Gothic"/>
              </a:rPr>
              <a:t>Reserves an IPv4 /16 for critical infrastructure (exchange points, TLD servers, etc.).</a:t>
            </a:r>
          </a:p>
          <a:p>
            <a:pPr eaLnBrk="1" hangingPunct="1">
              <a:buFont typeface="Tahoma" charset="0"/>
              <a:buNone/>
            </a:pPr>
            <a:endParaRPr lang="en-US" sz="2800" dirty="0" smtClean="0">
              <a:latin typeface="Century Gothic"/>
              <a:cs typeface="Century Gothic"/>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67</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68</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latin typeface="Century Gothic"/>
                <a:cs typeface="Century Gothic"/>
              </a:rPr>
              <a:t>ARIN - Brand New Proposals (cont.)</a:t>
            </a:r>
          </a:p>
        </p:txBody>
      </p:sp>
      <p:sp>
        <p:nvSpPr>
          <p:cNvPr id="31750" name="Rectangle 4"/>
          <p:cNvSpPr>
            <a:spLocks noGrp="1" noChangeArrowheads="1"/>
          </p:cNvSpPr>
          <p:nvPr>
            <p:ph type="body" idx="1"/>
          </p:nvPr>
        </p:nvSpPr>
        <p:spPr>
          <a:xfrm>
            <a:off x="1905000" y="1219200"/>
            <a:ext cx="7543800" cy="5334000"/>
          </a:xfrm>
        </p:spPr>
        <p:txBody>
          <a:bodyPr rIns="132080"/>
          <a:lstStyle/>
          <a:p>
            <a:r>
              <a:rPr lang="en-US" sz="2400" b="1" dirty="0" smtClean="0">
                <a:latin typeface="Century Gothic"/>
                <a:cs typeface="Century Gothic"/>
              </a:rPr>
              <a:t>Clarification of Section 4.2.4.4 (PP 124)</a:t>
            </a:r>
          </a:p>
          <a:p>
            <a:pPr lvl="1"/>
            <a:r>
              <a:rPr lang="en-US" sz="2000" dirty="0" smtClean="0">
                <a:latin typeface="Century Gothic"/>
                <a:cs typeface="Century Gothic"/>
              </a:rPr>
              <a:t>Currently ISPs can request a 12-month supply of IPv4 address space. At the moment ARIN gets its last /8, supply period reduced to 3-months. </a:t>
            </a:r>
          </a:p>
          <a:p>
            <a:pPr lvl="1"/>
            <a:r>
              <a:rPr lang="en-US" sz="2000" dirty="0" smtClean="0">
                <a:latin typeface="Century Gothic"/>
                <a:cs typeface="Century Gothic"/>
              </a:rPr>
              <a:t>Grandfathers in process requests (lets them get 12-month supply)</a:t>
            </a:r>
          </a:p>
          <a:p>
            <a:r>
              <a:rPr lang="en-US" sz="2400" b="1" dirty="0" smtClean="0">
                <a:latin typeface="Century Gothic"/>
                <a:cs typeface="Century Gothic"/>
              </a:rPr>
              <a:t>Efficient Utilization of IPv4 Requires Dual-Stack </a:t>
            </a:r>
            <a:br>
              <a:rPr lang="en-US" sz="2400" b="1" dirty="0" smtClean="0">
                <a:latin typeface="Century Gothic"/>
                <a:cs typeface="Century Gothic"/>
              </a:rPr>
            </a:br>
            <a:r>
              <a:rPr lang="en-US" sz="2400" b="1" dirty="0" smtClean="0">
                <a:latin typeface="Century Gothic"/>
                <a:cs typeface="Century Gothic"/>
              </a:rPr>
              <a:t>(PP 125)</a:t>
            </a:r>
          </a:p>
          <a:p>
            <a:pPr lvl="1"/>
            <a:r>
              <a:rPr lang="en-US" sz="2000" dirty="0" smtClean="0">
                <a:latin typeface="Century Gothic"/>
                <a:cs typeface="Century Gothic"/>
              </a:rPr>
              <a:t>Current policy does not require dual-stack.</a:t>
            </a:r>
          </a:p>
          <a:p>
            <a:pPr lvl="1"/>
            <a:r>
              <a:rPr lang="en-US" sz="2000" dirty="0" smtClean="0">
                <a:latin typeface="Century Gothic"/>
                <a:cs typeface="Century Gothic"/>
              </a:rPr>
              <a:t>Portion of policy text, “All new IPv4 addresses assigned, allocated or transferred to an organization must be deployed on dual-stacked interfaces along with IPv6 addresses.”</a:t>
            </a:r>
          </a:p>
          <a:p>
            <a:pPr lvl="1"/>
            <a:endParaRPr lang="en-US" sz="2000" dirty="0" smtClean="0">
              <a:latin typeface="Century Gothic"/>
              <a:cs typeface="Century Gothic"/>
            </a:endParaRPr>
          </a:p>
          <a:p>
            <a:pPr eaLnBrk="1" hangingPunct="1">
              <a:buFont typeface="Tahoma" charset="0"/>
              <a:buNone/>
            </a:pPr>
            <a:endParaRPr lang="en-US" sz="2800" dirty="0" smtClean="0">
              <a:latin typeface="Century Gothic"/>
              <a:cs typeface="Century Gothic"/>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68</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1"/>
          <p:cNvPicPr>
            <a:picLocks noChangeArrowheads="1"/>
          </p:cNvPicPr>
          <p:nvPr/>
        </p:nvPicPr>
        <p:blipFill>
          <a:blip r:embed="rId3"/>
          <a:srcRect/>
          <a:stretch>
            <a:fillRect/>
          </a:stretch>
        </p:blipFill>
        <p:spPr bwMode="auto">
          <a:xfrm>
            <a:off x="-19050" y="-14288"/>
            <a:ext cx="9182100" cy="6886576"/>
          </a:xfrm>
          <a:prstGeom prst="rect">
            <a:avLst/>
          </a:prstGeom>
          <a:noFill/>
          <a:ln w="9525">
            <a:noFill/>
            <a:miter lim="800000"/>
            <a:headEnd/>
            <a:tailEnd/>
          </a:ln>
        </p:spPr>
      </p:pic>
      <p:sp>
        <p:nvSpPr>
          <p:cNvPr id="46083"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46084"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Thank you</a:t>
            </a:r>
          </a:p>
        </p:txBody>
      </p:sp>
      <p:sp>
        <p:nvSpPr>
          <p:cNvPr id="46085" name="Rectangle 4"/>
          <p:cNvSpPr>
            <a:spLocks noGrp="1" noChangeArrowheads="1"/>
          </p:cNvSpPr>
          <p:nvPr>
            <p:ph type="body" idx="1"/>
          </p:nvPr>
        </p:nvSpPr>
        <p:spPr/>
        <p:txBody>
          <a:bodyPr rIns="132080"/>
          <a:lstStyle/>
          <a:p>
            <a:pPr indent="0" eaLnBrk="1" hangingPunct="1"/>
            <a:endParaRPr lang="en-US" dirty="0" smtClean="0"/>
          </a:p>
          <a:p>
            <a:pPr indent="0" eaLnBrk="1" hangingPunct="1"/>
            <a:endParaRPr lang="en-US" dirty="0" smtClean="0"/>
          </a:p>
          <a:p>
            <a:pPr indent="0" eaLnBrk="1" hangingPunct="1"/>
            <a:r>
              <a:rPr lang="en-US" b="1" dirty="0" smtClean="0">
                <a:latin typeface="Century Gothic"/>
                <a:cs typeface="Century Gothic"/>
              </a:rPr>
              <a:t>Martin Hannigan </a:t>
            </a:r>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hlinkClick r:id="rId4"/>
              </a:rPr>
              <a:t>marty@akamai.com</a:t>
            </a:r>
            <a:endParaRPr lang="en-US" dirty="0" smtClean="0">
              <a:latin typeface="Century Gothic"/>
              <a:cs typeface="Century Gothic"/>
            </a:endParaRPr>
          </a:p>
          <a:p>
            <a:pPr indent="0" eaLnBrk="1" hangingPunct="1"/>
            <a:r>
              <a:rPr lang="en-US" dirty="0" smtClean="0">
                <a:solidFill>
                  <a:srgbClr val="000000"/>
                </a:solidFill>
                <a:latin typeface="Century Gothic"/>
                <a:ea typeface="ヒラギノ角ゴ ProN W3" charset="-128"/>
                <a:cs typeface="Century Gothic"/>
              </a:rPr>
              <a:t>ARIN representative</a:t>
            </a:r>
            <a:r>
              <a:rPr lang="en-US" dirty="0" smtClean="0">
                <a:latin typeface="Century Gothic"/>
                <a:cs typeface="Century Gothic"/>
              </a:rPr>
              <a:t>, ICANN ASO Address Council</a:t>
            </a:r>
          </a:p>
        </p:txBody>
      </p:sp>
    </p:spTree>
  </p:cSld>
  <p:clrMapOvr>
    <a:masterClrMapping/>
  </p:clrMapOvr>
  <p:transition spd="med" advClick="0" advTm="5000"/>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t>RIR PDP: Roles</a:t>
            </a:r>
          </a:p>
        </p:txBody>
      </p:sp>
      <p:sp>
        <p:nvSpPr>
          <p:cNvPr id="31750" name="Rectangle 4"/>
          <p:cNvSpPr>
            <a:spLocks noGrp="1" noChangeArrowheads="1"/>
          </p:cNvSpPr>
          <p:nvPr>
            <p:ph type="body" idx="1"/>
          </p:nvPr>
        </p:nvSpPr>
        <p:spPr>
          <a:xfrm>
            <a:off x="2133600" y="1066800"/>
            <a:ext cx="6705600" cy="5638800"/>
          </a:xfrm>
        </p:spPr>
        <p:txBody>
          <a:bodyPr rIns="132080"/>
          <a:lstStyle/>
          <a:p>
            <a:r>
              <a:rPr lang="en-US" b="1" dirty="0" smtClean="0">
                <a:latin typeface="Century Gothic"/>
                <a:cs typeface="Century Gothic"/>
              </a:rPr>
              <a:t>Community</a:t>
            </a:r>
          </a:p>
          <a:p>
            <a:pPr lvl="1"/>
            <a:r>
              <a:rPr lang="en-US" sz="2000" dirty="0" smtClean="0">
                <a:latin typeface="Century Gothic"/>
                <a:cs typeface="Century Gothic"/>
              </a:rPr>
              <a:t>Submit policy proposals</a:t>
            </a:r>
          </a:p>
          <a:p>
            <a:pPr lvl="1"/>
            <a:r>
              <a:rPr lang="en-US" sz="2000" dirty="0" smtClean="0">
                <a:latin typeface="Century Gothic"/>
                <a:cs typeface="Century Gothic"/>
              </a:rPr>
              <a:t>Discuss policy proposals (in favor or not?)</a:t>
            </a:r>
          </a:p>
          <a:p>
            <a:r>
              <a:rPr lang="en-US" b="1" dirty="0" smtClean="0">
                <a:latin typeface="Century Gothic"/>
                <a:cs typeface="Century Gothic"/>
              </a:rPr>
              <a:t>Consensus Evaluator</a:t>
            </a:r>
          </a:p>
          <a:p>
            <a:pPr lvl="1"/>
            <a:r>
              <a:rPr lang="en-US" sz="2000" dirty="0" smtClean="0">
                <a:latin typeface="Century Gothic"/>
                <a:cs typeface="Century Gothic"/>
              </a:rPr>
              <a:t>Determine consensus</a:t>
            </a:r>
          </a:p>
          <a:p>
            <a:r>
              <a:rPr lang="en-US" b="1" dirty="0" smtClean="0">
                <a:latin typeface="Century Gothic"/>
                <a:cs typeface="Century Gothic"/>
              </a:rPr>
              <a:t>Board</a:t>
            </a:r>
          </a:p>
          <a:p>
            <a:pPr lvl="1"/>
            <a:r>
              <a:rPr lang="en-US" sz="2000" dirty="0" smtClean="0">
                <a:latin typeface="Century Gothic"/>
                <a:cs typeface="Century Gothic"/>
              </a:rPr>
              <a:t>Provide fiduciary and process oversight</a:t>
            </a:r>
          </a:p>
          <a:p>
            <a:pPr lvl="1"/>
            <a:r>
              <a:rPr lang="en-US" sz="2000" dirty="0" smtClean="0">
                <a:latin typeface="Century Gothic"/>
                <a:cs typeface="Century Gothic"/>
              </a:rPr>
              <a:t>Ratify policy</a:t>
            </a:r>
          </a:p>
          <a:p>
            <a:r>
              <a:rPr lang="en-US" b="1" dirty="0" smtClean="0">
                <a:latin typeface="Century Gothic"/>
                <a:cs typeface="Century Gothic"/>
              </a:rPr>
              <a:t>Staff </a:t>
            </a:r>
          </a:p>
          <a:p>
            <a:pPr lvl="1"/>
            <a:r>
              <a:rPr lang="en-US" sz="2000" dirty="0" smtClean="0">
                <a:latin typeface="Century Gothic"/>
                <a:cs typeface="Century Gothic"/>
              </a:rPr>
              <a:t>Conducts assessments of proposal impacts</a:t>
            </a:r>
          </a:p>
          <a:p>
            <a:pPr lvl="1"/>
            <a:r>
              <a:rPr lang="en-US" sz="2000" dirty="0" smtClean="0">
                <a:latin typeface="Century Gothic"/>
                <a:cs typeface="Century Gothic"/>
              </a:rPr>
              <a:t>Implement ratified policy</a:t>
            </a:r>
          </a:p>
          <a:p>
            <a:endParaRPr lang="en-US" dirty="0" smtClean="0">
              <a:latin typeface="Century Gothic"/>
              <a:cs typeface="Century Gothic"/>
            </a:endParaRPr>
          </a:p>
          <a:p>
            <a:pPr lvl="1"/>
            <a:endParaRPr lang="en-US" dirty="0" smtClean="0">
              <a:latin typeface="Century Gothic"/>
              <a:cs typeface="Century Gothic"/>
            </a:endParaRPr>
          </a:p>
          <a:p>
            <a:pPr lvl="1" eaLnBrk="1" hangingPunct="1"/>
            <a:endParaRPr lang="en-US" sz="2400" dirty="0" smtClean="0"/>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srcRect/>
          <a:stretch>
            <a:fillRect/>
          </a:stretch>
        </p:blipFill>
        <p:spPr bwMode="auto">
          <a:xfrm>
            <a:off x="-38100" y="-28576"/>
            <a:ext cx="9182100" cy="6886576"/>
          </a:xfrm>
          <a:prstGeom prst="rect">
            <a:avLst/>
          </a:prstGeom>
          <a:noFill/>
          <a:ln w="9525">
            <a:noFill/>
            <a:miter lim="800000"/>
            <a:headEnd/>
            <a:tailEnd/>
          </a:ln>
        </p:spPr>
      </p:pic>
      <p:sp>
        <p:nvSpPr>
          <p:cNvPr id="29699"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29700"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LACNIC Policy and Proposals</a:t>
            </a:r>
          </a:p>
        </p:txBody>
      </p:sp>
      <p:sp>
        <p:nvSpPr>
          <p:cNvPr id="29701" name="Rectangle 4"/>
          <p:cNvSpPr>
            <a:spLocks noGrp="1" noChangeArrowheads="1"/>
          </p:cNvSpPr>
          <p:nvPr>
            <p:ph type="body" idx="1"/>
          </p:nvPr>
        </p:nvSpPr>
        <p:spPr/>
        <p:txBody>
          <a:bodyPr rIns="132080"/>
          <a:lstStyle/>
          <a:p>
            <a:pPr indent="0" eaLnBrk="1" hangingPunct="1"/>
            <a:endParaRPr lang="en-US" dirty="0" smtClean="0">
              <a:latin typeface="Century Gothic"/>
              <a:cs typeface="Century Gothic"/>
            </a:endParaRPr>
          </a:p>
          <a:p>
            <a:pPr indent="0" eaLnBrk="1" hangingPunct="1"/>
            <a:endParaRPr lang="en-US" dirty="0" smtClean="0">
              <a:latin typeface="Century Gothic"/>
              <a:cs typeface="Century Gothic"/>
            </a:endParaRPr>
          </a:p>
          <a:p>
            <a:pPr indent="0" eaLnBrk="1" hangingPunct="1"/>
            <a:r>
              <a:rPr lang="en-US" dirty="0" smtClean="0">
                <a:latin typeface="Century Gothic"/>
                <a:cs typeface="Century Gothic"/>
              </a:rPr>
              <a:t>Francisco Obispo</a:t>
            </a:r>
          </a:p>
          <a:p>
            <a:pPr indent="0" eaLnBrk="1" hangingPunct="1"/>
            <a:r>
              <a:rPr lang="en-US" dirty="0" smtClean="0">
                <a:latin typeface="Century Gothic"/>
                <a:cs typeface="Century Gothic"/>
              </a:rPr>
              <a:t>ICANN ASO Address Council</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71</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553200" cy="685800"/>
          </a:xfrm>
        </p:spPr>
        <p:txBody>
          <a:bodyPr rIns="132080"/>
          <a:lstStyle/>
          <a:p>
            <a:pPr indent="0" eaLnBrk="1" hangingPunct="1"/>
            <a:r>
              <a:rPr lang="en-US" dirty="0" smtClean="0">
                <a:latin typeface="Century Gothic" charset="0"/>
                <a:cs typeface="Century Gothic" charset="0"/>
              </a:rPr>
              <a:t>LACNIC </a:t>
            </a:r>
            <a:r>
              <a:rPr lang="en-US" u="sng" dirty="0" smtClean="0">
                <a:latin typeface="Century Gothic" charset="0"/>
                <a:cs typeface="Century Gothic" charset="0"/>
              </a:rPr>
              <a:t>IPv6</a:t>
            </a:r>
            <a:r>
              <a:rPr lang="en-US" dirty="0" smtClean="0">
                <a:latin typeface="Century Gothic" charset="0"/>
                <a:cs typeface="Century Gothic" charset="0"/>
              </a:rPr>
              <a:t> Policies Discussed in 2010</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71</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905000" y="1508911"/>
            <a:ext cx="7086600" cy="5334000"/>
          </a:xfrm>
        </p:spPr>
        <p:txBody>
          <a:bodyPr anchor="t" anchorCtr="0"/>
          <a:lstStyle/>
          <a:p>
            <a:r>
              <a:rPr lang="en-US" sz="2400" b="1" dirty="0" smtClean="0">
                <a:latin typeface="Century Gothic" charset="0"/>
                <a:cs typeface="Century Gothic" charset="0"/>
              </a:rPr>
              <a:t>LAC-2007-01 Modifications to the IPv6 Prefix Initial Allocation Policy</a:t>
            </a:r>
            <a:br>
              <a:rPr lang="en-US" sz="2400" b="1" dirty="0" smtClean="0">
                <a:latin typeface="Century Gothic" charset="0"/>
                <a:cs typeface="Century Gothic" charset="0"/>
              </a:rPr>
            </a:br>
            <a:endParaRPr lang="en-US" sz="2400" b="1" dirty="0" smtClean="0">
              <a:latin typeface="Century Gothic" charset="0"/>
              <a:cs typeface="Century Gothic" charset="0"/>
            </a:endParaRPr>
          </a:p>
          <a:p>
            <a:pPr lvl="1"/>
            <a:r>
              <a:rPr lang="en-US" sz="2000" dirty="0" smtClean="0">
                <a:latin typeface="Century Gothic" charset="0"/>
                <a:cs typeface="Century Gothic" charset="0"/>
              </a:rPr>
              <a:t>The proposal consisted on eliminating the requirement of announcing an IPv6 without the possibility of disaggregation.</a:t>
            </a:r>
          </a:p>
          <a:p>
            <a:pPr lvl="1"/>
            <a:r>
              <a:rPr lang="en-US" sz="2000" dirty="0" smtClean="0">
                <a:latin typeface="Century Gothic" charset="0"/>
                <a:cs typeface="Century Gothic" charset="0"/>
              </a:rPr>
              <a:t>Approved and ratified by the board.</a:t>
            </a:r>
          </a:p>
        </p:txBody>
      </p:sp>
    </p:spTree>
  </p:cSld>
  <p:clrMapOvr>
    <a:masterClrMapping/>
  </p:clrMapOvr>
  <p:transition spd="slow">
    <p:dissolve/>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72</a:t>
            </a:fld>
            <a:endParaRPr lang="en-US"/>
          </a:p>
        </p:txBody>
      </p:sp>
      <p:pic>
        <p:nvPicPr>
          <p:cNvPr id="31747" name="Picture 1"/>
          <p:cNvPicPr>
            <a:picLocks noChangeArrowheads="1"/>
          </p:cNvPicPr>
          <p:nvPr/>
        </p:nvPicPr>
        <p:blipFill>
          <a:blip r:embed="rId3"/>
          <a:srcRect/>
          <a:stretch>
            <a:fillRect/>
          </a:stretch>
        </p:blipFill>
        <p:spPr bwMode="auto">
          <a:xfrm>
            <a:off x="-3810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72</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2057400" y="1066800"/>
            <a:ext cx="6934200" cy="5334000"/>
          </a:xfrm>
        </p:spPr>
        <p:txBody>
          <a:bodyPr anchor="t" anchorCtr="0"/>
          <a:lstStyle/>
          <a:p>
            <a:r>
              <a:rPr lang="en-US" sz="2400" b="1" dirty="0" smtClean="0">
                <a:latin typeface="Century Gothic" charset="0"/>
                <a:cs typeface="Century Gothic" charset="0"/>
              </a:rPr>
              <a:t>LAC-2009-04 Transfers of IPv4 Blocks within the LACNIC Region</a:t>
            </a:r>
          </a:p>
          <a:p>
            <a:pPr lvl="1"/>
            <a:r>
              <a:rPr lang="en-US" sz="2000" dirty="0" smtClean="0">
                <a:latin typeface="Century Gothic" charset="0"/>
                <a:cs typeface="Century Gothic" charset="0"/>
              </a:rPr>
              <a:t>This proposal enables and defines the rules for performing IPv4 address block transfers between ISPs or end users within the LACNIC region.</a:t>
            </a:r>
          </a:p>
          <a:p>
            <a:pPr lvl="1"/>
            <a:r>
              <a:rPr lang="en-US" sz="2000" dirty="0" smtClean="0">
                <a:latin typeface="Century Gothic" charset="0"/>
                <a:cs typeface="Century Gothic" charset="0"/>
              </a:rPr>
              <a:t>Approved and ratified by the board.</a:t>
            </a:r>
          </a:p>
          <a:p>
            <a:pPr marL="446088" lvl="1" indent="0">
              <a:buNone/>
            </a:pPr>
            <a:endParaRPr lang="en-US" sz="2000" dirty="0" smtClean="0">
              <a:latin typeface="Century Gothic" charset="0"/>
              <a:cs typeface="Century Gothic" charset="0"/>
            </a:endParaRPr>
          </a:p>
          <a:p>
            <a:r>
              <a:rPr lang="en-US" sz="2400" b="1" dirty="0" smtClean="0">
                <a:latin typeface="Century Gothic" charset="0"/>
                <a:cs typeface="Century Gothic" charset="0"/>
              </a:rPr>
              <a:t>LAC-2009-09 Modification:  2.3.3.3. Direct Allocations to Internet Service Providers</a:t>
            </a:r>
          </a:p>
          <a:p>
            <a:pPr lvl="1"/>
            <a:r>
              <a:rPr lang="en-US" sz="2000" dirty="0" smtClean="0">
                <a:latin typeface="Century Gothic" charset="0"/>
                <a:cs typeface="Century Gothic" charset="0"/>
              </a:rPr>
              <a:t>To allow ISPs to obtain blocks of their own in those cases that require establishing interconnections with other providers. </a:t>
            </a:r>
          </a:p>
          <a:p>
            <a:pPr lvl="1"/>
            <a:r>
              <a:rPr lang="en-US" sz="2000" dirty="0" smtClean="0">
                <a:latin typeface="Century Gothic" charset="0"/>
                <a:cs typeface="Century Gothic" charset="0"/>
              </a:rPr>
              <a:t>Didn't reach consensus. Was presented again at LACNIC XIV.</a:t>
            </a:r>
          </a:p>
          <a:p>
            <a:pPr lvl="1"/>
            <a:endParaRPr lang="en-US" sz="2000" dirty="0" smtClean="0">
              <a:latin typeface="Century Gothic" charset="0"/>
              <a:cs typeface="Century Gothic" charset="0"/>
            </a:endParaRPr>
          </a:p>
        </p:txBody>
      </p:sp>
      <p:sp>
        <p:nvSpPr>
          <p:cNvPr id="13" name="Rectangle 3"/>
          <p:cNvSpPr>
            <a:spLocks noGrp="1" noChangeArrowheads="1"/>
          </p:cNvSpPr>
          <p:nvPr>
            <p:ph type="title"/>
          </p:nvPr>
        </p:nvSpPr>
        <p:spPr>
          <a:xfrm>
            <a:off x="2514600" y="228600"/>
            <a:ext cx="6553200" cy="685800"/>
          </a:xfrm>
        </p:spPr>
        <p:txBody>
          <a:bodyPr rIns="132080"/>
          <a:lstStyle/>
          <a:p>
            <a:pPr indent="0" eaLnBrk="1" hangingPunct="1"/>
            <a:r>
              <a:rPr lang="en-US" dirty="0" smtClean="0">
                <a:latin typeface="Century Gothic" charset="0"/>
                <a:cs typeface="Century Gothic" charset="0"/>
              </a:rPr>
              <a:t>LACNIC </a:t>
            </a:r>
            <a:r>
              <a:rPr lang="en-US" u="sng" dirty="0" smtClean="0">
                <a:latin typeface="Century Gothic" charset="0"/>
                <a:cs typeface="Century Gothic" charset="0"/>
              </a:rPr>
              <a:t>IPv4</a:t>
            </a:r>
            <a:r>
              <a:rPr lang="en-US" dirty="0" smtClean="0">
                <a:latin typeface="Century Gothic" charset="0"/>
                <a:cs typeface="Century Gothic" charset="0"/>
              </a:rPr>
              <a:t> Policies Discussed in 2010</a:t>
            </a:r>
            <a:endParaRPr lang="en-US" dirty="0" smtClean="0"/>
          </a:p>
        </p:txBody>
      </p:sp>
    </p:spTree>
  </p:cSld>
  <p:clrMapOvr>
    <a:masterClrMapping/>
  </p:clrMapOvr>
  <p:transition spd="slow">
    <p:dissolve/>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73</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73</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981200" y="1066800"/>
            <a:ext cx="6858000" cy="5334000"/>
          </a:xfrm>
        </p:spPr>
        <p:txBody>
          <a:bodyPr anchor="t" anchorCtr="0"/>
          <a:lstStyle/>
          <a:p>
            <a:r>
              <a:rPr lang="en-US" sz="2400" b="1" dirty="0" smtClean="0">
                <a:latin typeface="Century Gothic" charset="0"/>
                <a:cs typeface="Century Gothic" charset="0"/>
              </a:rPr>
              <a:t>LAC-2010-05 Initial allocation and assignment of IPv4 addresses for ISPs</a:t>
            </a:r>
          </a:p>
          <a:p>
            <a:r>
              <a:rPr lang="en-US" sz="2400" b="1" dirty="0" smtClean="0">
                <a:latin typeface="Century Gothic" charset="0"/>
                <a:cs typeface="Century Gothic" charset="0"/>
              </a:rPr>
              <a:t>LAC-2010-06 Assignment to End Users with need of interconnection</a:t>
            </a:r>
          </a:p>
          <a:p>
            <a:pPr lvl="1"/>
            <a:r>
              <a:rPr lang="en-US" sz="2000" dirty="0" smtClean="0">
                <a:latin typeface="Century Gothic" charset="0"/>
                <a:cs typeface="Century Gothic" charset="0"/>
              </a:rPr>
              <a:t>To update the “</a:t>
            </a:r>
            <a:r>
              <a:rPr lang="en-US" sz="2000" dirty="0" err="1" smtClean="0">
                <a:latin typeface="Century Gothic" charset="0"/>
                <a:cs typeface="Century Gothic" charset="0"/>
              </a:rPr>
              <a:t>Multihoming</a:t>
            </a:r>
            <a:r>
              <a:rPr lang="en-US" sz="2000" dirty="0" smtClean="0">
                <a:latin typeface="Century Gothic" charset="0"/>
                <a:cs typeface="Century Gothic" charset="0"/>
              </a:rPr>
              <a:t>” requirement with a more flexible one like “Interconnection Needs”.</a:t>
            </a:r>
          </a:p>
          <a:p>
            <a:pPr lvl="1"/>
            <a:r>
              <a:rPr lang="en-US" sz="2000" dirty="0" smtClean="0">
                <a:latin typeface="Century Gothic" charset="0"/>
                <a:cs typeface="Century Gothic" charset="0"/>
              </a:rPr>
              <a:t>Consensus reached</a:t>
            </a:r>
          </a:p>
          <a:p>
            <a:r>
              <a:rPr lang="en-US" sz="2400" b="1" dirty="0" smtClean="0">
                <a:latin typeface="Century Gothic" charset="0"/>
                <a:cs typeface="Century Gothic" charset="0"/>
              </a:rPr>
              <a:t>LAC-2010-04 Global Policy for IPv4 Allocation by the IANA post exhaustion</a:t>
            </a:r>
          </a:p>
          <a:p>
            <a:pPr lvl="1"/>
            <a:r>
              <a:rPr lang="en-US" sz="2000" dirty="0" smtClean="0">
                <a:latin typeface="Century Gothic" charset="0"/>
                <a:cs typeface="Century Gothic" charset="0"/>
              </a:rPr>
              <a:t>This is a proposal to create a policy allowing for the allocation of IPv4 address space after the depletion of the IANA IPv4 address pool.</a:t>
            </a:r>
          </a:p>
          <a:p>
            <a:pPr lvl="1"/>
            <a:r>
              <a:rPr lang="en-US" sz="2000" dirty="0" smtClean="0">
                <a:latin typeface="Century Gothic" charset="0"/>
                <a:cs typeface="Century Gothic" charset="0"/>
              </a:rPr>
              <a:t>Returned to discussion by Policy Forum chairs. Requires more discussion</a:t>
            </a:r>
          </a:p>
          <a:p>
            <a:pPr lvl="1"/>
            <a:endParaRPr lang="en-US" sz="2000" dirty="0" smtClean="0">
              <a:latin typeface="Century Gothic" charset="0"/>
              <a:cs typeface="Century Gothic" charset="0"/>
            </a:endParaRPr>
          </a:p>
        </p:txBody>
      </p:sp>
      <p:sp>
        <p:nvSpPr>
          <p:cNvPr id="11" name="Rectangle 3"/>
          <p:cNvSpPr>
            <a:spLocks noGrp="1" noChangeArrowheads="1"/>
          </p:cNvSpPr>
          <p:nvPr>
            <p:ph type="title"/>
          </p:nvPr>
        </p:nvSpPr>
        <p:spPr>
          <a:xfrm>
            <a:off x="2514600" y="228600"/>
            <a:ext cx="6553200" cy="685800"/>
          </a:xfrm>
        </p:spPr>
        <p:txBody>
          <a:bodyPr rIns="132080"/>
          <a:lstStyle/>
          <a:p>
            <a:pPr indent="0" eaLnBrk="1" hangingPunct="1"/>
            <a:r>
              <a:rPr lang="en-US" dirty="0" smtClean="0">
                <a:latin typeface="Century Gothic" charset="0"/>
                <a:cs typeface="Century Gothic" charset="0"/>
              </a:rPr>
              <a:t>LACNIC </a:t>
            </a:r>
            <a:r>
              <a:rPr lang="en-US" u="sng" dirty="0" smtClean="0">
                <a:latin typeface="Century Gothic" charset="0"/>
                <a:cs typeface="Century Gothic" charset="0"/>
              </a:rPr>
              <a:t>IPv4</a:t>
            </a:r>
            <a:r>
              <a:rPr lang="en-US" dirty="0" smtClean="0">
                <a:latin typeface="Century Gothic" charset="0"/>
                <a:cs typeface="Century Gothic" charset="0"/>
              </a:rPr>
              <a:t> Policies Discussed in 2010</a:t>
            </a:r>
            <a:br>
              <a:rPr lang="en-US" dirty="0" smtClean="0">
                <a:latin typeface="Century Gothic" charset="0"/>
                <a:cs typeface="Century Gothic" charset="0"/>
              </a:rPr>
            </a:br>
            <a:r>
              <a:rPr lang="en-US" dirty="0" smtClean="0">
                <a:latin typeface="Century Gothic" charset="0"/>
                <a:cs typeface="Century Gothic" charset="0"/>
              </a:rPr>
              <a:t>(cont.)</a:t>
            </a:r>
            <a:endParaRPr lang="en-US" dirty="0" smtClean="0"/>
          </a:p>
        </p:txBody>
      </p:sp>
    </p:spTree>
  </p:cSld>
  <p:clrMapOvr>
    <a:masterClrMapping/>
  </p:clrMapOvr>
  <p:transition spd="slow">
    <p:dissolve/>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74</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74</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828800" y="1066800"/>
            <a:ext cx="7162800" cy="5334000"/>
          </a:xfrm>
        </p:spPr>
        <p:txBody>
          <a:bodyPr anchor="t" anchorCtr="0"/>
          <a:lstStyle/>
          <a:p>
            <a:r>
              <a:rPr lang="en-US" sz="2400" b="1" dirty="0" smtClean="0">
                <a:latin typeface="Century Gothic" charset="0"/>
                <a:cs typeface="Century Gothic" charset="0"/>
              </a:rPr>
              <a:t>LAC-2010-01 One Public Policy Forum Chair per linguistic community</a:t>
            </a:r>
          </a:p>
          <a:p>
            <a:pPr lvl="1"/>
            <a:r>
              <a:rPr lang="en-US" sz="1800" dirty="0" smtClean="0">
                <a:latin typeface="Century Gothic" charset="0"/>
                <a:cs typeface="Century Gothic" charset="0"/>
              </a:rPr>
              <a:t>That the Public Policy Forum be moderated by three chairs, each belonging to one of the linguistic communities corresponding to </a:t>
            </a:r>
            <a:r>
              <a:rPr lang="en-US" sz="1800" dirty="0" err="1" smtClean="0">
                <a:latin typeface="Century Gothic" charset="0"/>
                <a:cs typeface="Century Gothic" charset="0"/>
              </a:rPr>
              <a:t>LACNIC's</a:t>
            </a:r>
            <a:r>
              <a:rPr lang="en-US" sz="1800" dirty="0" smtClean="0">
                <a:latin typeface="Century Gothic" charset="0"/>
                <a:cs typeface="Century Gothic" charset="0"/>
              </a:rPr>
              <a:t> three working languages: Spanish, Portuguese and English.</a:t>
            </a:r>
          </a:p>
          <a:p>
            <a:pPr lvl="1"/>
            <a:r>
              <a:rPr lang="en-US" sz="1800" dirty="0" smtClean="0">
                <a:latin typeface="Century Gothic" charset="0"/>
                <a:cs typeface="Century Gothic" charset="0"/>
              </a:rPr>
              <a:t>Didn't reach consensus. Was abandoned by the proposer.</a:t>
            </a:r>
          </a:p>
          <a:p>
            <a:r>
              <a:rPr lang="en-US" sz="2400" b="1" dirty="0" smtClean="0">
                <a:latin typeface="Century Gothic" charset="0"/>
                <a:cs typeface="Century Gothic" charset="0"/>
              </a:rPr>
              <a:t>LAC-2010-02 Election of Chairs through electronic mechanisms</a:t>
            </a:r>
          </a:p>
          <a:p>
            <a:pPr lvl="1"/>
            <a:r>
              <a:rPr lang="en-US" sz="1800" dirty="0" smtClean="0">
                <a:latin typeface="Century Gothic" charset="0"/>
                <a:cs typeface="Century Gothic" charset="0"/>
              </a:rPr>
              <a:t>To change the process for electing Public Policy Forum Chairs so that they are elected by electronic means and later ratified by those in attendance at the Public Policy Forum.</a:t>
            </a:r>
          </a:p>
          <a:p>
            <a:pPr lvl="1"/>
            <a:r>
              <a:rPr lang="en-US" sz="1800" dirty="0" smtClean="0">
                <a:latin typeface="Century Gothic" charset="0"/>
                <a:cs typeface="Century Gothic" charset="0"/>
              </a:rPr>
              <a:t>Approved and ratified by the board.</a:t>
            </a:r>
          </a:p>
          <a:p>
            <a:pPr lvl="1"/>
            <a:endParaRPr lang="en-US" sz="2000" dirty="0" smtClean="0">
              <a:latin typeface="Century Gothic" charset="0"/>
              <a:cs typeface="Century Gothic" charset="0"/>
            </a:endParaRPr>
          </a:p>
        </p:txBody>
      </p:sp>
      <p:sp>
        <p:nvSpPr>
          <p:cNvPr id="11" name="Rectangle 3"/>
          <p:cNvSpPr>
            <a:spLocks noGrp="1" noChangeArrowheads="1"/>
          </p:cNvSpPr>
          <p:nvPr>
            <p:ph type="title"/>
          </p:nvPr>
        </p:nvSpPr>
        <p:spPr>
          <a:xfrm>
            <a:off x="2590800" y="228600"/>
            <a:ext cx="6553200" cy="685800"/>
          </a:xfrm>
        </p:spPr>
        <p:txBody>
          <a:bodyPr rIns="132080"/>
          <a:lstStyle/>
          <a:p>
            <a:pPr indent="0" eaLnBrk="1" hangingPunct="1"/>
            <a:r>
              <a:rPr lang="en-US" dirty="0" smtClean="0">
                <a:latin typeface="Century Gothic" charset="0"/>
                <a:cs typeface="Century Gothic" charset="0"/>
              </a:rPr>
              <a:t>LACNIC Other Policies Discussed in 2010</a:t>
            </a:r>
            <a:endParaRPr lang="en-US" dirty="0" smtClean="0"/>
          </a:p>
        </p:txBody>
      </p:sp>
    </p:spTree>
  </p:cSld>
  <p:clrMapOvr>
    <a:masterClrMapping/>
  </p:clrMapOvr>
  <p:transition spd="slow">
    <p:dissolv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75</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75</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447800" y="609600"/>
            <a:ext cx="7543800" cy="5334000"/>
          </a:xfrm>
        </p:spPr>
        <p:txBody>
          <a:bodyPr anchor="ctr"/>
          <a:lstStyle/>
          <a:p>
            <a:r>
              <a:rPr lang="en-US" sz="2400" b="1" dirty="0" smtClean="0">
                <a:latin typeface="Century Gothic" charset="0"/>
                <a:cs typeface="Century Gothic" charset="0"/>
              </a:rPr>
              <a:t>LAC-2010-03 Inclusion of ASN in the whois when available</a:t>
            </a:r>
            <a:br>
              <a:rPr lang="en-US" sz="2400" b="1" dirty="0" smtClean="0">
                <a:latin typeface="Century Gothic" charset="0"/>
                <a:cs typeface="Century Gothic" charset="0"/>
              </a:rPr>
            </a:br>
            <a:endParaRPr lang="en-US" sz="2400" b="1" dirty="0" smtClean="0">
              <a:latin typeface="Century Gothic" charset="0"/>
              <a:cs typeface="Century Gothic" charset="0"/>
            </a:endParaRPr>
          </a:p>
          <a:p>
            <a:pPr lvl="1"/>
            <a:r>
              <a:rPr lang="en-US" sz="2000" dirty="0" smtClean="0">
                <a:latin typeface="Century Gothic" charset="0"/>
                <a:cs typeface="Century Gothic" charset="0"/>
              </a:rPr>
              <a:t>Inclusion of origin ASN (provided that it is available) in the information of WHOIS of all the </a:t>
            </a:r>
            <a:r>
              <a:rPr lang="en-US" sz="2000" dirty="0" err="1" smtClean="0">
                <a:latin typeface="Century Gothic" charset="0"/>
                <a:cs typeface="Century Gothic" charset="0"/>
              </a:rPr>
              <a:t>LACNIC’s</a:t>
            </a:r>
            <a:r>
              <a:rPr lang="en-US" sz="2000" dirty="0" smtClean="0">
                <a:latin typeface="Century Gothic" charset="0"/>
                <a:cs typeface="Century Gothic" charset="0"/>
              </a:rPr>
              <a:t> received prefixes.</a:t>
            </a:r>
          </a:p>
          <a:p>
            <a:pPr lvl="1"/>
            <a:r>
              <a:rPr lang="en-US" sz="2000" dirty="0" smtClean="0">
                <a:latin typeface="Century Gothic" charset="0"/>
                <a:cs typeface="Century Gothic" charset="0"/>
              </a:rPr>
              <a:t>Consensus reached</a:t>
            </a:r>
          </a:p>
        </p:txBody>
      </p:sp>
      <p:sp>
        <p:nvSpPr>
          <p:cNvPr id="11" name="Rectangle 3"/>
          <p:cNvSpPr>
            <a:spLocks noGrp="1" noChangeArrowheads="1"/>
          </p:cNvSpPr>
          <p:nvPr>
            <p:ph type="title"/>
          </p:nvPr>
        </p:nvSpPr>
        <p:spPr>
          <a:xfrm>
            <a:off x="2590800" y="228600"/>
            <a:ext cx="6553200" cy="685800"/>
          </a:xfrm>
        </p:spPr>
        <p:txBody>
          <a:bodyPr rIns="132080"/>
          <a:lstStyle/>
          <a:p>
            <a:pPr indent="0" eaLnBrk="1" hangingPunct="1"/>
            <a:r>
              <a:rPr lang="en-US" dirty="0" smtClean="0">
                <a:latin typeface="Century Gothic" charset="0"/>
                <a:cs typeface="Century Gothic" charset="0"/>
              </a:rPr>
              <a:t>LACNIC Other Policies Discussed in 2010</a:t>
            </a:r>
            <a:br>
              <a:rPr lang="en-US" dirty="0" smtClean="0">
                <a:latin typeface="Century Gothic" charset="0"/>
                <a:cs typeface="Century Gothic" charset="0"/>
              </a:rPr>
            </a:br>
            <a:r>
              <a:rPr lang="en-US" dirty="0" smtClean="0">
                <a:latin typeface="Century Gothic" charset="0"/>
                <a:cs typeface="Century Gothic" charset="0"/>
              </a:rPr>
              <a:t>(cont.)</a:t>
            </a:r>
            <a:endParaRPr lang="en-US" dirty="0" smtClean="0"/>
          </a:p>
        </p:txBody>
      </p:sp>
    </p:spTree>
  </p:cSld>
  <p:clrMapOvr>
    <a:masterClrMapping/>
  </p:clrMapOvr>
  <p:transition spd="slow">
    <p:dissolv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76</a:t>
            </a:fld>
            <a:endParaRPr lang="en-US"/>
          </a:p>
        </p:txBody>
      </p:sp>
      <p:pic>
        <p:nvPicPr>
          <p:cNvPr id="31747"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057400" y="228600"/>
            <a:ext cx="6477000" cy="685800"/>
          </a:xfrm>
        </p:spPr>
        <p:txBody>
          <a:bodyPr rIns="132080"/>
          <a:lstStyle/>
          <a:p>
            <a:pPr lvl="0" indent="0" eaLnBrk="1" hangingPunct="1">
              <a:defRPr/>
            </a:pPr>
            <a:r>
              <a:rPr lang="en-US" dirty="0" smtClean="0">
                <a:latin typeface="Century Gothic" charset="0"/>
                <a:cs typeface="Century Gothic" charset="0"/>
              </a:rPr>
              <a:t>How to participate…</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76</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981200" y="1295400"/>
            <a:ext cx="7010400" cy="5334000"/>
          </a:xfrm>
        </p:spPr>
        <p:txBody>
          <a:bodyPr anchor="ctr"/>
          <a:lstStyle/>
          <a:p>
            <a:r>
              <a:rPr lang="en-US" sz="2400" b="1" dirty="0" smtClean="0">
                <a:latin typeface="Century Gothic" charset="0"/>
                <a:cs typeface="Century Gothic" charset="0"/>
              </a:rPr>
              <a:t>Public policy mailing list. </a:t>
            </a:r>
            <a:br>
              <a:rPr lang="en-US" sz="2400" b="1" dirty="0" smtClean="0">
                <a:latin typeface="Century Gothic" charset="0"/>
                <a:cs typeface="Century Gothic" charset="0"/>
              </a:rPr>
            </a:br>
            <a:r>
              <a:rPr lang="en-US" sz="2400" b="0" dirty="0" smtClean="0">
                <a:latin typeface="Century Gothic" charset="0"/>
                <a:cs typeface="Century Gothic" charset="0"/>
              </a:rPr>
              <a:t>https://</a:t>
            </a:r>
            <a:r>
              <a:rPr lang="en-US" sz="2400" b="0" dirty="0" err="1" smtClean="0">
                <a:latin typeface="Century Gothic" charset="0"/>
                <a:cs typeface="Century Gothic" charset="0"/>
              </a:rPr>
              <a:t>mail.lacnic.net/mailman/listinfo/politicas</a:t>
            </a:r>
            <a:endParaRPr lang="en-US" sz="2400" b="0" dirty="0" smtClean="0">
              <a:latin typeface="Century Gothic" charset="0"/>
              <a:cs typeface="Century Gothic" charset="0"/>
            </a:endParaRPr>
          </a:p>
          <a:p>
            <a:r>
              <a:rPr lang="en-US" sz="2400" b="1" dirty="0" smtClean="0">
                <a:latin typeface="Century Gothic" charset="0"/>
                <a:cs typeface="Century Gothic" charset="0"/>
              </a:rPr>
              <a:t>List is totally open</a:t>
            </a:r>
          </a:p>
          <a:p>
            <a:r>
              <a:rPr lang="en-US" sz="2400" b="1" dirty="0" smtClean="0">
                <a:latin typeface="Century Gothic" charset="0"/>
                <a:cs typeface="Century Gothic" charset="0"/>
              </a:rPr>
              <a:t>In order to submit a policy, you first have to subscribe to the list</a:t>
            </a:r>
          </a:p>
          <a:p>
            <a:r>
              <a:rPr lang="en-US" sz="2400" b="1" dirty="0" smtClean="0">
                <a:latin typeface="Century Gothic" charset="0"/>
                <a:cs typeface="Century Gothic" charset="0"/>
              </a:rPr>
              <a:t>Proposals must be submitted using the following web form:</a:t>
            </a:r>
          </a:p>
          <a:p>
            <a:r>
              <a:rPr lang="en-US" sz="2400" b="0" dirty="0" err="1" smtClean="0">
                <a:latin typeface="Century Gothic" charset="0"/>
                <a:cs typeface="Century Gothic" charset="0"/>
              </a:rPr>
              <a:t>http://lacnic.net/cgi-bin/formpoliticas/sp/formpoliticas.cgi</a:t>
            </a:r>
            <a:endParaRPr lang="en-US" sz="2400" b="0" dirty="0" smtClean="0">
              <a:latin typeface="Century Gothic" charset="0"/>
              <a:cs typeface="Century Gothic" charset="0"/>
            </a:endParaRPr>
          </a:p>
          <a:p>
            <a:endParaRPr lang="en-US" sz="2400" b="1" dirty="0" smtClean="0">
              <a:latin typeface="Century Gothic" charset="0"/>
              <a:cs typeface="Century Gothic" charset="0"/>
            </a:endParaRPr>
          </a:p>
        </p:txBody>
      </p:sp>
    </p:spTree>
  </p:cSld>
  <p:clrMapOvr>
    <a:masterClrMapping/>
  </p:clrMapOvr>
  <p:transition spd="slow">
    <p:dissolve/>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1"/>
          <p:cNvPicPr>
            <a:picLocks noChangeArrowheads="1"/>
          </p:cNvPicPr>
          <p:nvPr/>
        </p:nvPicPr>
        <p:blipFill>
          <a:blip r:embed="rId3"/>
          <a:srcRect/>
          <a:stretch>
            <a:fillRect/>
          </a:stretch>
        </p:blipFill>
        <p:spPr bwMode="auto">
          <a:xfrm>
            <a:off x="-19050" y="-14288"/>
            <a:ext cx="9182100" cy="6886576"/>
          </a:xfrm>
          <a:prstGeom prst="rect">
            <a:avLst/>
          </a:prstGeom>
          <a:noFill/>
          <a:ln w="9525">
            <a:noFill/>
            <a:miter lim="800000"/>
            <a:headEnd/>
            <a:tailEnd/>
          </a:ln>
        </p:spPr>
      </p:pic>
      <p:sp>
        <p:nvSpPr>
          <p:cNvPr id="46083"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46084" name="Rectangle 3"/>
          <p:cNvSpPr>
            <a:spLocks noGrp="1" noChangeArrowheads="1"/>
          </p:cNvSpPr>
          <p:nvPr>
            <p:ph type="title"/>
          </p:nvPr>
        </p:nvSpPr>
        <p:spPr/>
        <p:txBody>
          <a:bodyPr rIns="132080"/>
          <a:lstStyle/>
          <a:p>
            <a:pPr indent="0" eaLnBrk="1" hangingPunct="1"/>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Thank you</a:t>
            </a:r>
          </a:p>
        </p:txBody>
      </p:sp>
      <p:sp>
        <p:nvSpPr>
          <p:cNvPr id="46085" name="Rectangle 4"/>
          <p:cNvSpPr>
            <a:spLocks noGrp="1" noChangeArrowheads="1"/>
          </p:cNvSpPr>
          <p:nvPr>
            <p:ph type="body" idx="1"/>
          </p:nvPr>
        </p:nvSpPr>
        <p:spPr/>
        <p:txBody>
          <a:bodyPr rIns="132080"/>
          <a:lstStyle/>
          <a:p>
            <a:pPr indent="0" eaLnBrk="1" hangingPunct="1"/>
            <a:endParaRPr lang="en-US" dirty="0" smtClean="0">
              <a:latin typeface="Century Gothic"/>
              <a:cs typeface="Century Gothic"/>
            </a:endParaRPr>
          </a:p>
          <a:p>
            <a:pPr indent="0" eaLnBrk="1" hangingPunct="1"/>
            <a:endParaRPr lang="en-US" b="1" dirty="0" smtClean="0">
              <a:latin typeface="Century Gothic"/>
              <a:cs typeface="Century Gothic"/>
            </a:endParaRPr>
          </a:p>
          <a:p>
            <a:pPr indent="0" eaLnBrk="1" hangingPunct="1"/>
            <a:r>
              <a:rPr lang="en-US" b="1" dirty="0" smtClean="0">
                <a:latin typeface="Century Gothic"/>
                <a:cs typeface="Century Gothic"/>
              </a:rPr>
              <a:t>Francisco Obispo </a:t>
            </a:r>
          </a:p>
          <a:p>
            <a:pPr indent="0" eaLnBrk="1" hangingPunct="1"/>
            <a:r>
              <a:rPr lang="en-US" dirty="0" smtClean="0">
                <a:latin typeface="Century Gothic"/>
                <a:cs typeface="Century Gothic"/>
                <a:hlinkClick r:id="rId4"/>
              </a:rPr>
              <a:t>francisco@obispo.com.ve</a:t>
            </a:r>
            <a:endParaRPr lang="en-US" dirty="0" smtClean="0">
              <a:latin typeface="Century Gothic"/>
              <a:cs typeface="Century Gothic"/>
            </a:endParaRPr>
          </a:p>
          <a:p>
            <a:pPr indent="0" eaLnBrk="1" hangingPunct="1"/>
            <a:r>
              <a:rPr lang="en-US" dirty="0" smtClean="0">
                <a:latin typeface="Century Gothic"/>
                <a:cs typeface="Century Gothic"/>
              </a:rPr>
              <a:t>ICANN ASO Address Council</a:t>
            </a:r>
          </a:p>
        </p:txBody>
      </p:sp>
    </p:spTree>
  </p:cSld>
  <p:clrMapOvr>
    <a:masterClrMapping/>
  </p:clrMapOvr>
  <p:transition spd="med" advClick="0" advTm="5000"/>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38100" y="-28575"/>
            <a:ext cx="9182100" cy="6886575"/>
          </a:xfrm>
          <a:prstGeom prst="rect">
            <a:avLst/>
          </a:prstGeom>
          <a:noFill/>
          <a:ln w="9360">
            <a:noFill/>
            <a:miter lim="800000"/>
            <a:headEnd/>
            <a:tailEnd/>
          </a:ln>
          <a:effectLst/>
        </p:spPr>
      </p:pic>
      <p:sp>
        <p:nvSpPr>
          <p:cNvPr id="4098" name="Rectangle 2"/>
          <p:cNvSpPr>
            <a:spLocks noChangeArrowheads="1"/>
          </p:cNvSpPr>
          <p:nvPr/>
        </p:nvSpPr>
        <p:spPr bwMode="auto">
          <a:xfrm>
            <a:off x="5562600" y="6553200"/>
            <a:ext cx="3441700" cy="279400"/>
          </a:xfrm>
          <a:prstGeom prst="rect">
            <a:avLst/>
          </a:prstGeom>
          <a:noFill/>
          <a:ln w="12600">
            <a:noFill/>
            <a:miter lim="800000"/>
            <a:headEnd/>
            <a:tailEnd/>
          </a:ln>
          <a:effectLst/>
        </p:spPr>
        <p:txBody>
          <a:bodyPr lIns="90000" tIns="45000" rIns="90000" bIns="45000">
            <a:prstTxWarp prst="textNoShape">
              <a:avLst/>
            </a:prstTxWarp>
          </a:bodyPr>
          <a:lstStyle/>
          <a:p>
            <a:pPr algn="r" hangingPunct="1">
              <a:lnSpc>
                <a:spcPct val="101000"/>
              </a:lnSpc>
              <a:tabLst>
                <a:tab pos="723900" algn="l"/>
                <a:tab pos="1447800" algn="l"/>
                <a:tab pos="2171700" algn="l"/>
                <a:tab pos="2895600" algn="l"/>
              </a:tabLst>
            </a:pPr>
            <a:r>
              <a:rPr lang="en-US" sz="1200">
                <a:solidFill>
                  <a:srgbClr val="005480"/>
                </a:solidFill>
                <a:latin typeface="Tahoma" charset="0"/>
                <a:ea typeface="ヒラギノ角ゴ ProN W3" charset="-128"/>
                <a:cs typeface="ヒラギノ角ゴ ProN W3" charset="-128"/>
              </a:rPr>
              <a:t>The ASO is a supporting organization of ICANN</a:t>
            </a:r>
          </a:p>
        </p:txBody>
      </p:sp>
      <p:sp>
        <p:nvSpPr>
          <p:cNvPr id="4099" name="Rectangle 3"/>
          <p:cNvSpPr>
            <a:spLocks noGrp="1" noChangeArrowheads="1"/>
          </p:cNvSpPr>
          <p:nvPr>
            <p:ph type="title" idx="4294967295"/>
          </p:nvPr>
        </p:nvSpPr>
        <p:spPr>
          <a:xfrm>
            <a:off x="228600" y="3276600"/>
            <a:ext cx="8686800" cy="838200"/>
          </a:xfrm>
          <a:ln/>
        </p:spPr>
        <p:txBody>
          <a:bodyPr/>
          <a:lstStyle/>
          <a:p>
            <a:pPr algn="ctr" hangingPunct="1">
              <a:lnSpc>
                <a:spcPct val="101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smtClean="0">
                <a:solidFill>
                  <a:srgbClr val="005480"/>
                </a:solidFill>
                <a:ea typeface="ヒラギノ角ゴ ProN W6" charset="-128"/>
                <a:cs typeface="Century Gothic"/>
              </a:rPr>
              <a:t>RIPE Policies </a:t>
            </a:r>
            <a:r>
              <a:rPr lang="en-US" b="1" dirty="0">
                <a:solidFill>
                  <a:srgbClr val="005480"/>
                </a:solidFill>
                <a:ea typeface="ヒラギノ角ゴ ProN W6" charset="-128"/>
                <a:cs typeface="Century Gothic"/>
              </a:rPr>
              <a:t>and Proposals</a:t>
            </a:r>
          </a:p>
        </p:txBody>
      </p:sp>
      <p:sp>
        <p:nvSpPr>
          <p:cNvPr id="4100" name="Text Box 4"/>
          <p:cNvSpPr txBox="1">
            <a:spLocks noChangeArrowheads="1"/>
          </p:cNvSpPr>
          <p:nvPr/>
        </p:nvSpPr>
        <p:spPr bwMode="auto">
          <a:xfrm>
            <a:off x="228600" y="4114800"/>
            <a:ext cx="8686800" cy="2400300"/>
          </a:xfrm>
          <a:prstGeom prst="rect">
            <a:avLst/>
          </a:prstGeom>
          <a:noFill/>
          <a:ln w="12600">
            <a:noFill/>
            <a:miter lim="800000"/>
            <a:headEnd/>
            <a:tailEnd/>
          </a:ln>
          <a:effectLst/>
        </p:spPr>
        <p:txBody>
          <a:bodyPr lIns="90000" tIns="45000" rIns="90000" bIns="45000">
            <a:prstTxWarp prst="textNoShape">
              <a:avLst/>
            </a:prstTxWarp>
          </a:bodyPr>
          <a:lstStyle/>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b="1" dirty="0" smtClean="0">
              <a:solidFill>
                <a:srgbClr val="000000"/>
              </a:solidFill>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err="1" smtClean="0">
                <a:latin typeface="Century Gothic"/>
                <a:cs typeface="Century Gothic"/>
              </a:rPr>
              <a:t>Wilfried</a:t>
            </a:r>
            <a:r>
              <a:rPr lang="en-US" sz="1600" b="1" dirty="0" smtClean="0">
                <a:latin typeface="Century Gothic"/>
                <a:cs typeface="Century Gothic"/>
              </a:rPr>
              <a:t> </a:t>
            </a:r>
            <a:r>
              <a:rPr lang="en-US" sz="1600" b="1" dirty="0" err="1" smtClean="0">
                <a:latin typeface="Century Gothic"/>
                <a:cs typeface="Century Gothic"/>
              </a:rPr>
              <a:t>Woeber</a:t>
            </a:r>
            <a:endParaRPr lang="en-US" sz="1600" b="1" dirty="0" smtClean="0">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latin typeface="Century Gothic"/>
                <a:cs typeface="Century Gothic"/>
              </a:rPr>
              <a:t>RIPE </a:t>
            </a:r>
            <a:r>
              <a:rPr lang="en-US" sz="1600" dirty="0" smtClean="0">
                <a:solidFill>
                  <a:srgbClr val="000000"/>
                </a:solidFill>
                <a:latin typeface="Century Gothic"/>
                <a:cs typeface="Century Gothic"/>
              </a:rPr>
              <a:t>representative</a:t>
            </a:r>
            <a:r>
              <a:rPr lang="en-US" sz="1600" dirty="0">
                <a:solidFill>
                  <a:srgbClr val="000000"/>
                </a:solidFill>
                <a:latin typeface="Century Gothic"/>
                <a:cs typeface="Century Gothic"/>
              </a:rPr>
              <a:t>, ICANN ASO Address Council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4F0EAB0A-889F-DD46-8510-54655B585173}" type="slidenum">
              <a:rPr lang="en-US"/>
              <a:pPr/>
              <a:t>79</a:t>
            </a:fld>
            <a:endParaRPr lang="en-US"/>
          </a:p>
        </p:txBody>
      </p:sp>
      <p:pic>
        <p:nvPicPr>
          <p:cNvPr id="28675"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28676"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prstTxWarp prst="textNoShape">
              <a:avLst/>
            </a:prstTxWarp>
          </a:bodyPr>
          <a:lstStyle/>
          <a:p>
            <a:pPr marL="39688" algn="r"/>
            <a:r>
              <a:rPr lang="en-US" sz="1200">
                <a:solidFill>
                  <a:srgbClr val="005480"/>
                </a:solidFill>
                <a:latin typeface="Tahoma" charset="0"/>
                <a:ea typeface="Tahoma" charset="0"/>
                <a:cs typeface="Tahoma" charset="0"/>
                <a:sym typeface="Tahoma" charset="0"/>
              </a:rPr>
              <a:t>The ASO is a supporting organization of ICANN</a:t>
            </a:r>
          </a:p>
        </p:txBody>
      </p:sp>
      <p:sp>
        <p:nvSpPr>
          <p:cNvPr id="28677" name="Rectangle 3"/>
          <p:cNvSpPr>
            <a:spLocks noGrp="1" noChangeArrowheads="1"/>
          </p:cNvSpPr>
          <p:nvPr>
            <p:ph type="title"/>
          </p:nvPr>
        </p:nvSpPr>
        <p:spPr>
          <a:xfrm>
            <a:off x="2971800" y="228600"/>
            <a:ext cx="6019800" cy="685800"/>
          </a:xfrm>
        </p:spPr>
        <p:txBody>
          <a:bodyPr rIns="132080"/>
          <a:lstStyle/>
          <a:p>
            <a:pPr indent="0" eaLnBrk="1" hangingPunct="1"/>
            <a:r>
              <a:rPr lang="en-US" dirty="0" smtClean="0">
                <a:latin typeface="Century Gothic" charset="0"/>
                <a:ea typeface="Century Gothic" charset="0"/>
                <a:cs typeface="Century Gothic" charset="0"/>
              </a:rPr>
              <a:t>RIPE </a:t>
            </a:r>
            <a:r>
              <a:rPr lang="en-US" u="sng" dirty="0" smtClean="0">
                <a:latin typeface="Century Gothic" charset="0"/>
                <a:ea typeface="Century Gothic" charset="0"/>
                <a:cs typeface="Century Gothic" charset="0"/>
              </a:rPr>
              <a:t>IPv4</a:t>
            </a:r>
            <a:r>
              <a:rPr lang="en-US" dirty="0" smtClean="0">
                <a:latin typeface="Century Gothic" charset="0"/>
                <a:ea typeface="Century Gothic" charset="0"/>
                <a:cs typeface="Century Gothic" charset="0"/>
              </a:rPr>
              <a:t> Policy Implemented in 2010</a:t>
            </a:r>
            <a:endParaRPr lang="en-US" dirty="0" smtClean="0"/>
          </a:p>
        </p:txBody>
      </p:sp>
      <p:sp>
        <p:nvSpPr>
          <p:cNvPr id="28678"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prstTxWarp prst="textNoShape">
              <a:avLst/>
            </a:prstTxWarp>
          </a:bodyPr>
          <a:lstStyle/>
          <a:p>
            <a:pPr algn="ctr"/>
            <a:fld id="{B28435BA-ED65-184C-842E-390166A40D33}" type="slidenum">
              <a:rPr lang="en-US" sz="1200">
                <a:solidFill>
                  <a:srgbClr val="005480"/>
                </a:solidFill>
                <a:latin typeface="Tahoma" charset="0"/>
                <a:ea typeface="Tahoma" charset="0"/>
                <a:cs typeface="Tahoma" charset="0"/>
                <a:sym typeface="Tahoma" charset="0"/>
              </a:rPr>
              <a:pPr algn="ctr"/>
              <a:t>79</a:t>
            </a:fld>
            <a:endParaRPr lang="en-US" sz="1200">
              <a:solidFill>
                <a:srgbClr val="005480"/>
              </a:solidFill>
              <a:latin typeface="Tahoma" charset="0"/>
              <a:ea typeface="Tahoma" charset="0"/>
              <a:cs typeface="Tahoma" charset="0"/>
              <a:sym typeface="Tahoma" charset="0"/>
            </a:endParaRPr>
          </a:p>
        </p:txBody>
      </p:sp>
      <p:sp>
        <p:nvSpPr>
          <p:cNvPr id="28679" name="Content Placeholder 2"/>
          <p:cNvSpPr>
            <a:spLocks noGrp="1"/>
          </p:cNvSpPr>
          <p:nvPr>
            <p:ph type="body" idx="1"/>
          </p:nvPr>
        </p:nvSpPr>
        <p:spPr>
          <a:xfrm>
            <a:off x="1981200" y="685800"/>
            <a:ext cx="6553200" cy="5334000"/>
          </a:xfrm>
        </p:spPr>
        <p:txBody>
          <a:bodyPr/>
          <a:lstStyle/>
          <a:p>
            <a:endParaRPr lang="en-US" sz="2400" b="1" dirty="0" smtClean="0">
              <a:latin typeface="Century Gothic" charset="0"/>
              <a:ea typeface="Century Gothic" charset="0"/>
              <a:cs typeface="Century Gothic" charset="0"/>
            </a:endParaRPr>
          </a:p>
          <a:p>
            <a:r>
              <a:rPr lang="en-US" sz="2400" b="1" dirty="0" smtClean="0">
                <a:latin typeface="Century Gothic" charset="0"/>
                <a:ea typeface="Century Gothic" charset="0"/>
                <a:cs typeface="Century Gothic" charset="0"/>
              </a:rPr>
              <a:t>Run Out Fairly (2009-03)</a:t>
            </a:r>
            <a:endParaRPr lang="en-US" sz="2400" b="1" dirty="0" smtClean="0"/>
          </a:p>
          <a:p>
            <a:pPr lvl="1"/>
            <a:r>
              <a:rPr lang="en-US" sz="2000" dirty="0" smtClean="0">
                <a:latin typeface="Century Gothic" charset="0"/>
                <a:ea typeface="Century Gothic" charset="0"/>
                <a:cs typeface="Century Gothic" charset="0"/>
              </a:rPr>
              <a:t>IPv4 address space will be allocated/assigned based on a decreasing allocation/assignment period </a:t>
            </a:r>
          </a:p>
          <a:p>
            <a:pPr lvl="2"/>
            <a:r>
              <a:rPr lang="en-US" sz="1600" dirty="0" smtClean="0">
                <a:latin typeface="Century Gothic" charset="0"/>
                <a:ea typeface="Century Gothic" charset="0"/>
                <a:cs typeface="Century Gothic" charset="0"/>
              </a:rPr>
              <a:t>9months (now)</a:t>
            </a:r>
          </a:p>
          <a:p>
            <a:pPr lvl="2"/>
            <a:r>
              <a:rPr lang="en-US" sz="1600" dirty="0" smtClean="0">
                <a:latin typeface="Century Gothic" charset="0"/>
                <a:ea typeface="Century Gothic" charset="0"/>
                <a:cs typeface="Century Gothic" charset="0"/>
              </a:rPr>
              <a:t>6 months (from January 2011)</a:t>
            </a:r>
          </a:p>
          <a:p>
            <a:pPr lvl="2"/>
            <a:r>
              <a:rPr lang="en-US" sz="1600" dirty="0" smtClean="0">
                <a:latin typeface="Century Gothic" charset="0"/>
                <a:ea typeface="Century Gothic" charset="0"/>
                <a:cs typeface="Century Gothic" charset="0"/>
              </a:rPr>
              <a:t>3 months (from July 2011)</a:t>
            </a:r>
          </a:p>
          <a:p>
            <a:r>
              <a:rPr lang="en-US" sz="2400" b="1" dirty="0" smtClean="0">
                <a:latin typeface="Century Gothic" charset="0"/>
                <a:ea typeface="Century Gothic" charset="0"/>
                <a:cs typeface="Century Gothic" charset="0"/>
              </a:rPr>
              <a:t>80% Rule Ambiguity Cleanup (2010-04)</a:t>
            </a:r>
            <a:endParaRPr lang="en-US" sz="2400" b="1" dirty="0" smtClean="0"/>
          </a:p>
          <a:p>
            <a:pPr lvl="1"/>
            <a:r>
              <a:rPr lang="en-US" sz="2000" dirty="0" smtClean="0">
                <a:latin typeface="Century Gothic" charset="0"/>
                <a:ea typeface="Century Gothic" charset="0"/>
                <a:cs typeface="Century Gothic" charset="0"/>
              </a:rPr>
              <a:t>clarification of the ’80% rule’ for sub-allocation requests</a:t>
            </a:r>
          </a:p>
          <a:p>
            <a:pPr lvl="1"/>
            <a:r>
              <a:rPr lang="en-US" sz="2000" dirty="0" smtClean="0">
                <a:latin typeface="Century Gothic" charset="0"/>
                <a:ea typeface="Century Gothic" charset="0"/>
                <a:cs typeface="Century Gothic" charset="0"/>
              </a:rPr>
              <a:t>80% of the </a:t>
            </a:r>
            <a:r>
              <a:rPr lang="en-US" sz="2000" dirty="0" err="1" smtClean="0">
                <a:latin typeface="Century Gothic" charset="0"/>
                <a:ea typeface="Century Gothic" charset="0"/>
                <a:cs typeface="Century Gothic" charset="0"/>
              </a:rPr>
              <a:t>utilisation</a:t>
            </a:r>
            <a:r>
              <a:rPr lang="en-US" sz="2000" dirty="0" smtClean="0">
                <a:latin typeface="Century Gothic" charset="0"/>
                <a:ea typeface="Century Gothic" charset="0"/>
                <a:cs typeface="Century Gothic" charset="0"/>
              </a:rPr>
              <a:t> ratio is calculated on all the already allocated space </a:t>
            </a: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8</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t>RIR PDP: Basic Steps</a:t>
            </a:r>
          </a:p>
        </p:txBody>
      </p:sp>
      <p:sp>
        <p:nvSpPr>
          <p:cNvPr id="31750" name="Rectangle 4"/>
          <p:cNvSpPr>
            <a:spLocks noGrp="1" noChangeArrowheads="1"/>
          </p:cNvSpPr>
          <p:nvPr>
            <p:ph type="body" idx="1"/>
          </p:nvPr>
        </p:nvSpPr>
        <p:spPr>
          <a:xfrm>
            <a:off x="1981200" y="1371600"/>
            <a:ext cx="6781800" cy="5105400"/>
          </a:xfrm>
        </p:spPr>
        <p:txBody>
          <a:bodyPr rIns="132080"/>
          <a:lstStyle/>
          <a:p>
            <a:pPr marL="514350" indent="-514350">
              <a:lnSpc>
                <a:spcPct val="80000"/>
              </a:lnSpc>
              <a:spcAft>
                <a:spcPts val="600"/>
              </a:spcAft>
              <a:buFont typeface="+mj-lt"/>
              <a:buAutoNum type="arabicPeriod"/>
            </a:pPr>
            <a:r>
              <a:rPr lang="en-US" sz="2000" b="1" dirty="0" smtClean="0">
                <a:latin typeface="Century Gothic"/>
                <a:cs typeface="Century Gothic"/>
              </a:rPr>
              <a:t>Community individuals and groups submit </a:t>
            </a:r>
            <a:br>
              <a:rPr lang="en-US" sz="2000" b="1" dirty="0" smtClean="0">
                <a:latin typeface="Century Gothic"/>
                <a:cs typeface="Century Gothic"/>
              </a:rPr>
            </a:br>
            <a:r>
              <a:rPr lang="en-US" sz="2000" b="1" dirty="0" smtClean="0">
                <a:latin typeface="Century Gothic"/>
                <a:cs typeface="Century Gothic"/>
              </a:rPr>
              <a:t>a proposal </a:t>
            </a:r>
          </a:p>
          <a:p>
            <a:pPr marL="514350" indent="-514350">
              <a:lnSpc>
                <a:spcPct val="80000"/>
              </a:lnSpc>
              <a:spcAft>
                <a:spcPts val="600"/>
              </a:spcAft>
              <a:buFont typeface="+mj-lt"/>
              <a:buAutoNum type="arabicPeriod"/>
            </a:pPr>
            <a:r>
              <a:rPr lang="en-US" sz="2000" b="1" dirty="0" smtClean="0">
                <a:latin typeface="Century Gothic"/>
                <a:cs typeface="Century Gothic"/>
              </a:rPr>
              <a:t>Community discusses the proposal on the </a:t>
            </a:r>
            <a:br>
              <a:rPr lang="en-US" sz="2000" b="1" dirty="0" smtClean="0">
                <a:latin typeface="Century Gothic"/>
                <a:cs typeface="Century Gothic"/>
              </a:rPr>
            </a:br>
            <a:r>
              <a:rPr lang="en-US" sz="2000" b="1" dirty="0" smtClean="0">
                <a:latin typeface="Century Gothic"/>
                <a:cs typeface="Century Gothic"/>
              </a:rPr>
              <a:t>mailing list</a:t>
            </a:r>
          </a:p>
          <a:p>
            <a:pPr marL="514350" indent="-514350">
              <a:lnSpc>
                <a:spcPct val="80000"/>
              </a:lnSpc>
              <a:spcAft>
                <a:spcPts val="600"/>
              </a:spcAft>
              <a:buFont typeface="+mj-lt"/>
              <a:buAutoNum type="arabicPeriod"/>
            </a:pPr>
            <a:r>
              <a:rPr lang="en-US" sz="2000" b="1" dirty="0" smtClean="0">
                <a:latin typeface="Century Gothic"/>
                <a:cs typeface="Century Gothic"/>
              </a:rPr>
              <a:t>Community discusses the proposal at an open policy meeting</a:t>
            </a:r>
          </a:p>
          <a:p>
            <a:pPr marL="514350" indent="-514350">
              <a:lnSpc>
                <a:spcPct val="80000"/>
              </a:lnSpc>
              <a:spcAft>
                <a:spcPts val="600"/>
              </a:spcAft>
              <a:buFont typeface="+mj-lt"/>
              <a:buAutoNum type="arabicPeriod"/>
            </a:pPr>
            <a:r>
              <a:rPr lang="en-US" sz="2000" b="1" dirty="0" smtClean="0">
                <a:latin typeface="Century Gothic"/>
                <a:cs typeface="Century Gothic"/>
              </a:rPr>
              <a:t>Consensus evaluation</a:t>
            </a:r>
          </a:p>
          <a:p>
            <a:pPr marL="514350" indent="-514350">
              <a:lnSpc>
                <a:spcPct val="80000"/>
              </a:lnSpc>
              <a:spcAft>
                <a:spcPts val="600"/>
              </a:spcAft>
              <a:buFont typeface="+mj-lt"/>
              <a:buAutoNum type="arabicPeriod"/>
            </a:pPr>
            <a:r>
              <a:rPr lang="en-US" sz="2000" b="1" dirty="0" smtClean="0">
                <a:latin typeface="Century Gothic"/>
                <a:cs typeface="Century Gothic"/>
              </a:rPr>
              <a:t>Last Call</a:t>
            </a:r>
          </a:p>
          <a:p>
            <a:pPr marL="514350" indent="-514350">
              <a:lnSpc>
                <a:spcPct val="80000"/>
              </a:lnSpc>
              <a:spcAft>
                <a:spcPts val="600"/>
              </a:spcAft>
              <a:buFont typeface="+mj-lt"/>
              <a:buAutoNum type="arabicPeriod"/>
            </a:pPr>
            <a:r>
              <a:rPr lang="en-US" sz="2000" b="1" dirty="0" smtClean="0">
                <a:latin typeface="Century Gothic"/>
                <a:cs typeface="Century Gothic"/>
              </a:rPr>
              <a:t>Adoption</a:t>
            </a:r>
          </a:p>
          <a:p>
            <a:pPr marL="514350" indent="-514350">
              <a:lnSpc>
                <a:spcPct val="80000"/>
              </a:lnSpc>
              <a:spcAft>
                <a:spcPts val="600"/>
              </a:spcAft>
              <a:buFont typeface="+mj-lt"/>
              <a:buAutoNum type="arabicPeriod"/>
            </a:pPr>
            <a:r>
              <a:rPr lang="en-US" sz="2000" b="1" dirty="0" smtClean="0">
                <a:latin typeface="Century Gothic"/>
                <a:cs typeface="Century Gothic"/>
              </a:rPr>
              <a:t>Implementation</a:t>
            </a: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8</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4C6E7AC4-E478-7C43-87D5-0FF244237D37}" type="slidenum">
              <a:rPr lang="en-US"/>
              <a:pPr/>
              <a:t>80</a:t>
            </a:fld>
            <a:endParaRPr lang="en-US"/>
          </a:p>
        </p:txBody>
      </p:sp>
      <p:pic>
        <p:nvPicPr>
          <p:cNvPr id="30723" name="Picture 1"/>
          <p:cNvPicPr>
            <a:picLocks noChangeArrowheads="1"/>
          </p:cNvPicPr>
          <p:nvPr/>
        </p:nvPicPr>
        <p:blipFill>
          <a:blip r:embed="rId3"/>
          <a:srcRect/>
          <a:stretch>
            <a:fillRect/>
          </a:stretch>
        </p:blipFill>
        <p:spPr bwMode="auto">
          <a:xfrm>
            <a:off x="-38100" y="0"/>
            <a:ext cx="9182100" cy="6886575"/>
          </a:xfrm>
          <a:prstGeom prst="rect">
            <a:avLst/>
          </a:prstGeom>
          <a:noFill/>
          <a:ln w="9525">
            <a:noFill/>
            <a:miter lim="800000"/>
            <a:headEnd/>
            <a:tailEnd/>
          </a:ln>
        </p:spPr>
      </p:pic>
      <p:sp>
        <p:nvSpPr>
          <p:cNvPr id="30724"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prstTxWarp prst="textNoShape">
              <a:avLst/>
            </a:prstTxWarp>
          </a:bodyPr>
          <a:lstStyle/>
          <a:p>
            <a:pPr marL="39688" algn="r"/>
            <a:r>
              <a:rPr lang="en-US" sz="1200">
                <a:solidFill>
                  <a:srgbClr val="005480"/>
                </a:solidFill>
                <a:latin typeface="Tahoma" charset="0"/>
                <a:ea typeface="Tahoma" charset="0"/>
                <a:cs typeface="Tahoma" charset="0"/>
                <a:sym typeface="Tahoma" charset="0"/>
              </a:rPr>
              <a:t>The ASO is a supporting organization of ICANN</a:t>
            </a:r>
          </a:p>
        </p:txBody>
      </p:sp>
      <p:sp>
        <p:nvSpPr>
          <p:cNvPr id="30725" name="Rectangle 3"/>
          <p:cNvSpPr>
            <a:spLocks noGrp="1" noChangeArrowheads="1"/>
          </p:cNvSpPr>
          <p:nvPr>
            <p:ph type="title"/>
          </p:nvPr>
        </p:nvSpPr>
        <p:spPr>
          <a:xfrm>
            <a:off x="3048000" y="228600"/>
            <a:ext cx="6019800" cy="685800"/>
          </a:xfrm>
        </p:spPr>
        <p:txBody>
          <a:bodyPr rIns="132080"/>
          <a:lstStyle/>
          <a:p>
            <a:pPr indent="0" eaLnBrk="1" hangingPunct="1"/>
            <a:r>
              <a:rPr lang="en-US" dirty="0" smtClean="0">
                <a:latin typeface="Century Gothic" charset="0"/>
                <a:ea typeface="Century Gothic" charset="0"/>
                <a:cs typeface="Century Gothic" charset="0"/>
              </a:rPr>
              <a:t>RIPE Other Policy Implemented in 2010</a:t>
            </a:r>
            <a:endParaRPr lang="en-US" dirty="0" smtClean="0"/>
          </a:p>
        </p:txBody>
      </p:sp>
      <p:sp>
        <p:nvSpPr>
          <p:cNvPr id="30726"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prstTxWarp prst="textNoShape">
              <a:avLst/>
            </a:prstTxWarp>
          </a:bodyPr>
          <a:lstStyle/>
          <a:p>
            <a:pPr algn="ctr"/>
            <a:fld id="{8953B3DF-29D1-BC42-A7A8-83E370CD2521}" type="slidenum">
              <a:rPr lang="en-US" sz="1200">
                <a:solidFill>
                  <a:srgbClr val="005480"/>
                </a:solidFill>
                <a:latin typeface="Tahoma" charset="0"/>
                <a:ea typeface="Tahoma" charset="0"/>
                <a:cs typeface="Tahoma" charset="0"/>
                <a:sym typeface="Tahoma" charset="0"/>
              </a:rPr>
              <a:pPr algn="ctr"/>
              <a:t>80</a:t>
            </a:fld>
            <a:endParaRPr lang="en-US" sz="1200">
              <a:solidFill>
                <a:srgbClr val="005480"/>
              </a:solidFill>
              <a:latin typeface="Tahoma" charset="0"/>
              <a:ea typeface="Tahoma" charset="0"/>
              <a:cs typeface="Tahoma" charset="0"/>
              <a:sym typeface="Tahoma" charset="0"/>
            </a:endParaRPr>
          </a:p>
        </p:txBody>
      </p:sp>
      <p:sp>
        <p:nvSpPr>
          <p:cNvPr id="30727" name="Content Placeholder 2"/>
          <p:cNvSpPr>
            <a:spLocks noGrp="1"/>
          </p:cNvSpPr>
          <p:nvPr>
            <p:ph type="body" idx="1"/>
          </p:nvPr>
        </p:nvSpPr>
        <p:spPr>
          <a:xfrm>
            <a:off x="1600200" y="1066800"/>
            <a:ext cx="7010400" cy="5334000"/>
          </a:xfrm>
        </p:spPr>
        <p:txBody>
          <a:bodyPr/>
          <a:lstStyle/>
          <a:p>
            <a:endParaRPr lang="en-US" sz="2400" b="1" dirty="0" smtClean="0">
              <a:latin typeface="Century Gothic" charset="0"/>
              <a:ea typeface="Century Gothic" charset="0"/>
              <a:cs typeface="Century Gothic" charset="0"/>
            </a:endParaRPr>
          </a:p>
          <a:p>
            <a:r>
              <a:rPr lang="en-US" sz="2400" b="1" dirty="0" smtClean="0">
                <a:latin typeface="Century Gothic" charset="0"/>
                <a:ea typeface="Century Gothic" charset="0"/>
                <a:cs typeface="Century Gothic" charset="0"/>
              </a:rPr>
              <a:t>Direct Assignment to End User from the RIPE NCC (2007-01)</a:t>
            </a:r>
          </a:p>
          <a:p>
            <a:pPr lvl="1"/>
            <a:r>
              <a:rPr lang="en-US" sz="2000" dirty="0" smtClean="0">
                <a:latin typeface="Century Gothic" charset="0"/>
                <a:ea typeface="Century Gothic" charset="0"/>
                <a:cs typeface="Century Gothic" charset="0"/>
              </a:rPr>
              <a:t>Defines mandatory for IPv4 assignments the contractual relationship between End Users and IR (LIRs or RIPE NCC)</a:t>
            </a:r>
          </a:p>
          <a:p>
            <a:r>
              <a:rPr lang="en-US" sz="2400" b="1" dirty="0" smtClean="0">
                <a:latin typeface="Century Gothic" charset="0"/>
                <a:ea typeface="Century Gothic" charset="0"/>
                <a:cs typeface="Century Gothic" charset="0"/>
              </a:rPr>
              <a:t>IANA Policy for Allocation of ASNs to RIRs (2009-07) </a:t>
            </a:r>
          </a:p>
          <a:p>
            <a:pPr lvl="1"/>
            <a:r>
              <a:rPr lang="en-US" sz="2000" dirty="0" smtClean="0">
                <a:latin typeface="Century Gothic" charset="0"/>
                <a:ea typeface="Century Gothic" charset="0"/>
                <a:cs typeface="Century Gothic" charset="0"/>
              </a:rPr>
              <a:t>IANA and the RIRs will operate ASN allocations from an undifferentiated 4-byte ASN allocation pool from 1 January 2011</a:t>
            </a:r>
          </a:p>
          <a:p>
            <a:pPr>
              <a:buFont typeface="Tahoma" charset="0"/>
              <a:buNone/>
            </a:pPr>
            <a:endParaRPr lang="en-US" dirty="0" smtClean="0">
              <a:latin typeface="Century Gothic" charset="0"/>
              <a:ea typeface="Century Gothic" charset="0"/>
              <a:cs typeface="Century Gothic" charset="0"/>
            </a:endParaRPr>
          </a:p>
        </p:txBody>
      </p:sp>
    </p:spTree>
  </p:cSld>
  <p:clrMapOvr>
    <a:masterClrMapping/>
  </p:clrMapOvr>
  <p:transition spd="slow">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ECD26320-FB03-CA4E-B206-0540D9FB357D}" type="slidenum">
              <a:rPr lang="en-US"/>
              <a:pPr/>
              <a:t>81</a:t>
            </a:fld>
            <a:endParaRPr lang="en-US"/>
          </a:p>
        </p:txBody>
      </p:sp>
      <p:pic>
        <p:nvPicPr>
          <p:cNvPr id="32771"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2772"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prstTxWarp prst="textNoShape">
              <a:avLst/>
            </a:prstTxWarp>
          </a:bodyPr>
          <a:lstStyle/>
          <a:p>
            <a:pPr marL="39688" algn="r"/>
            <a:r>
              <a:rPr lang="en-US" sz="1200">
                <a:solidFill>
                  <a:srgbClr val="005480"/>
                </a:solidFill>
                <a:latin typeface="Tahoma" charset="0"/>
                <a:ea typeface="Tahoma" charset="0"/>
                <a:cs typeface="Tahoma" charset="0"/>
                <a:sym typeface="Tahoma" charset="0"/>
              </a:rPr>
              <a:t>The ASO is a supporting organization of ICANN</a:t>
            </a:r>
          </a:p>
        </p:txBody>
      </p:sp>
      <p:sp>
        <p:nvSpPr>
          <p:cNvPr id="32773" name="Rectangle 3"/>
          <p:cNvSpPr>
            <a:spLocks noGrp="1" noChangeArrowheads="1"/>
          </p:cNvSpPr>
          <p:nvPr>
            <p:ph type="title"/>
          </p:nvPr>
        </p:nvSpPr>
        <p:spPr>
          <a:xfrm>
            <a:off x="2667000" y="228600"/>
            <a:ext cx="5867400" cy="685800"/>
          </a:xfrm>
        </p:spPr>
        <p:txBody>
          <a:bodyPr rIns="132080"/>
          <a:lstStyle/>
          <a:p>
            <a:pPr indent="0" eaLnBrk="1" hangingPunct="1"/>
            <a:r>
              <a:rPr lang="en-US" smtClean="0"/>
              <a:t>RIPE Proposal Highlights in 2010</a:t>
            </a:r>
          </a:p>
        </p:txBody>
      </p:sp>
      <p:sp>
        <p:nvSpPr>
          <p:cNvPr id="31750" name="Rectangle 4"/>
          <p:cNvSpPr>
            <a:spLocks noGrp="1" noChangeArrowheads="1"/>
          </p:cNvSpPr>
          <p:nvPr>
            <p:ph type="body" idx="1"/>
          </p:nvPr>
        </p:nvSpPr>
        <p:spPr>
          <a:xfrm>
            <a:off x="1905000" y="990600"/>
            <a:ext cx="7010400" cy="5334000"/>
          </a:xfrm>
        </p:spPr>
        <p:txBody>
          <a:bodyPr rIns="132080"/>
          <a:lstStyle/>
          <a:p>
            <a:pPr marL="514350" indent="-457200">
              <a:buFont typeface="Tahoma" charset="0"/>
              <a:buNone/>
              <a:defRPr/>
            </a:pPr>
            <a:r>
              <a:rPr lang="en-US" sz="2400" b="1" dirty="0" smtClean="0">
                <a:latin typeface="Century Gothic" charset="0"/>
                <a:cs typeface="Century Gothic" charset="0"/>
              </a:rPr>
              <a:t> Temporary Internet Number assignment Policies (2010-01)</a:t>
            </a:r>
          </a:p>
          <a:p>
            <a:pPr marL="914400" lvl="1" indent="-457200">
              <a:defRPr/>
            </a:pPr>
            <a:r>
              <a:rPr lang="en-US" sz="1800" dirty="0" smtClean="0">
                <a:latin typeface="Century Gothic" charset="0"/>
                <a:cs typeface="Century Gothic" charset="0"/>
              </a:rPr>
              <a:t>Collects under only one policy section all the rules for temporary assignments</a:t>
            </a:r>
          </a:p>
          <a:p>
            <a:pPr marL="914400" lvl="1" indent="-457200">
              <a:defRPr/>
            </a:pPr>
            <a:r>
              <a:rPr lang="en-US" sz="1800" dirty="0" smtClean="0">
                <a:latin typeface="Century Gothic" charset="0"/>
                <a:cs typeface="Century Gothic" charset="0"/>
              </a:rPr>
              <a:t>Last call</a:t>
            </a:r>
          </a:p>
          <a:p>
            <a:pPr marL="514350" indent="-457200">
              <a:buFont typeface="Tahoma" charset="0"/>
              <a:buNone/>
              <a:defRPr/>
            </a:pPr>
            <a:r>
              <a:rPr lang="en-US" sz="2400" b="1" dirty="0" smtClean="0">
                <a:latin typeface="Century Gothic" charset="0"/>
                <a:cs typeface="Century Gothic" charset="0"/>
              </a:rPr>
              <a:t>Allocations from the last /8 (2010-02)</a:t>
            </a:r>
          </a:p>
          <a:p>
            <a:pPr marL="914400" lvl="1" indent="-457200">
              <a:defRPr/>
            </a:pPr>
            <a:r>
              <a:rPr lang="en-US" sz="1800" dirty="0" smtClean="0">
                <a:latin typeface="Century Gothic" charset="0"/>
                <a:cs typeface="Century Gothic" charset="0"/>
              </a:rPr>
              <a:t>Defines the distribution of IPv4 address space from the final /8 available </a:t>
            </a:r>
          </a:p>
          <a:p>
            <a:pPr marL="914400" lvl="1" indent="-457200">
              <a:defRPr/>
            </a:pPr>
            <a:r>
              <a:rPr lang="en-US" sz="1800" dirty="0" smtClean="0">
                <a:latin typeface="Century Gothic" charset="0"/>
                <a:cs typeface="Century Gothic" charset="0"/>
              </a:rPr>
              <a:t>Last Call</a:t>
            </a:r>
          </a:p>
          <a:p>
            <a:pPr marL="514350" indent="-457200">
              <a:buFont typeface="Tahoma" charset="0"/>
              <a:buNone/>
              <a:defRPr/>
            </a:pPr>
            <a:r>
              <a:rPr lang="en-US" sz="2400" b="1" dirty="0" smtClean="0">
                <a:latin typeface="Century Gothic" charset="0"/>
                <a:cs typeface="Century Gothic" charset="0"/>
              </a:rPr>
              <a:t>Global Policy for IPv4 Allocations by the IANA Post Exhaustion (2010-05)</a:t>
            </a:r>
          </a:p>
          <a:p>
            <a:pPr marL="863600" lvl="1" indent="-457200">
              <a:defRPr/>
            </a:pPr>
            <a:r>
              <a:rPr lang="en-US" sz="1800" dirty="0" smtClean="0">
                <a:latin typeface="Century Gothic" charset="0"/>
                <a:cs typeface="Century Gothic" charset="0"/>
              </a:rPr>
              <a:t>Some changes to the text were presented at RIPE 61</a:t>
            </a:r>
          </a:p>
          <a:p>
            <a:pPr marL="863600" lvl="1" indent="-457200">
              <a:defRPr/>
            </a:pPr>
            <a:r>
              <a:rPr lang="en-US" sz="1800" dirty="0" smtClean="0">
                <a:latin typeface="Century Gothic" charset="0"/>
                <a:cs typeface="Century Gothic" charset="0"/>
              </a:rPr>
              <a:t>The new text is available and will enter the PDP</a:t>
            </a:r>
          </a:p>
          <a:p>
            <a:pPr eaLnBrk="1" hangingPunct="1">
              <a:buFont typeface="Tahoma" charset="0"/>
              <a:buNone/>
              <a:defRPr/>
            </a:pPr>
            <a:endParaRPr lang="en-US" sz="2800" dirty="0" smtClean="0"/>
          </a:p>
        </p:txBody>
      </p:sp>
      <p:sp>
        <p:nvSpPr>
          <p:cNvPr id="32775"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prstTxWarp prst="textNoShape">
              <a:avLst/>
            </a:prstTxWarp>
          </a:bodyPr>
          <a:lstStyle/>
          <a:p>
            <a:pPr algn="ctr"/>
            <a:fld id="{11126423-CD0C-A64B-904C-0DD9F20BEB3D}" type="slidenum">
              <a:rPr lang="en-US" sz="1200">
                <a:solidFill>
                  <a:srgbClr val="005480"/>
                </a:solidFill>
                <a:latin typeface="Tahoma" charset="0"/>
                <a:ea typeface="Tahoma" charset="0"/>
                <a:cs typeface="Tahoma" charset="0"/>
                <a:sym typeface="Tahoma" charset="0"/>
              </a:rPr>
              <a:pPr algn="ctr"/>
              <a:t>81</a:t>
            </a:fld>
            <a:endParaRPr lang="en-US" sz="1200">
              <a:solidFill>
                <a:srgbClr val="005480"/>
              </a:solidFill>
              <a:latin typeface="Tahoma" charset="0"/>
              <a:ea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249467E5-21E7-D94E-B570-2A84B4026173}" type="slidenum">
              <a:rPr lang="en-US"/>
              <a:pPr/>
              <a:t>82</a:t>
            </a:fld>
            <a:endParaRPr lang="en-US"/>
          </a:p>
        </p:txBody>
      </p:sp>
      <p:pic>
        <p:nvPicPr>
          <p:cNvPr id="34819"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4820"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prstTxWarp prst="textNoShape">
              <a:avLst/>
            </a:prstTxWarp>
          </a:bodyPr>
          <a:lstStyle/>
          <a:p>
            <a:pPr marL="39688" algn="r"/>
            <a:r>
              <a:rPr lang="en-US" sz="1200">
                <a:solidFill>
                  <a:srgbClr val="005480"/>
                </a:solidFill>
                <a:latin typeface="Tahoma" charset="0"/>
                <a:ea typeface="Tahoma" charset="0"/>
                <a:cs typeface="Tahoma" charset="0"/>
                <a:sym typeface="Tahoma" charset="0"/>
              </a:rPr>
              <a:t>The ASO is a supporting organization of ICANN</a:t>
            </a:r>
          </a:p>
        </p:txBody>
      </p:sp>
      <p:sp>
        <p:nvSpPr>
          <p:cNvPr id="34821" name="Rectangle 3"/>
          <p:cNvSpPr>
            <a:spLocks noGrp="1" noChangeArrowheads="1"/>
          </p:cNvSpPr>
          <p:nvPr>
            <p:ph type="title"/>
          </p:nvPr>
        </p:nvSpPr>
        <p:spPr>
          <a:xfrm>
            <a:off x="3886200" y="228600"/>
            <a:ext cx="4648200" cy="685800"/>
          </a:xfrm>
        </p:spPr>
        <p:txBody>
          <a:bodyPr rIns="132080"/>
          <a:lstStyle/>
          <a:p>
            <a:pPr indent="0" eaLnBrk="1" hangingPunct="1"/>
            <a:r>
              <a:rPr lang="en-US" smtClean="0"/>
              <a:t>RIPE - Brand New Proposals</a:t>
            </a:r>
          </a:p>
        </p:txBody>
      </p:sp>
      <p:sp>
        <p:nvSpPr>
          <p:cNvPr id="34822" name="Rectangle 4"/>
          <p:cNvSpPr>
            <a:spLocks noGrp="1" noChangeArrowheads="1"/>
          </p:cNvSpPr>
          <p:nvPr>
            <p:ph type="body" idx="1"/>
          </p:nvPr>
        </p:nvSpPr>
        <p:spPr>
          <a:xfrm>
            <a:off x="1981200" y="609600"/>
            <a:ext cx="7239000" cy="5334000"/>
          </a:xfrm>
        </p:spPr>
        <p:txBody>
          <a:bodyPr rIns="132080"/>
          <a:lstStyle/>
          <a:p>
            <a:pPr>
              <a:buFont typeface="Tahoma" charset="0"/>
              <a:buNone/>
            </a:pPr>
            <a:endParaRPr lang="en-US" sz="2400" b="1" dirty="0" smtClean="0"/>
          </a:p>
          <a:p>
            <a:r>
              <a:rPr lang="en-US" sz="2400" b="1" dirty="0" smtClean="0"/>
              <a:t>Registration Requirements for IPv6 End User Assignments (2010-06)</a:t>
            </a:r>
            <a:endParaRPr lang="en-US" sz="2400" dirty="0" smtClean="0"/>
          </a:p>
          <a:p>
            <a:pPr lvl="1"/>
            <a:r>
              <a:rPr lang="en-US" sz="2000" dirty="0" smtClean="0"/>
              <a:t>Creates an improved and structured registration in the RIPE database for multiple IPv6 sub-allocation</a:t>
            </a:r>
          </a:p>
          <a:p>
            <a:pPr lvl="1"/>
            <a:r>
              <a:rPr lang="en-US" sz="2000" dirty="0" smtClean="0"/>
              <a:t>Will enter the  Review Phase with the new proposal version</a:t>
            </a:r>
          </a:p>
          <a:p>
            <a:r>
              <a:rPr lang="en-US" sz="2400" b="1" dirty="0" smtClean="0"/>
              <a:t>Ambiguity Cleanup on IPv6 Address Space Policy for IXP (2010-07)</a:t>
            </a:r>
          </a:p>
          <a:p>
            <a:pPr lvl="1"/>
            <a:r>
              <a:rPr lang="en-US" sz="2000" dirty="0" smtClean="0"/>
              <a:t>Clarifies the conditions for an IXP to receive IPv6 allocations</a:t>
            </a:r>
          </a:p>
          <a:p>
            <a:pPr lvl="1"/>
            <a:r>
              <a:rPr lang="en-US" sz="2000" dirty="0" smtClean="0"/>
              <a:t>Will enter the Review Phase</a:t>
            </a:r>
            <a:endParaRPr lang="en-US" sz="2000" b="1" dirty="0" smtClean="0"/>
          </a:p>
          <a:p>
            <a:pPr eaLnBrk="1" hangingPunct="1">
              <a:buFont typeface="Tahoma" charset="0"/>
              <a:buNone/>
            </a:pPr>
            <a:endParaRPr lang="en-US" sz="2800" dirty="0" smtClean="0"/>
          </a:p>
        </p:txBody>
      </p:sp>
      <p:sp>
        <p:nvSpPr>
          <p:cNvPr id="34823"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prstTxWarp prst="textNoShape">
              <a:avLst/>
            </a:prstTxWarp>
          </a:bodyPr>
          <a:lstStyle/>
          <a:p>
            <a:pPr algn="ctr"/>
            <a:fld id="{8312367E-D2D4-EE41-9CF5-18A0AC0B4BBF}" type="slidenum">
              <a:rPr lang="en-US" sz="1200">
                <a:solidFill>
                  <a:srgbClr val="005480"/>
                </a:solidFill>
                <a:latin typeface="Tahoma" charset="0"/>
                <a:ea typeface="Tahoma" charset="0"/>
                <a:cs typeface="Tahoma" charset="0"/>
                <a:sym typeface="Tahoma" charset="0"/>
              </a:rPr>
              <a:pPr algn="ctr"/>
              <a:t>82</a:t>
            </a:fld>
            <a:endParaRPr lang="en-US" sz="1200">
              <a:solidFill>
                <a:srgbClr val="005480"/>
              </a:solidFill>
              <a:latin typeface="Tahoma" charset="0"/>
              <a:ea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E1DA9861-B685-5349-90BC-A87C0FF892EA}" type="slidenum">
              <a:rPr lang="en-US"/>
              <a:pPr/>
              <a:t>83</a:t>
            </a:fld>
            <a:endParaRPr lang="en-US"/>
          </a:p>
        </p:txBody>
      </p:sp>
      <p:pic>
        <p:nvPicPr>
          <p:cNvPr id="3686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686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prstTxWarp prst="textNoShape">
              <a:avLst/>
            </a:prstTxWarp>
          </a:bodyPr>
          <a:lstStyle/>
          <a:p>
            <a:pPr marL="39688" algn="r"/>
            <a:r>
              <a:rPr lang="en-US" sz="1200">
                <a:solidFill>
                  <a:srgbClr val="005480"/>
                </a:solidFill>
                <a:latin typeface="Tahoma" charset="0"/>
                <a:ea typeface="Tahoma" charset="0"/>
                <a:cs typeface="Tahoma" charset="0"/>
                <a:sym typeface="Tahoma" charset="0"/>
              </a:rPr>
              <a:t>The ASO is a supporting organization of ICANN</a:t>
            </a:r>
          </a:p>
        </p:txBody>
      </p:sp>
      <p:sp>
        <p:nvSpPr>
          <p:cNvPr id="36869" name="Rectangle 3"/>
          <p:cNvSpPr>
            <a:spLocks noGrp="1" noChangeArrowheads="1"/>
          </p:cNvSpPr>
          <p:nvPr>
            <p:ph type="title"/>
          </p:nvPr>
        </p:nvSpPr>
        <p:spPr>
          <a:xfrm>
            <a:off x="3886200" y="228600"/>
            <a:ext cx="4648200" cy="685800"/>
          </a:xfrm>
        </p:spPr>
        <p:txBody>
          <a:bodyPr rIns="132080"/>
          <a:lstStyle/>
          <a:p>
            <a:pPr indent="0" eaLnBrk="1" hangingPunct="1"/>
            <a:r>
              <a:rPr lang="en-US" smtClean="0"/>
              <a:t>RIPE - Brand New Proposals</a:t>
            </a:r>
          </a:p>
        </p:txBody>
      </p:sp>
      <p:sp>
        <p:nvSpPr>
          <p:cNvPr id="36870" name="Rectangle 4"/>
          <p:cNvSpPr>
            <a:spLocks noGrp="1" noChangeArrowheads="1"/>
          </p:cNvSpPr>
          <p:nvPr>
            <p:ph type="body" idx="1"/>
          </p:nvPr>
        </p:nvSpPr>
        <p:spPr>
          <a:xfrm>
            <a:off x="1828800" y="1066800"/>
            <a:ext cx="7010400" cy="5334000"/>
          </a:xfrm>
        </p:spPr>
        <p:txBody>
          <a:bodyPr rIns="132080"/>
          <a:lstStyle/>
          <a:p>
            <a:endParaRPr lang="en-US" sz="2400" b="1" dirty="0" smtClean="0"/>
          </a:p>
          <a:p>
            <a:r>
              <a:rPr lang="en-US" sz="2400" b="1" dirty="0" smtClean="0"/>
              <a:t>Abuse Contact Information (2010-8)</a:t>
            </a:r>
          </a:p>
          <a:p>
            <a:pPr lvl="1"/>
            <a:r>
              <a:rPr lang="en-US" sz="2400" dirty="0" smtClean="0"/>
              <a:t>Defines rules to improve the registration and the availability of the abuse contact data in the RIPE database</a:t>
            </a:r>
          </a:p>
          <a:p>
            <a:pPr lvl="1"/>
            <a:r>
              <a:rPr lang="en-US" sz="2400" dirty="0" smtClean="0"/>
              <a:t>Discussed at RIPE 61, proposal text will be revised</a:t>
            </a:r>
          </a:p>
          <a:p>
            <a:r>
              <a:rPr lang="en-US" sz="2400" b="1" dirty="0" smtClean="0"/>
              <a:t>Globally Coordinated Transfer Policy </a:t>
            </a:r>
          </a:p>
          <a:p>
            <a:pPr lvl="1"/>
            <a:r>
              <a:rPr lang="en-US" sz="2400" dirty="0" smtClean="0"/>
              <a:t>Presented by authors at RIPE 61</a:t>
            </a:r>
          </a:p>
          <a:p>
            <a:pPr lvl="1"/>
            <a:r>
              <a:rPr lang="en-US" sz="2400" dirty="0" smtClean="0"/>
              <a:t>Plans to start the PDP</a:t>
            </a:r>
            <a:endParaRPr lang="en-US" sz="2400" b="1" dirty="0" smtClean="0"/>
          </a:p>
          <a:p>
            <a:pPr eaLnBrk="1" hangingPunct="1">
              <a:buFont typeface="Tahoma" charset="0"/>
              <a:buNone/>
            </a:pPr>
            <a:endParaRPr lang="en-US" sz="2800" dirty="0" smtClean="0"/>
          </a:p>
        </p:txBody>
      </p:sp>
      <p:sp>
        <p:nvSpPr>
          <p:cNvPr id="3687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prstTxWarp prst="textNoShape">
              <a:avLst/>
            </a:prstTxWarp>
          </a:bodyPr>
          <a:lstStyle/>
          <a:p>
            <a:pPr algn="ctr"/>
            <a:fld id="{B9643CA0-D6B1-C847-9AA3-87FB7CD806A0}" type="slidenum">
              <a:rPr lang="en-US" sz="1200">
                <a:solidFill>
                  <a:srgbClr val="005480"/>
                </a:solidFill>
                <a:latin typeface="Tahoma" charset="0"/>
                <a:ea typeface="Tahoma" charset="0"/>
                <a:cs typeface="Tahoma" charset="0"/>
                <a:sym typeface="Tahoma" charset="0"/>
              </a:rPr>
              <a:pPr algn="ctr"/>
              <a:t>83</a:t>
            </a:fld>
            <a:endParaRPr lang="en-US" sz="1200">
              <a:solidFill>
                <a:srgbClr val="005480"/>
              </a:solidFill>
              <a:latin typeface="Tahoma" charset="0"/>
              <a:ea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19050" y="-14288"/>
            <a:ext cx="9182100" cy="6886576"/>
          </a:xfrm>
          <a:prstGeom prst="rect">
            <a:avLst/>
          </a:prstGeom>
          <a:noFill/>
          <a:ln w="9360">
            <a:noFill/>
            <a:miter lim="800000"/>
            <a:headEnd/>
            <a:tailEnd/>
          </a:ln>
          <a:effectLst/>
        </p:spPr>
      </p:pic>
      <p:sp>
        <p:nvSpPr>
          <p:cNvPr id="10242" name="Rectangle 2"/>
          <p:cNvSpPr>
            <a:spLocks noChangeArrowheads="1"/>
          </p:cNvSpPr>
          <p:nvPr/>
        </p:nvSpPr>
        <p:spPr bwMode="auto">
          <a:xfrm>
            <a:off x="5562600" y="6553200"/>
            <a:ext cx="3441700" cy="279400"/>
          </a:xfrm>
          <a:prstGeom prst="rect">
            <a:avLst/>
          </a:prstGeom>
          <a:noFill/>
          <a:ln w="12600">
            <a:noFill/>
            <a:miter lim="800000"/>
            <a:headEnd/>
            <a:tailEnd/>
          </a:ln>
          <a:effectLst/>
        </p:spPr>
        <p:txBody>
          <a:bodyPr lIns="90000" tIns="45000" rIns="90000" bIns="45000">
            <a:prstTxWarp prst="textNoShape">
              <a:avLst/>
            </a:prstTxWarp>
          </a:bodyPr>
          <a:lstStyle/>
          <a:p>
            <a:pPr algn="r" hangingPunct="1">
              <a:lnSpc>
                <a:spcPct val="101000"/>
              </a:lnSpc>
              <a:tabLst>
                <a:tab pos="723900" algn="l"/>
                <a:tab pos="1447800" algn="l"/>
                <a:tab pos="2171700" algn="l"/>
                <a:tab pos="2895600" algn="l"/>
              </a:tabLst>
            </a:pPr>
            <a:r>
              <a:rPr lang="en-US" sz="1200">
                <a:solidFill>
                  <a:srgbClr val="005480"/>
                </a:solidFill>
                <a:latin typeface="Tahoma" charset="0"/>
                <a:ea typeface="ヒラギノ角ゴ ProN W3" charset="-128"/>
                <a:cs typeface="ヒラギノ角ゴ ProN W3" charset="-128"/>
              </a:rPr>
              <a:t>The ASO is a supporting organization of ICANN</a:t>
            </a:r>
          </a:p>
        </p:txBody>
      </p:sp>
      <p:sp>
        <p:nvSpPr>
          <p:cNvPr id="10243" name="Rectangle 3"/>
          <p:cNvSpPr>
            <a:spLocks noGrp="1" noChangeArrowheads="1"/>
          </p:cNvSpPr>
          <p:nvPr>
            <p:ph type="title" idx="4294967295"/>
          </p:nvPr>
        </p:nvSpPr>
        <p:spPr>
          <a:xfrm>
            <a:off x="228600" y="3276600"/>
            <a:ext cx="8686800" cy="838200"/>
          </a:xfrm>
          <a:ln/>
        </p:spPr>
        <p:txBody>
          <a:bodyPr/>
          <a:lstStyle/>
          <a:p>
            <a:pPr algn="ctr" hangingPunct="1">
              <a:lnSpc>
                <a:spcPct val="101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a:solidFill>
                  <a:srgbClr val="005480"/>
                </a:solidFill>
                <a:ea typeface="ヒラギノ角ゴ ProN W6" charset="-128"/>
                <a:cs typeface="Century Gothic"/>
              </a:rPr>
              <a:t/>
            </a:r>
            <a:br>
              <a:rPr lang="en-US" b="1" dirty="0">
                <a:solidFill>
                  <a:srgbClr val="005480"/>
                </a:solidFill>
                <a:ea typeface="ヒラギノ角ゴ ProN W6" charset="-128"/>
                <a:cs typeface="Century Gothic"/>
              </a:rPr>
            </a:br>
            <a:r>
              <a:rPr lang="en-US" b="1" dirty="0">
                <a:solidFill>
                  <a:srgbClr val="005480"/>
                </a:solidFill>
                <a:ea typeface="ヒラギノ角ゴ ProN W6" charset="-128"/>
                <a:cs typeface="Century Gothic"/>
              </a:rPr>
              <a:t>Thank you</a:t>
            </a:r>
          </a:p>
        </p:txBody>
      </p:sp>
      <p:sp>
        <p:nvSpPr>
          <p:cNvPr id="10244" name="Text Box 4"/>
          <p:cNvSpPr txBox="1">
            <a:spLocks noChangeArrowheads="1"/>
          </p:cNvSpPr>
          <p:nvPr/>
        </p:nvSpPr>
        <p:spPr bwMode="auto">
          <a:xfrm>
            <a:off x="228600" y="4114800"/>
            <a:ext cx="8686800" cy="2400300"/>
          </a:xfrm>
          <a:prstGeom prst="rect">
            <a:avLst/>
          </a:prstGeom>
          <a:noFill/>
          <a:ln w="12600">
            <a:noFill/>
            <a:miter lim="800000"/>
            <a:headEnd/>
            <a:tailEnd/>
          </a:ln>
          <a:effectLst/>
        </p:spPr>
        <p:txBody>
          <a:bodyPr lIns="90000" tIns="45000" rIns="90000" bIns="45000">
            <a:prstTxWarp prst="textNoShape">
              <a:avLst/>
            </a:prstTxWarp>
          </a:bodyPr>
          <a:lstStyle/>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smtClean="0">
              <a:solidFill>
                <a:srgbClr val="000000"/>
              </a:solidFill>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err="1" smtClean="0">
                <a:latin typeface="Century Gothic"/>
                <a:cs typeface="Century Gothic"/>
              </a:rPr>
              <a:t>Wilfried</a:t>
            </a:r>
            <a:r>
              <a:rPr lang="en-US" sz="1600" b="1" dirty="0" smtClean="0">
                <a:latin typeface="Century Gothic"/>
                <a:cs typeface="Century Gothic"/>
              </a:rPr>
              <a:t> </a:t>
            </a:r>
            <a:r>
              <a:rPr lang="en-US" sz="1600" b="1" dirty="0" err="1" smtClean="0">
                <a:latin typeface="Century Gothic"/>
                <a:cs typeface="Century Gothic"/>
              </a:rPr>
              <a:t>Woeber</a:t>
            </a:r>
            <a:r>
              <a:rPr lang="en-US" sz="1600" b="1" dirty="0" smtClean="0">
                <a:latin typeface="Century Gothic"/>
                <a:cs typeface="Century Gothic"/>
              </a:rPr>
              <a:t> </a:t>
            </a: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err="1" smtClean="0">
                <a:latin typeface="Century Gothic"/>
                <a:cs typeface="Century Gothic"/>
              </a:rPr>
              <a:t>Woeber@CC.UniVie.ac.at</a:t>
            </a:r>
            <a:endParaRPr lang="en-US" sz="1600" dirty="0" smtClean="0">
              <a:solidFill>
                <a:srgbClr val="000000"/>
              </a:solidFill>
              <a:latin typeface="Century Gothic"/>
              <a:cs typeface="Century Gothic"/>
            </a:endParaRPr>
          </a:p>
          <a:p>
            <a:pPr algn="ctr" hangingPunct="1">
              <a:lnSpc>
                <a:spcPct val="101000"/>
              </a:lnSpc>
              <a:spcBef>
                <a:spcPts val="4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rgbClr val="000000"/>
                </a:solidFill>
                <a:latin typeface="Century Gothic"/>
                <a:cs typeface="Century Gothic"/>
              </a:rPr>
              <a:t>RIPE representative</a:t>
            </a:r>
            <a:r>
              <a:rPr lang="en-US" sz="1600" dirty="0">
                <a:solidFill>
                  <a:srgbClr val="000000"/>
                </a:solidFill>
                <a:latin typeface="Century Gothic"/>
                <a:cs typeface="Century Gothic"/>
              </a:rPr>
              <a:t>, ICANN ASO Address Council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3"/>
          <a:srcRect/>
          <a:stretch>
            <a:fillRect/>
          </a:stretch>
        </p:blipFill>
        <p:spPr bwMode="auto">
          <a:xfrm>
            <a:off x="-38100" y="-28576"/>
            <a:ext cx="9182100" cy="6886576"/>
          </a:xfrm>
          <a:prstGeom prst="rect">
            <a:avLst/>
          </a:prstGeom>
          <a:noFill/>
          <a:ln w="9525">
            <a:noFill/>
            <a:miter lim="800000"/>
            <a:headEnd/>
            <a:tailEnd/>
          </a:ln>
        </p:spPr>
      </p:pic>
      <p:sp>
        <p:nvSpPr>
          <p:cNvPr id="29699" name="Rectangle 2"/>
          <p:cNvSpPr>
            <a:spLocks/>
          </p:cNvSpPr>
          <p:nvPr/>
        </p:nvSpPr>
        <p:spPr bwMode="auto">
          <a:xfrm>
            <a:off x="5562600" y="6553200"/>
            <a:ext cx="34417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29700" name="Rectangle 3"/>
          <p:cNvSpPr>
            <a:spLocks noGrp="1" noChangeArrowheads="1"/>
          </p:cNvSpPr>
          <p:nvPr>
            <p:ph type="title"/>
          </p:nvPr>
        </p:nvSpPr>
        <p:spPr/>
        <p:txBody>
          <a:bodyPr rIns="132080"/>
          <a:lstStyle/>
          <a:p>
            <a:pPr indent="0" eaLnBrk="1" hangingPunct="1"/>
            <a:r>
              <a:rPr lang="en-US" sz="3000" dirty="0" smtClean="0">
                <a:latin typeface="Century Gothic"/>
                <a:cs typeface="Century Gothic"/>
              </a:rPr>
              <a:t>Closing: Questions and Answers</a:t>
            </a:r>
          </a:p>
        </p:txBody>
      </p:sp>
      <p:sp>
        <p:nvSpPr>
          <p:cNvPr id="29701" name="Rectangle 4"/>
          <p:cNvSpPr>
            <a:spLocks noGrp="1" noChangeArrowheads="1"/>
          </p:cNvSpPr>
          <p:nvPr>
            <p:ph type="body" idx="1"/>
          </p:nvPr>
        </p:nvSpPr>
        <p:spPr/>
        <p:txBody>
          <a:bodyPr rIns="132080"/>
          <a:lstStyle/>
          <a:p>
            <a:pPr indent="0" eaLnBrk="1" hangingPunct="1"/>
            <a:endParaRPr lang="en-US" dirty="0" smtClean="0"/>
          </a:p>
          <a:p>
            <a:pPr indent="0" eaLnBrk="1" hangingPunct="1"/>
            <a:endParaRPr lang="en-US" dirty="0" smtClean="0"/>
          </a:p>
          <a:p>
            <a:pPr indent="0" eaLnBrk="1" hangingPunct="1"/>
            <a:r>
              <a:rPr lang="en-US" sz="1800" b="1" dirty="0" smtClean="0">
                <a:latin typeface="Century Gothic"/>
                <a:cs typeface="Century Gothic"/>
              </a:rPr>
              <a:t>Louie Lee</a:t>
            </a:r>
          </a:p>
          <a:p>
            <a:pPr indent="0" eaLnBrk="1" hangingPunct="1"/>
            <a:r>
              <a:rPr lang="en-US" dirty="0" smtClean="0">
                <a:latin typeface="Century Gothic"/>
                <a:cs typeface="Century Gothic"/>
              </a:rPr>
              <a:t>Chair, ICANN ASO Address Council</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86</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886200" y="228600"/>
            <a:ext cx="4648200" cy="685800"/>
          </a:xfrm>
        </p:spPr>
        <p:txBody>
          <a:bodyPr rIns="132080"/>
          <a:lstStyle/>
          <a:p>
            <a:pPr indent="0" eaLnBrk="1" hangingPunct="1"/>
            <a:r>
              <a:rPr lang="en-US" dirty="0" smtClean="0"/>
              <a:t>How to Participate</a:t>
            </a:r>
          </a:p>
        </p:txBody>
      </p:sp>
      <p:sp>
        <p:nvSpPr>
          <p:cNvPr id="31750" name="Rectangle 4"/>
          <p:cNvSpPr>
            <a:spLocks noGrp="1" noChangeArrowheads="1"/>
          </p:cNvSpPr>
          <p:nvPr>
            <p:ph type="body" idx="1"/>
          </p:nvPr>
        </p:nvSpPr>
        <p:spPr>
          <a:xfrm>
            <a:off x="1905000" y="1219200"/>
            <a:ext cx="6934200" cy="5334000"/>
          </a:xfrm>
        </p:spPr>
        <p:txBody>
          <a:bodyPr rIns="132080"/>
          <a:lstStyle/>
          <a:p>
            <a:pPr eaLnBrk="1" hangingPunct="1"/>
            <a:r>
              <a:rPr lang="en-US" sz="2400" b="1" dirty="0" smtClean="0">
                <a:latin typeface="Century Gothic"/>
                <a:cs typeface="Century Gothic"/>
              </a:rPr>
              <a:t>Watch the ASO AC site for news about new global proposals</a:t>
            </a:r>
          </a:p>
          <a:p>
            <a:pPr lvl="1" eaLnBrk="1" hangingPunct="1"/>
            <a:r>
              <a:rPr lang="en-US" sz="2000" dirty="0" smtClean="0">
                <a:latin typeface="Century Gothic"/>
                <a:cs typeface="Century Gothic"/>
                <a:hlinkClick r:id="rId4"/>
              </a:rPr>
              <a:t>http://aso.icann.org/</a:t>
            </a:r>
            <a:endParaRPr lang="en-US" sz="2000" dirty="0" smtClean="0">
              <a:latin typeface="Century Gothic"/>
              <a:cs typeface="Century Gothic"/>
            </a:endParaRPr>
          </a:p>
          <a:p>
            <a:pPr lvl="1" eaLnBrk="1" hangingPunct="1"/>
            <a:endParaRPr lang="en-US" sz="2000" dirty="0" smtClean="0">
              <a:latin typeface="Century Gothic"/>
              <a:cs typeface="Century Gothic"/>
            </a:endParaRPr>
          </a:p>
          <a:p>
            <a:pPr eaLnBrk="1" hangingPunct="1"/>
            <a:r>
              <a:rPr lang="en-US" sz="2400" b="1" dirty="0" smtClean="0">
                <a:latin typeface="Century Gothic"/>
                <a:cs typeface="Century Gothic"/>
              </a:rPr>
              <a:t>Participate in the Policy Discussions in your RIR region</a:t>
            </a:r>
          </a:p>
          <a:p>
            <a:pPr lvl="1" eaLnBrk="1" hangingPunct="1"/>
            <a:r>
              <a:rPr lang="en-US" sz="2000" dirty="0" smtClean="0">
                <a:latin typeface="Century Gothic"/>
                <a:cs typeface="Century Gothic"/>
              </a:rPr>
              <a:t>Global proposals are discussed on the RIR’s policy mailing lists and at open policy meetings</a:t>
            </a:r>
          </a:p>
          <a:p>
            <a:pPr lvl="1" eaLnBrk="1" hangingPunct="1"/>
            <a:r>
              <a:rPr lang="en-US" sz="2000" dirty="0" smtClean="0">
                <a:latin typeface="Century Gothic"/>
                <a:cs typeface="Century Gothic"/>
              </a:rPr>
              <a:t>Subscribe and participate on the appropriate list and attend open public policy meetings (remote participation enabled)</a:t>
            </a:r>
          </a:p>
          <a:p>
            <a:pPr lvl="2" eaLnBrk="1" hangingPunct="1"/>
            <a:r>
              <a:rPr lang="en-US" sz="2000" dirty="0" smtClean="0">
                <a:latin typeface="Century Gothic"/>
                <a:cs typeface="Century Gothic"/>
              </a:rPr>
              <a:t>Open, no membership requirements</a:t>
            </a:r>
          </a:p>
          <a:p>
            <a:pPr lvl="2" eaLnBrk="1" hangingPunct="1"/>
            <a:r>
              <a:rPr lang="en-US" sz="2000" dirty="0" smtClean="0">
                <a:latin typeface="Century Gothic"/>
                <a:cs typeface="Century Gothic"/>
              </a:rPr>
              <a:t>State your opinion</a:t>
            </a:r>
          </a:p>
          <a:p>
            <a:pPr lvl="1" eaLnBrk="1" hangingPunct="1">
              <a:buNone/>
            </a:pPr>
            <a:endParaRPr lang="en-US" sz="2400" dirty="0" smtClean="0">
              <a:latin typeface="Century Gothic"/>
              <a:cs typeface="Century Gothic"/>
            </a:endParaRPr>
          </a:p>
          <a:p>
            <a:pPr lvl="1" eaLnBrk="1" hangingPunct="1"/>
            <a:endParaRPr lang="en-US" sz="2400" dirty="0" smtClean="0">
              <a:latin typeface="Century Gothic"/>
              <a:cs typeface="Century Gothic"/>
            </a:endParaRPr>
          </a:p>
          <a:p>
            <a:pPr lvl="1" eaLnBrk="1" hangingPunct="1"/>
            <a:endParaRPr lang="en-US" sz="2400" dirty="0" smtClean="0">
              <a:latin typeface="Century Gothic"/>
              <a:cs typeface="Century Gothic"/>
            </a:endParaRPr>
          </a:p>
          <a:p>
            <a:pPr lvl="1" eaLnBrk="1" hangingPunct="1"/>
            <a:endParaRPr lang="en-US" sz="2400" dirty="0" smtClean="0">
              <a:latin typeface="Century Gothic"/>
              <a:cs typeface="Century Gothic"/>
            </a:endParaRPr>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86</a:t>
            </a:fld>
            <a:endParaRPr lang="en-US" sz="1200">
              <a:solidFill>
                <a:srgbClr val="005480"/>
              </a:solidFill>
              <a:latin typeface="Tahoma" charset="0"/>
              <a:cs typeface="Tahoma" charset="0"/>
              <a:sym typeface="Tahoma" charset="0"/>
            </a:endParaRPr>
          </a:p>
        </p:txBody>
      </p:sp>
    </p:spTree>
  </p:cSld>
  <p:clrMapOvr>
    <a:masterClrMapping/>
  </p:clrMapOvr>
  <p:transition spd="slow">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87</a:t>
            </a:fld>
            <a:endParaRPr lang="en-US"/>
          </a:p>
        </p:txBody>
      </p:sp>
      <p:pic>
        <p:nvPicPr>
          <p:cNvPr id="31747" name="Picture 1"/>
          <p:cNvPicPr>
            <a:picLocks noChangeArrowheads="1"/>
          </p:cNvPicPr>
          <p:nvPr/>
        </p:nvPicPr>
        <p:blipFill>
          <a:blip r:embed="rId3"/>
          <a:srcRect/>
          <a:stretch>
            <a:fillRect/>
          </a:stretch>
        </p:blipFill>
        <p:spPr bwMode="auto">
          <a:xfrm>
            <a:off x="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819400" y="228600"/>
            <a:ext cx="6019800" cy="685800"/>
          </a:xfrm>
        </p:spPr>
        <p:txBody>
          <a:bodyPr rIns="132080"/>
          <a:lstStyle/>
          <a:p>
            <a:pPr indent="0" eaLnBrk="1" hangingPunct="1"/>
            <a:r>
              <a:rPr lang="en-US" sz="3000" dirty="0" smtClean="0">
                <a:latin typeface="Century Gothic" charset="0"/>
                <a:cs typeface="Century Gothic" charset="0"/>
              </a:rPr>
              <a:t>Participation is Easy!</a:t>
            </a:r>
            <a:endParaRPr lang="en-US" sz="30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87</a:t>
            </a:fld>
            <a:endParaRPr lang="en-US" sz="1200">
              <a:solidFill>
                <a:srgbClr val="005480"/>
              </a:solidFill>
              <a:latin typeface="Tahoma" charset="0"/>
              <a:cs typeface="Tahoma" charset="0"/>
              <a:sym typeface="Tahoma" charset="0"/>
            </a:endParaRPr>
          </a:p>
        </p:txBody>
      </p:sp>
      <p:sp>
        <p:nvSpPr>
          <p:cNvPr id="9" name="Content Placeholder 2"/>
          <p:cNvSpPr>
            <a:spLocks noGrp="1"/>
          </p:cNvSpPr>
          <p:nvPr>
            <p:ph type="body" idx="1"/>
          </p:nvPr>
        </p:nvSpPr>
        <p:spPr>
          <a:xfrm>
            <a:off x="1752600" y="1676400"/>
            <a:ext cx="4648200" cy="5334000"/>
          </a:xfrm>
        </p:spPr>
        <p:txBody>
          <a:bodyPr/>
          <a:lstStyle/>
          <a:p>
            <a:r>
              <a:rPr lang="en-US" sz="2800" b="1" dirty="0" smtClean="0">
                <a:latin typeface="Century Gothic" charset="0"/>
              </a:rPr>
              <a:t>Subscribe to the </a:t>
            </a:r>
            <a:br>
              <a:rPr lang="en-US" sz="2800" b="1" dirty="0" smtClean="0">
                <a:latin typeface="Century Gothic" charset="0"/>
              </a:rPr>
            </a:br>
            <a:r>
              <a:rPr lang="en-US" sz="2800" b="1" dirty="0" smtClean="0">
                <a:latin typeface="Century Gothic" charset="0"/>
              </a:rPr>
              <a:t>RIR policy list(s)</a:t>
            </a:r>
          </a:p>
          <a:p>
            <a:pPr lvl="1"/>
            <a:r>
              <a:rPr lang="en-US" sz="2400" b="1" dirty="0" smtClean="0">
                <a:latin typeface="Century Gothic" charset="0"/>
              </a:rPr>
              <a:t>No membership requirements</a:t>
            </a:r>
          </a:p>
          <a:p>
            <a:r>
              <a:rPr lang="en-US" sz="2800" b="1" dirty="0" smtClean="0">
                <a:latin typeface="Century Gothic" charset="0"/>
              </a:rPr>
              <a:t>Attend RIR meetings</a:t>
            </a:r>
          </a:p>
          <a:p>
            <a:pPr lvl="1"/>
            <a:r>
              <a:rPr lang="en-US" sz="2400" b="1" dirty="0" smtClean="0">
                <a:latin typeface="Century Gothic" charset="0"/>
              </a:rPr>
              <a:t>In person (open, </a:t>
            </a:r>
            <a:br>
              <a:rPr lang="en-US" sz="2400" b="1" dirty="0" smtClean="0">
                <a:latin typeface="Century Gothic" charset="0"/>
              </a:rPr>
            </a:br>
            <a:r>
              <a:rPr lang="en-US" sz="2400" b="1" dirty="0" smtClean="0">
                <a:latin typeface="Century Gothic" charset="0"/>
              </a:rPr>
              <a:t>nominal fee)</a:t>
            </a:r>
          </a:p>
          <a:p>
            <a:pPr lvl="1"/>
            <a:r>
              <a:rPr lang="en-US" sz="2400" b="1" dirty="0" smtClean="0">
                <a:latin typeface="Century Gothic" charset="0"/>
              </a:rPr>
              <a:t>Remote (free)</a:t>
            </a:r>
            <a:endParaRPr lang="en-US" sz="2000" dirty="0" smtClean="0">
              <a:latin typeface="Century Gothic" charset="0"/>
              <a:cs typeface="Century Gothic" charset="0"/>
            </a:endParaRPr>
          </a:p>
          <a:p>
            <a:pPr lvl="1"/>
            <a:endParaRPr lang="en-US" sz="2000" dirty="0" smtClean="0">
              <a:latin typeface="Century Gothic" charset="0"/>
              <a:cs typeface="Century Gothic" charset="0"/>
            </a:endParaRPr>
          </a:p>
        </p:txBody>
      </p:sp>
      <p:pic>
        <p:nvPicPr>
          <p:cNvPr id="2" name="Picture 1" descr="NRO_Participation.pdf"/>
          <p:cNvPicPr>
            <a:picLocks noChangeAspect="1"/>
          </p:cNvPicPr>
          <p:nvPr/>
        </p:nvPicPr>
        <p:blipFill>
          <a:blip r:embed="rId4">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rot="576437">
            <a:off x="5573588" y="1455810"/>
            <a:ext cx="3136445" cy="4467058"/>
          </a:xfrm>
          <a:prstGeom prst="rect">
            <a:avLst/>
          </a:prstGeom>
          <a:effectLst>
            <a:outerShdw blurRad="50800" dist="38100" dir="2700000" algn="tl" rotWithShape="0">
              <a:prstClr val="black">
                <a:alpha val="40000"/>
              </a:prstClr>
            </a:outerShdw>
          </a:effectLst>
        </p:spPr>
      </p:pic>
    </p:spTree>
  </p:cSld>
  <p:clrMapOvr>
    <a:masterClrMapping/>
  </p:clrMapOvr>
  <p:transition spd="slow">
    <p:dissolv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88</a:t>
            </a:fld>
            <a:endParaRPr lang="en-US"/>
          </a:p>
        </p:txBody>
      </p:sp>
      <p:pic>
        <p:nvPicPr>
          <p:cNvPr id="31747" name="Picture 1"/>
          <p:cNvPicPr>
            <a:picLocks noChangeArrowheads="1"/>
          </p:cNvPicPr>
          <p:nvPr/>
        </p:nvPicPr>
        <p:blipFill>
          <a:blip r:embed="rId3"/>
          <a:srcRect/>
          <a:stretch>
            <a:fillRect/>
          </a:stretch>
        </p:blipFill>
        <p:spPr bwMode="auto">
          <a:xfrm>
            <a:off x="-3810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2514600" y="228600"/>
            <a:ext cx="6019800" cy="685800"/>
          </a:xfrm>
        </p:spPr>
        <p:txBody>
          <a:bodyPr rIns="132080"/>
          <a:lstStyle/>
          <a:p>
            <a:pPr indent="0" eaLnBrk="1" hangingPunct="1"/>
            <a:r>
              <a:rPr lang="en-US" dirty="0" smtClean="0">
                <a:latin typeface="Century Gothic" charset="0"/>
                <a:cs typeface="Century Gothic" charset="0"/>
              </a:rPr>
              <a:t>Visit the NRO Booth</a:t>
            </a:r>
            <a:endParaRPr lang="en-US"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88</a:t>
            </a:fld>
            <a:endParaRPr lang="en-US" sz="1200">
              <a:solidFill>
                <a:srgbClr val="005480"/>
              </a:solidFill>
              <a:latin typeface="Tahoma" charset="0"/>
              <a:cs typeface="Tahoma" charset="0"/>
              <a:sym typeface="Tahoma" charset="0"/>
            </a:endParaRPr>
          </a:p>
        </p:txBody>
      </p:sp>
      <p:pic>
        <p:nvPicPr>
          <p:cNvPr id="4" name="Picture 3" descr="NRO_Stands2-01.png"/>
          <p:cNvPicPr>
            <a:picLocks noChangeAspect="1"/>
          </p:cNvPicPr>
          <p:nvPr/>
        </p:nvPicPr>
        <p:blipFill>
          <a:blip r:embed="rId4">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209800" y="1066800"/>
            <a:ext cx="2002972" cy="5257800"/>
          </a:xfrm>
          <a:prstGeom prst="rect">
            <a:avLst/>
          </a:prstGeom>
          <a:ln>
            <a:noFill/>
          </a:ln>
          <a:effectLst>
            <a:outerShdw blurRad="292100" dist="139700" dir="2700000" algn="tl" rotWithShape="0">
              <a:srgbClr val="333333">
                <a:alpha val="65000"/>
              </a:srgbClr>
            </a:outerShdw>
          </a:effectLst>
        </p:spPr>
      </p:pic>
      <p:pic>
        <p:nvPicPr>
          <p:cNvPr id="5" name="Picture 4" descr="NRO_Stands2-02.png"/>
          <p:cNvPicPr>
            <a:picLocks noChangeAspect="1"/>
          </p:cNvPicPr>
          <p:nvPr/>
        </p:nvPicPr>
        <p:blipFill>
          <a:blip r:embed="rId5">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683828" y="1066800"/>
            <a:ext cx="2002972" cy="5257800"/>
          </a:xfrm>
          <a:prstGeom prst="rect">
            <a:avLst/>
          </a:prstGeom>
          <a:ln>
            <a:noFill/>
          </a:ln>
          <a:effectLst>
            <a:outerShdw blurRad="292100" dist="139700" dir="2700000" algn="tl" rotWithShape="0">
              <a:srgbClr val="333333">
                <a:alpha val="65000"/>
              </a:srgbClr>
            </a:outerShdw>
          </a:effectLst>
        </p:spPr>
      </p:pic>
      <p:pic>
        <p:nvPicPr>
          <p:cNvPr id="6" name="Picture 5" descr="NRO_Stands2-03.png"/>
          <p:cNvPicPr>
            <a:picLocks noChangeAspect="1"/>
          </p:cNvPicPr>
          <p:nvPr/>
        </p:nvPicPr>
        <p:blipFill>
          <a:blip r:embed="rId6">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483100" y="1066800"/>
            <a:ext cx="1993900" cy="52339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dissolv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1"/>
          <p:cNvPicPr>
            <a:picLocks noChangeArrowheads="1"/>
          </p:cNvPicPr>
          <p:nvPr/>
        </p:nvPicPr>
        <p:blipFill>
          <a:blip r:embed="rId3"/>
          <a:srcRect/>
          <a:stretch>
            <a:fillRect/>
          </a:stretch>
        </p:blipFill>
        <p:spPr bwMode="auto">
          <a:xfrm>
            <a:off x="-19050" y="-14288"/>
            <a:ext cx="9182100" cy="6886576"/>
          </a:xfrm>
          <a:prstGeom prst="rect">
            <a:avLst/>
          </a:prstGeom>
          <a:noFill/>
          <a:ln w="9525">
            <a:noFill/>
            <a:miter lim="800000"/>
            <a:headEnd/>
            <a:tailEnd/>
          </a:ln>
        </p:spPr>
      </p:pic>
      <p:sp>
        <p:nvSpPr>
          <p:cNvPr id="46083" name="Rectangle 2"/>
          <p:cNvSpPr>
            <a:spLocks/>
          </p:cNvSpPr>
          <p:nvPr/>
        </p:nvSpPr>
        <p:spPr bwMode="auto">
          <a:xfrm>
            <a:off x="5562600" y="6578600"/>
            <a:ext cx="3441700" cy="279400"/>
          </a:xfrm>
          <a:prstGeom prst="rect">
            <a:avLst/>
          </a:prstGeom>
          <a:noFill/>
          <a:ln w="12700">
            <a:noFill/>
            <a:miter lim="800000"/>
            <a:headEnd/>
            <a:tailEnd/>
          </a:ln>
        </p:spPr>
        <p:txBody>
          <a:bodyPr lIns="0" tIns="0" rIns="40639" bIns="0"/>
          <a:lstStyle/>
          <a:p>
            <a:pPr marL="39688" algn="r"/>
            <a:r>
              <a:rPr lang="en-US" sz="1200" dirty="0">
                <a:solidFill>
                  <a:srgbClr val="005480"/>
                </a:solidFill>
                <a:latin typeface="Tahoma" charset="0"/>
                <a:cs typeface="Tahoma" charset="0"/>
                <a:sym typeface="Tahoma" charset="0"/>
              </a:rPr>
              <a:t>The ASO is a supporting organization of ICANN</a:t>
            </a:r>
          </a:p>
        </p:txBody>
      </p:sp>
      <p:sp>
        <p:nvSpPr>
          <p:cNvPr id="46084" name="Rectangle 3"/>
          <p:cNvSpPr>
            <a:spLocks noGrp="1" noChangeArrowheads="1"/>
          </p:cNvSpPr>
          <p:nvPr>
            <p:ph type="title"/>
          </p:nvPr>
        </p:nvSpPr>
        <p:spPr/>
        <p:txBody>
          <a:bodyPr rIns="132080"/>
          <a:lstStyle/>
          <a:p>
            <a:pPr indent="0" eaLnBrk="1" hangingPunct="1"/>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46085" name="Rectangle 4"/>
          <p:cNvSpPr>
            <a:spLocks noGrp="1" noChangeArrowheads="1"/>
          </p:cNvSpPr>
          <p:nvPr>
            <p:ph type="body" idx="1"/>
          </p:nvPr>
        </p:nvSpPr>
        <p:spPr/>
        <p:txBody>
          <a:bodyPr rIns="132080"/>
          <a:lstStyle/>
          <a:p>
            <a:pPr indent="0" eaLnBrk="1" hangingPunct="1"/>
            <a:endParaRPr lang="en-US" dirty="0" smtClean="0"/>
          </a:p>
          <a:p>
            <a:pPr indent="0" eaLnBrk="1" hangingPunct="1"/>
            <a:endParaRPr lang="en-US" dirty="0" smtClean="0"/>
          </a:p>
          <a:p>
            <a:pPr indent="0" eaLnBrk="1" hangingPunct="1"/>
            <a:r>
              <a:rPr lang="en-US" sz="1800" b="1" dirty="0" smtClean="0">
                <a:latin typeface="Century Gothic"/>
                <a:cs typeface="Century Gothic"/>
              </a:rPr>
              <a:t>Louie Lee </a:t>
            </a:r>
          </a:p>
          <a:p>
            <a:pPr indent="0" eaLnBrk="1" hangingPunct="1"/>
            <a:r>
              <a:rPr lang="en-US" sz="1800" b="1" dirty="0" err="1" smtClean="0">
                <a:latin typeface="Century Gothic"/>
                <a:cs typeface="Century Gothic"/>
              </a:rPr>
              <a:t>louie@louie</a:t>
            </a:r>
            <a:r>
              <a:rPr lang="en-US" sz="1800" b="1" err="1" smtClean="0">
                <a:latin typeface="Century Gothic"/>
                <a:cs typeface="Century Gothic"/>
              </a:rPr>
              <a:t>.</a:t>
            </a:r>
            <a:r>
              <a:rPr lang="en-US" sz="1800" b="1" smtClean="0">
                <a:latin typeface="Century Gothic"/>
                <a:cs typeface="Century Gothic"/>
              </a:rPr>
              <a:t>net</a:t>
            </a:r>
            <a:endParaRPr lang="en-US" sz="1800" b="1" dirty="0" smtClean="0">
              <a:latin typeface="Century Gothic"/>
              <a:cs typeface="Century Gothic"/>
            </a:endParaRPr>
          </a:p>
          <a:p>
            <a:pPr indent="0" eaLnBrk="1" hangingPunct="1"/>
            <a:r>
              <a:rPr lang="en-US" dirty="0" smtClean="0">
                <a:latin typeface="Century Gothic"/>
                <a:cs typeface="Century Gothic"/>
              </a:rPr>
              <a:t>Chair, ICANN ASO Address Council</a:t>
            </a:r>
          </a:p>
        </p:txBody>
      </p:sp>
    </p:spTree>
  </p:cSld>
  <p:clrMapOvr>
    <a:masterClrMapping/>
  </p:clrMapOvr>
  <p:transition spd="med" advClick="0" advTm="5000"/>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6EE1FA96-6469-4188-BB8E-8187B0C41089}" type="slidenum">
              <a:rPr lang="en-US"/>
              <a:pPr/>
              <a:t>9</a:t>
            </a:fld>
            <a:endParaRPr lang="en-US"/>
          </a:p>
        </p:txBody>
      </p:sp>
      <p:pic>
        <p:nvPicPr>
          <p:cNvPr id="31747" name="Picture 1"/>
          <p:cNvPicPr>
            <a:picLocks noChangeArrowheads="1"/>
          </p:cNvPicPr>
          <p:nvPr/>
        </p:nvPicPr>
        <p:blipFill>
          <a:blip r:embed="rId3"/>
          <a:srcRect/>
          <a:stretch>
            <a:fillRect/>
          </a:stretch>
        </p:blipFill>
        <p:spPr bwMode="auto">
          <a:xfrm>
            <a:off x="-38100" y="-28575"/>
            <a:ext cx="9182100" cy="6886575"/>
          </a:xfrm>
          <a:prstGeom prst="rect">
            <a:avLst/>
          </a:prstGeom>
          <a:noFill/>
          <a:ln w="9525">
            <a:noFill/>
            <a:miter lim="800000"/>
            <a:headEnd/>
            <a:tailEnd/>
          </a:ln>
        </p:spPr>
      </p:pic>
      <p:sp>
        <p:nvSpPr>
          <p:cNvPr id="31748" name="Rectangle 2"/>
          <p:cNvSpPr>
            <a:spLocks/>
          </p:cNvSpPr>
          <p:nvPr/>
        </p:nvSpPr>
        <p:spPr bwMode="auto">
          <a:xfrm>
            <a:off x="5334000" y="6553200"/>
            <a:ext cx="3594100" cy="279400"/>
          </a:xfrm>
          <a:prstGeom prst="rect">
            <a:avLst/>
          </a:prstGeom>
          <a:noFill/>
          <a:ln w="12700">
            <a:noFill/>
            <a:miter lim="800000"/>
            <a:headEnd/>
            <a:tailEnd/>
          </a:ln>
        </p:spPr>
        <p:txBody>
          <a:bodyPr lIns="0" tIns="0" rIns="40639" bIns="0"/>
          <a:lstStyle/>
          <a:p>
            <a:pPr marL="39688" algn="r"/>
            <a:r>
              <a:rPr lang="en-US" sz="1200">
                <a:solidFill>
                  <a:srgbClr val="005480"/>
                </a:solidFill>
                <a:latin typeface="Tahoma" charset="0"/>
                <a:cs typeface="Tahoma" charset="0"/>
                <a:sym typeface="Tahoma" charset="0"/>
              </a:rPr>
              <a:t>The ASO is a supporting organization of ICANN</a:t>
            </a:r>
          </a:p>
        </p:txBody>
      </p:sp>
      <p:sp>
        <p:nvSpPr>
          <p:cNvPr id="31749" name="Rectangle 3"/>
          <p:cNvSpPr>
            <a:spLocks noGrp="1" noChangeArrowheads="1"/>
          </p:cNvSpPr>
          <p:nvPr>
            <p:ph type="title"/>
          </p:nvPr>
        </p:nvSpPr>
        <p:spPr>
          <a:xfrm>
            <a:off x="3505200" y="228600"/>
            <a:ext cx="5029200" cy="685800"/>
          </a:xfrm>
        </p:spPr>
        <p:txBody>
          <a:bodyPr rIns="132080"/>
          <a:lstStyle/>
          <a:p>
            <a:pPr indent="0" eaLnBrk="1" hangingPunct="1"/>
            <a:r>
              <a:rPr lang="en-US" dirty="0" smtClean="0"/>
              <a:t>Global Process: Overview</a:t>
            </a:r>
          </a:p>
        </p:txBody>
      </p:sp>
      <p:sp>
        <p:nvSpPr>
          <p:cNvPr id="31750" name="Rectangle 4"/>
          <p:cNvSpPr>
            <a:spLocks noGrp="1" noChangeArrowheads="1"/>
          </p:cNvSpPr>
          <p:nvPr>
            <p:ph type="body" idx="1"/>
          </p:nvPr>
        </p:nvSpPr>
        <p:spPr>
          <a:xfrm>
            <a:off x="838200" y="4305300"/>
            <a:ext cx="8534400" cy="5105400"/>
          </a:xfrm>
        </p:spPr>
        <p:txBody>
          <a:bodyPr rIns="132080"/>
          <a:lstStyle/>
          <a:p>
            <a:pPr eaLnBrk="1" hangingPunct="1"/>
            <a:r>
              <a:rPr lang="en-US" sz="2000" dirty="0" smtClean="0"/>
              <a:t>Global proposal discussed/presented at all 5 RIRs per their PDPs</a:t>
            </a:r>
          </a:p>
          <a:p>
            <a:pPr lvl="1" eaLnBrk="1" hangingPunct="1"/>
            <a:r>
              <a:rPr lang="en-US" sz="1800" dirty="0" smtClean="0"/>
              <a:t>ASO AC members follow and participate in discussions</a:t>
            </a:r>
          </a:p>
          <a:p>
            <a:pPr eaLnBrk="1" hangingPunct="1"/>
            <a:r>
              <a:rPr lang="en-US" sz="2000" dirty="0" smtClean="0"/>
              <a:t>After adoption by all 5 RIRs proposal forwarded to the ASO AC</a:t>
            </a:r>
          </a:p>
          <a:p>
            <a:pPr eaLnBrk="1" hangingPunct="1">
              <a:buNone/>
            </a:pPr>
            <a:endParaRPr lang="en-US" sz="2000" dirty="0" smtClean="0"/>
          </a:p>
          <a:p>
            <a:pPr eaLnBrk="1" hangingPunct="1"/>
            <a:endParaRPr lang="en-US" dirty="0" smtClean="0"/>
          </a:p>
          <a:p>
            <a:pPr lvl="1" eaLnBrk="1" hangingPunct="1"/>
            <a:endParaRPr lang="en-US" dirty="0" smtClean="0"/>
          </a:p>
          <a:p>
            <a:pPr lvl="1" eaLnBrk="1" hangingPunct="1"/>
            <a:endParaRPr lang="en-US" sz="2400" dirty="0" smtClean="0"/>
          </a:p>
          <a:p>
            <a:pPr lvl="1" eaLnBrk="1" hangingPunct="1"/>
            <a:endParaRPr lang="en-US" sz="2400" dirty="0" smtClean="0"/>
          </a:p>
        </p:txBody>
      </p:sp>
      <p:sp>
        <p:nvSpPr>
          <p:cNvPr id="31751" name="Text Box 5"/>
          <p:cNvSpPr txBox="1">
            <a:spLocks noChangeArrowheads="1"/>
          </p:cNvSpPr>
          <p:nvPr/>
        </p:nvSpPr>
        <p:spPr bwMode="auto">
          <a:xfrm>
            <a:off x="5002213" y="6553200"/>
            <a:ext cx="280987" cy="279400"/>
          </a:xfrm>
          <a:prstGeom prst="rect">
            <a:avLst/>
          </a:prstGeom>
          <a:noFill/>
          <a:ln w="12700">
            <a:noFill/>
            <a:miter lim="800000"/>
            <a:headEnd/>
            <a:tailEnd/>
          </a:ln>
        </p:spPr>
        <p:txBody>
          <a:bodyPr wrap="none"/>
          <a:lstStyle/>
          <a:p>
            <a:pPr algn="ctr"/>
            <a:fld id="{8F12BEA9-19B4-4DDC-BF02-22657D41FC99}" type="slidenum">
              <a:rPr lang="en-US" sz="1200">
                <a:solidFill>
                  <a:srgbClr val="005480"/>
                </a:solidFill>
                <a:latin typeface="Tahoma" charset="0"/>
                <a:cs typeface="Tahoma" charset="0"/>
                <a:sym typeface="Tahoma" charset="0"/>
              </a:rPr>
              <a:pPr algn="ctr"/>
              <a:t>9</a:t>
            </a:fld>
            <a:endParaRPr lang="en-US" sz="1200">
              <a:solidFill>
                <a:srgbClr val="005480"/>
              </a:solidFill>
              <a:latin typeface="Tahoma" charset="0"/>
              <a:cs typeface="Tahoma" charset="0"/>
              <a:sym typeface="Tahoma" charset="0"/>
            </a:endParaRPr>
          </a:p>
        </p:txBody>
      </p:sp>
      <p:pic>
        <p:nvPicPr>
          <p:cNvPr id="9" name="Picture 8" descr="global_policy_formation.png"/>
          <p:cNvPicPr>
            <a:picLocks noChangeAspect="1"/>
          </p:cNvPicPr>
          <p:nvPr/>
        </p:nvPicPr>
        <p:blipFill>
          <a:blip r:embed="rId4"/>
          <a:stretch>
            <a:fillRect/>
          </a:stretch>
        </p:blipFill>
        <p:spPr>
          <a:xfrm>
            <a:off x="2133600" y="1447800"/>
            <a:ext cx="6346867" cy="22098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Tahoma"/>
        <a:ea typeface="ヒラギノ角ゴ ProN W6"/>
        <a:cs typeface="ヒラギノ角ゴ ProN W6"/>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ahoma"/>
        <a:ea typeface="ヒラギノ角ゴ ProN W6"/>
        <a:cs typeface="ヒラギノ角ゴ ProN W6"/>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D40000"/>
      </a:dk2>
      <a:lt2>
        <a:srgbClr val="808080"/>
      </a:lt2>
      <a:accent1>
        <a:srgbClr val="D4D4D4"/>
      </a:accent1>
      <a:accent2>
        <a:srgbClr val="0000D4"/>
      </a:accent2>
      <a:accent3>
        <a:srgbClr val="FFFFFF"/>
      </a:accent3>
      <a:accent4>
        <a:srgbClr val="000000"/>
      </a:accent4>
      <a:accent5>
        <a:srgbClr val="E6E6E6"/>
      </a:accent5>
      <a:accent6>
        <a:srgbClr val="0000C0"/>
      </a:accent6>
      <a:hlink>
        <a:srgbClr val="D40000"/>
      </a:hlink>
      <a:folHlink>
        <a:srgbClr val="00D4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D40000"/>
        </a:dk2>
        <a:lt2>
          <a:srgbClr val="808080"/>
        </a:lt2>
        <a:accent1>
          <a:srgbClr val="D4D4D4"/>
        </a:accent1>
        <a:accent2>
          <a:srgbClr val="0000D4"/>
        </a:accent2>
        <a:accent3>
          <a:srgbClr val="FFFFFF"/>
        </a:accent3>
        <a:accent4>
          <a:srgbClr val="000000"/>
        </a:accent4>
        <a:accent5>
          <a:srgbClr val="E6E6E6"/>
        </a:accent5>
        <a:accent6>
          <a:srgbClr val="0000C0"/>
        </a:accent6>
        <a:hlink>
          <a:srgbClr val="D40000"/>
        </a:hlink>
        <a:folHlink>
          <a:srgbClr val="00D4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1763</TotalTime>
  <Pages>0</Pages>
  <Words>5027</Words>
  <Characters>0</Characters>
  <Application>Microsoft Macintosh PowerPoint</Application>
  <PresentationFormat>On-screen Show (4:3)</PresentationFormat>
  <Lines>0</Lines>
  <Paragraphs>756</Paragraphs>
  <Slides>89</Slides>
  <Notes>78</Notes>
  <HiddenSlides>0</HiddenSlides>
  <MMClips>0</MMClips>
  <ScaleCrop>false</ScaleCrop>
  <HeadingPairs>
    <vt:vector size="4" baseType="variant">
      <vt:variant>
        <vt:lpstr>Design Template</vt:lpstr>
      </vt:variant>
      <vt:variant>
        <vt:i4>6</vt:i4>
      </vt:variant>
      <vt:variant>
        <vt:lpstr>Slide Titles</vt:lpstr>
      </vt:variant>
      <vt:variant>
        <vt:i4>89</vt:i4>
      </vt:variant>
    </vt:vector>
  </HeadingPairs>
  <TitlesOfParts>
    <vt:vector size="95" baseType="lpstr">
      <vt:lpstr>Title &amp; Subtitle</vt:lpstr>
      <vt:lpstr>Title &amp; Bullets</vt:lpstr>
      <vt:lpstr>Office Theme</vt:lpstr>
      <vt:lpstr>2_Office Theme</vt:lpstr>
      <vt:lpstr>3_Office Theme</vt:lpstr>
      <vt:lpstr>Default Design</vt:lpstr>
      <vt:lpstr>Number Resource Policy Development Activities</vt:lpstr>
      <vt:lpstr>Agenda</vt:lpstr>
      <vt:lpstr>About the ASO: ASO MoU</vt:lpstr>
      <vt:lpstr>About the ASO: Global Number Policy</vt:lpstr>
      <vt:lpstr>About the ASO: The Address Council</vt:lpstr>
      <vt:lpstr>RIR PDP: Principles</vt:lpstr>
      <vt:lpstr>RIR PDP: Roles</vt:lpstr>
      <vt:lpstr>RIR PDP: Basic Steps</vt:lpstr>
      <vt:lpstr>Global Process: Overview</vt:lpstr>
      <vt:lpstr>Global Process: Overview (cont.)</vt:lpstr>
      <vt:lpstr>Global Process: Statistics</vt:lpstr>
      <vt:lpstr>Global Process: Globally Coordinated Proposal</vt:lpstr>
      <vt:lpstr>IANA Status Update</vt:lpstr>
      <vt:lpstr>Overview</vt:lpstr>
      <vt:lpstr>A new whois.iana.org</vt:lpstr>
      <vt:lpstr>AS Numbers Global Policy</vt:lpstr>
      <vt:lpstr>IPv4 Status 2010</vt:lpstr>
      <vt:lpstr>IPv4 Status 2010</vt:lpstr>
      <vt:lpstr>In other news… multicast</vt:lpstr>
      <vt:lpstr>In other news… multicast</vt:lpstr>
      <vt:lpstr>Thank you</vt:lpstr>
      <vt:lpstr>Slide 22</vt:lpstr>
      <vt:lpstr>Slide 23</vt:lpstr>
      <vt:lpstr>IPv4 ADDRESS SPACE What is the status of each of the 256 /8s?</vt:lpstr>
      <vt:lpstr>IPv4 ADDRESS SPACE What is the status of each of the 256 /8s? *as of December 2, 2010</vt:lpstr>
      <vt:lpstr>IPv4 ADDRESS SPACE ISSUED (RIRs TO CUSTOMERS) In terms of /8s, how much space did each RIR issue by year?</vt:lpstr>
      <vt:lpstr>IPv4 ADDRESS SPACE ISSUED  (RIRs TO CUSTOMERS) In terms of /8s, how much total space has each RIR issued? (Jan 1999 – Sept 2010)</vt:lpstr>
      <vt:lpstr>ASN ASSIGNMENTS (RIRs TO CUSTOMERS) How many ASNs has each RIR assigned by year? </vt:lpstr>
      <vt:lpstr>ASN ASSIGNMENTS (RIRs TO CUSTOMERS) How many total ASNs has each RIR assigned? (Jan 1999 – Sept 2010)</vt:lpstr>
      <vt:lpstr>4-BYTE ASN ASSIGNMENTS How many 4-byte ASNs has each RIR assigned by year? </vt:lpstr>
      <vt:lpstr>4-BYTE ASN ASSIGNMENTS How many total 4-byte ASNs has each RIR assigned? (Jan 2007 – Sept 2010)</vt:lpstr>
      <vt:lpstr>IPv6 ADDRESS SPACE How much has been allocated to the RIRs?</vt:lpstr>
      <vt:lpstr>IPv6 Allocations RIRs to LIRs/ISPs How many allocations have been made by each RIR by year?</vt:lpstr>
      <vt:lpstr>IPv6 ALLOCATIONS RIRs to LIRs/ISPs (Jan 1999 – Sept 2010) </vt:lpstr>
      <vt:lpstr>IPV6 ASSIGNMENTS RIRS TO END-USERS</vt:lpstr>
      <vt:lpstr>LINKS TO RIR STATISTICS</vt:lpstr>
      <vt:lpstr>Slide 37</vt:lpstr>
      <vt:lpstr>Mitigating the Effects of IPv4 Exhaustion</vt:lpstr>
      <vt:lpstr>Mitigating the Effects of IPv4 Exhaustion</vt:lpstr>
      <vt:lpstr>Break….</vt:lpstr>
      <vt:lpstr>Global Number Policy and Global Proposals</vt:lpstr>
      <vt:lpstr>Existing Global Policy</vt:lpstr>
      <vt:lpstr>Existing Global Policy (cont.)</vt:lpstr>
      <vt:lpstr>Global Proposals</vt:lpstr>
      <vt:lpstr>Global Proposals (cont.)</vt:lpstr>
      <vt:lpstr>AfriNIC Policies and Proposals</vt:lpstr>
      <vt:lpstr>AfriNIC Policy Development Process</vt:lpstr>
      <vt:lpstr>AfriNIC IPv4 Policies Discussed in 2010</vt:lpstr>
      <vt:lpstr>AfriNIC ASN Policy Discussed in 2010</vt:lpstr>
      <vt:lpstr>AfriNIC Other Policies Discussed in 2010</vt:lpstr>
      <vt:lpstr>Participate in AfriNIC Policy Development</vt:lpstr>
      <vt:lpstr> Thank you</vt:lpstr>
      <vt:lpstr>APNIC Policies and Proposals</vt:lpstr>
      <vt:lpstr>APNIC Recently Implemented  IPv4 &amp; IPv6 Policies</vt:lpstr>
      <vt:lpstr>Other Recently Implemented Policies</vt:lpstr>
      <vt:lpstr>APNIC IPv4 Proposals Under Consideration</vt:lpstr>
      <vt:lpstr>APNIC IPv6 Proposals Under Consideration</vt:lpstr>
      <vt:lpstr>APNIC Other Proposals Under Consideration</vt:lpstr>
      <vt:lpstr>Slide 59</vt:lpstr>
      <vt:lpstr>Next APNIC Open Policy Meeting APNIC 31 </vt:lpstr>
      <vt:lpstr>ARIN Policy and Proposals</vt:lpstr>
      <vt:lpstr>ARIN IPv4 Policies Implemented in 2010</vt:lpstr>
      <vt:lpstr>ARIN IPv6 Policy Implemented in 2010</vt:lpstr>
      <vt:lpstr>ARIN Other Policy Implemented in 2010</vt:lpstr>
      <vt:lpstr>ARIN Proposal Highlights in 2010</vt:lpstr>
      <vt:lpstr>ARIN - Brand New Proposals</vt:lpstr>
      <vt:lpstr>ARIN - Brand New Proposals (cont.)</vt:lpstr>
      <vt:lpstr>ARIN - Brand New Proposals (cont.)</vt:lpstr>
      <vt:lpstr> Thank you</vt:lpstr>
      <vt:lpstr>LACNIC Policy and Proposals</vt:lpstr>
      <vt:lpstr>LACNIC IPv6 Policies Discussed in 2010</vt:lpstr>
      <vt:lpstr>LACNIC IPv4 Policies Discussed in 2010</vt:lpstr>
      <vt:lpstr>LACNIC IPv4 Policies Discussed in 2010 (cont.)</vt:lpstr>
      <vt:lpstr>LACNIC Other Policies Discussed in 2010</vt:lpstr>
      <vt:lpstr>LACNIC Other Policies Discussed in 2010 (cont.)</vt:lpstr>
      <vt:lpstr>How to participate…</vt:lpstr>
      <vt:lpstr> Thank you</vt:lpstr>
      <vt:lpstr>RIPE Policies and Proposals</vt:lpstr>
      <vt:lpstr>RIPE IPv4 Policy Implemented in 2010</vt:lpstr>
      <vt:lpstr>RIPE Other Policy Implemented in 2010</vt:lpstr>
      <vt:lpstr>RIPE Proposal Highlights in 2010</vt:lpstr>
      <vt:lpstr>RIPE - Brand New Proposals</vt:lpstr>
      <vt:lpstr>RIPE - Brand New Proposals</vt:lpstr>
      <vt:lpstr> Thank you</vt:lpstr>
      <vt:lpstr>Closing: Questions and Answers</vt:lpstr>
      <vt:lpstr>How to Participate</vt:lpstr>
      <vt:lpstr>Participation is Easy!</vt:lpstr>
      <vt:lpstr>Visit the NRO Booth</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Ray Grant</dc:creator>
  <cp:keywords/>
  <dc:description/>
  <cp:lastModifiedBy>Samantha Marks</cp:lastModifiedBy>
  <cp:revision>223</cp:revision>
  <cp:lastPrinted>2010-12-16T00:01:01Z</cp:lastPrinted>
  <dcterms:created xsi:type="dcterms:W3CDTF">2010-12-15T23:37:27Z</dcterms:created>
  <dcterms:modified xsi:type="dcterms:W3CDTF">2010-12-16T00:01:20Z</dcterms:modified>
</cp:coreProperties>
</file>