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2" r:id="rId11"/>
    <p:sldId id="269" r:id="rId12"/>
    <p:sldId id="270" r:id="rId13"/>
    <p:sldId id="271" r:id="rId14"/>
    <p:sldId id="273" r:id="rId15"/>
    <p:sldId id="264" r:id="rId16"/>
    <p:sldId id="265" r:id="rId17"/>
    <p:sldId id="266" r:id="rId18"/>
    <p:sldId id="267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A42526FF-4990-7B46-BB99-829B8221B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IPv6 end client measurement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George Michaelson	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ggm@apnic.net</a:t>
            </a:r>
            <a:endParaRPr lang="en-US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measurement</a:t>
            </a:r>
            <a:endParaRPr lang="en-US" dirty="0"/>
          </a:p>
        </p:txBody>
      </p:sp>
      <p:pic>
        <p:nvPicPr>
          <p:cNvPr id="4" name="Content Placeholder 3" descr="Graph4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900" b="-190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927685" y="1417638"/>
            <a:ext cx="5286423" cy="58477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….To your web-page Markup….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measurement</a:t>
            </a:r>
            <a:endParaRPr lang="en-US" dirty="0"/>
          </a:p>
        </p:txBody>
      </p:sp>
      <p:pic>
        <p:nvPicPr>
          <p:cNvPr id="4" name="Content Placeholder 3" descr="Graph4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900" b="-1900"/>
          <a:stretch>
            <a:fillRect/>
          </a:stretch>
        </p:blipFill>
        <p:spPr/>
      </p:pic>
      <p:pic>
        <p:nvPicPr>
          <p:cNvPr id="5" name="Picture 4" descr="Graph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5" y="2161673"/>
            <a:ext cx="8745101" cy="6858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8" name="TextBox 7"/>
          <p:cNvSpPr txBox="1"/>
          <p:nvPr/>
        </p:nvSpPr>
        <p:spPr>
          <a:xfrm>
            <a:off x="2927685" y="1417638"/>
            <a:ext cx="5286423" cy="58477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….To your web-page Markup….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measurement</a:t>
            </a:r>
            <a:endParaRPr lang="en-US" dirty="0"/>
          </a:p>
        </p:txBody>
      </p:sp>
      <p:pic>
        <p:nvPicPr>
          <p:cNvPr id="7" name="Content Placeholder 6" descr="Graph6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1711" b="48455"/>
          <a:stretch>
            <a:fillRect/>
          </a:stretch>
        </p:blipFill>
        <p:spPr>
          <a:xfrm>
            <a:off x="457200" y="2656881"/>
            <a:ext cx="8229600" cy="2305803"/>
          </a:xfrm>
        </p:spPr>
      </p:pic>
      <p:sp>
        <p:nvSpPr>
          <p:cNvPr id="8" name="TextBox 7"/>
          <p:cNvSpPr txBox="1"/>
          <p:nvPr/>
        </p:nvSpPr>
        <p:spPr>
          <a:xfrm>
            <a:off x="842211" y="2072105"/>
            <a:ext cx="763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your ‘Google Analytics’ Block (or add one)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measurement</a:t>
            </a:r>
            <a:endParaRPr lang="en-US" dirty="0"/>
          </a:p>
        </p:txBody>
      </p:sp>
      <p:pic>
        <p:nvPicPr>
          <p:cNvPr id="6" name="Content Placeholder 5" descr="Graph6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9145" b="-39145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42211" y="2072105"/>
            <a:ext cx="5343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Add the ‘APNIC’ analytics block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-1" y="4023895"/>
            <a:ext cx="7192212" cy="2085473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login to Analytics!</a:t>
            </a:r>
            <a:endParaRPr lang="en-US" dirty="0"/>
          </a:p>
        </p:txBody>
      </p:sp>
      <p:pic>
        <p:nvPicPr>
          <p:cNvPr id="4" name="Content Placeholder 3" descr="Graph8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5079" b="-50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Analytics</a:t>
            </a:r>
            <a:endParaRPr lang="en-US" dirty="0"/>
          </a:p>
        </p:txBody>
      </p:sp>
      <p:pic>
        <p:nvPicPr>
          <p:cNvPr id="4" name="Content Placeholder 3" descr="Graph1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53821" b="-5382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Analytics</a:t>
            </a:r>
            <a:endParaRPr lang="en-US" dirty="0"/>
          </a:p>
        </p:txBody>
      </p:sp>
      <p:pic>
        <p:nvPicPr>
          <p:cNvPr id="6" name="Content Placeholder 5" descr="Graph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6732" b="-673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in Analytics</a:t>
            </a:r>
            <a:endParaRPr lang="en-US" dirty="0"/>
          </a:p>
        </p:txBody>
      </p:sp>
      <p:pic>
        <p:nvPicPr>
          <p:cNvPr id="5" name="Content Placeholder 4" descr="Graph3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559" r="-85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in Analytics</a:t>
            </a:r>
            <a:endParaRPr lang="en-US" dirty="0"/>
          </a:p>
        </p:txBody>
      </p:sp>
      <p:pic>
        <p:nvPicPr>
          <p:cNvPr id="5" name="Content Placeholder 4" descr="Graph3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559" r="-8559"/>
          <a:stretch>
            <a:fillRect/>
          </a:stretch>
        </p:blipFill>
        <p:spPr/>
      </p:pic>
      <p:sp>
        <p:nvSpPr>
          <p:cNvPr id="4" name="Oval 3"/>
          <p:cNvSpPr/>
          <p:nvPr/>
        </p:nvSpPr>
        <p:spPr>
          <a:xfrm>
            <a:off x="868178" y="4224419"/>
            <a:ext cx="7818622" cy="1328919"/>
          </a:xfrm>
          <a:prstGeom prst="ellipse">
            <a:avLst/>
          </a:prstGeom>
          <a:solidFill>
            <a:schemeClr val="accent1">
              <a:alpha val="1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Aggregate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APNIC is collating measurement results online at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latin typeface="Courier"/>
                <a:cs typeface="Courier"/>
              </a:rPr>
              <a:t>http://www.potaroo.net/stats/1x1/</a:t>
            </a:r>
          </a:p>
          <a:p>
            <a:pPr>
              <a:buNone/>
            </a:pPr>
            <a:endParaRPr lang="en-US" b="1" dirty="0" smtClean="0">
              <a:cs typeface="Courier"/>
            </a:endParaRPr>
          </a:p>
          <a:p>
            <a:r>
              <a:rPr lang="en-US" dirty="0" smtClean="0">
                <a:cs typeface="Courier"/>
              </a:rPr>
              <a:t>Along with some interesting specific-site sub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Setting the scene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Adding IPv6 to your website may have risks</a:t>
            </a:r>
          </a:p>
          <a:p>
            <a:pPr lvl="1"/>
            <a:r>
              <a:rPr lang="en-US" dirty="0" smtClean="0"/>
              <a:t>Will your clients still be able to ‘see’ you?</a:t>
            </a:r>
          </a:p>
          <a:p>
            <a:pPr lvl="1"/>
            <a:r>
              <a:rPr lang="en-US" dirty="0" smtClean="0"/>
              <a:t>What % of clients will experience issues?</a:t>
            </a:r>
          </a:p>
          <a:p>
            <a:r>
              <a:rPr lang="en-US" dirty="0" smtClean="0"/>
              <a:t>Finding out in advance what to expect is useful</a:t>
            </a:r>
          </a:p>
          <a:p>
            <a:pPr lvl="1"/>
            <a:r>
              <a:rPr lang="en-US" dirty="0" smtClean="0"/>
              <a:t>A way to measure end-user behavior</a:t>
            </a:r>
          </a:p>
          <a:p>
            <a:pPr lvl="1"/>
            <a:r>
              <a:rPr lang="en-US" dirty="0" smtClean="0"/>
              <a:t>Without affecting your own website investment</a:t>
            </a:r>
          </a:p>
          <a:p>
            <a:r>
              <a:rPr lang="en-US" dirty="0" smtClean="0"/>
              <a:t>Measuring failure is hard!</a:t>
            </a:r>
          </a:p>
          <a:p>
            <a:pPr lvl="1"/>
            <a:r>
              <a:rPr lang="en-US" dirty="0" smtClean="0"/>
              <a:t>Website logs only measure successful connections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Aggregate Results</a:t>
            </a:r>
            <a:endParaRPr lang="en-US" dirty="0"/>
          </a:p>
        </p:txBody>
      </p:sp>
      <p:pic>
        <p:nvPicPr>
          <p:cNvPr id="5" name="Content Placeholder 4" descr="dslos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0" r="-1250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529263" y="1910166"/>
            <a:ext cx="20349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Dual Stack Loss 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Stack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 in 1000 clients are unable to fetch a web URL if presented with a dual-stack DNS name</a:t>
            </a:r>
          </a:p>
          <a:p>
            <a:r>
              <a:rPr lang="en-US" dirty="0" smtClean="0"/>
              <a:t>Older (windows XP) hosts, browsers</a:t>
            </a:r>
          </a:p>
          <a:p>
            <a:r>
              <a:rPr lang="en-US" dirty="0" smtClean="0"/>
              <a:t>If you are in a mission-critical role, something to think about, </a:t>
            </a:r>
          </a:p>
          <a:p>
            <a:pPr lvl="1"/>
            <a:r>
              <a:rPr lang="en-US" dirty="0" smtClean="0"/>
              <a:t>but not necessarily a reason to hold off on IPv6 deployment</a:t>
            </a:r>
          </a:p>
          <a:p>
            <a:pPr lvl="1"/>
            <a:r>
              <a:rPr lang="en-US" dirty="0" smtClean="0"/>
              <a:t>Consider comparisons to other loss rates caused by un-related problems</a:t>
            </a:r>
          </a:p>
          <a:p>
            <a:pPr lvl="2"/>
            <a:r>
              <a:rPr lang="en-US" dirty="0" smtClean="0"/>
              <a:t>Noisy links, </a:t>
            </a:r>
            <a:r>
              <a:rPr lang="en-US" dirty="0" err="1" smtClean="0"/>
              <a:t>adblockers</a:t>
            </a:r>
            <a:r>
              <a:rPr lang="en-US" dirty="0" smtClean="0"/>
              <a:t>, congestion/</a:t>
            </a:r>
            <a:r>
              <a:rPr lang="en-US" dirty="0" err="1" smtClean="0"/>
              <a:t>packetloss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Aggregate Results</a:t>
            </a:r>
            <a:endParaRPr lang="en-US" dirty="0"/>
          </a:p>
        </p:txBody>
      </p:sp>
      <p:pic>
        <p:nvPicPr>
          <p:cNvPr id="5" name="Content Placeholder 4" descr="6uv6typesdiff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0" r="-1250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301999" y="1776482"/>
            <a:ext cx="24914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V6 Load time differential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V6 Load time differential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is not necessarily slower than IPv4 on average</a:t>
            </a:r>
          </a:p>
          <a:p>
            <a:pPr lvl="1"/>
            <a:r>
              <a:rPr lang="en-US" dirty="0" smtClean="0"/>
              <a:t>Sub-1sec additional delay, sometimes faster</a:t>
            </a:r>
          </a:p>
          <a:p>
            <a:r>
              <a:rPr lang="en-US" dirty="0" smtClean="0"/>
              <a:t>Tunneled IPv6 can be significantly slower</a:t>
            </a:r>
          </a:p>
          <a:p>
            <a:pPr lvl="1"/>
            <a:r>
              <a:rPr lang="en-US" dirty="0" smtClean="0"/>
              <a:t>Tunnel establishment costs, sub-optimal routing can add multi-second delay</a:t>
            </a:r>
          </a:p>
          <a:p>
            <a:pPr lvl="1"/>
            <a:r>
              <a:rPr lang="en-US" dirty="0" err="1" smtClean="0"/>
              <a:t>Teredo</a:t>
            </a:r>
            <a:r>
              <a:rPr lang="en-US" dirty="0" smtClean="0"/>
              <a:t> significantly slower</a:t>
            </a:r>
          </a:p>
          <a:p>
            <a:pPr lvl="1"/>
            <a:r>
              <a:rPr lang="en-US" dirty="0" smtClean="0"/>
              <a:t>Another indication ‘ad hoc’ tunnels are bad.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‘Can’ </a:t>
            </a:r>
            <a:r>
              <a:rPr lang="en-US" dirty="0" err="1" smtClean="0"/>
              <a:t>vs</a:t>
            </a:r>
            <a:r>
              <a:rPr lang="en-US" dirty="0" smtClean="0"/>
              <a:t> ‘Will’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de-</a:t>
            </a:r>
            <a:r>
              <a:rPr lang="en-US" dirty="0" err="1" smtClean="0"/>
              <a:t>preferenced</a:t>
            </a:r>
            <a:r>
              <a:rPr lang="en-US" dirty="0" smtClean="0"/>
              <a:t> in DNS, browser</a:t>
            </a:r>
          </a:p>
          <a:p>
            <a:pPr lvl="1"/>
            <a:r>
              <a:rPr lang="en-US" dirty="0" smtClean="0"/>
              <a:t>Teredo/6to4 lower preference than IPv4</a:t>
            </a:r>
          </a:p>
          <a:p>
            <a:r>
              <a:rPr lang="en-US" dirty="0" smtClean="0"/>
              <a:t>But.. If you bypass DNS and give a literal IPv6 address in a URL, you can explore who actually CAN do IPv6, if they try.</a:t>
            </a:r>
          </a:p>
          <a:p>
            <a:pPr lvl="1"/>
            <a:r>
              <a:rPr lang="en-US" dirty="0" smtClean="0"/>
              <a:t>If you try a bit harder, who CAN use IPv6?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‘Can’ </a:t>
            </a:r>
            <a:r>
              <a:rPr lang="en-US" dirty="0" err="1" smtClean="0"/>
              <a:t>vs</a:t>
            </a:r>
            <a:r>
              <a:rPr lang="en-US" dirty="0" smtClean="0"/>
              <a:t> ‘Will’</a:t>
            </a:r>
            <a:endParaRPr lang="en-US" dirty="0"/>
          </a:p>
        </p:txBody>
      </p:sp>
      <p:pic>
        <p:nvPicPr>
          <p:cNvPr id="5" name="Content Placeholder 4" descr="fig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0" r="-125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20% IPv6 capable!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Teredo/6to4 Tunnel connection rate</a:t>
            </a:r>
          </a:p>
          <a:p>
            <a:pPr lvl="1"/>
            <a:r>
              <a:rPr lang="en-US" dirty="0" smtClean="0"/>
              <a:t>Higher failure rate follows, so demonstrates issues in automatic tunneling</a:t>
            </a:r>
          </a:p>
          <a:p>
            <a:endParaRPr lang="en-US" dirty="0" smtClean="0"/>
          </a:p>
          <a:p>
            <a:r>
              <a:rPr lang="en-US" dirty="0" smtClean="0"/>
              <a:t>Encouraging signs end-user hosts now increasingly able to use IPv6, if deployed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"/>
                <a:cs typeface="Courier"/>
              </a:rPr>
              <a:t>HTTP://labs.apnic.net/</a:t>
            </a:r>
          </a:p>
          <a:p>
            <a:pPr lvl="1"/>
            <a:r>
              <a:rPr lang="en-US" dirty="0" smtClean="0">
                <a:cs typeface="Courier"/>
              </a:rPr>
              <a:t>Complete instructions on how to add markup to your website</a:t>
            </a:r>
          </a:p>
          <a:p>
            <a:pPr lvl="1"/>
            <a:r>
              <a:rPr lang="en-US" dirty="0" smtClean="0">
                <a:cs typeface="Courier"/>
              </a:rPr>
              <a:t>‘Test your own IPv6’ feature displayed too!</a:t>
            </a:r>
          </a:p>
          <a:p>
            <a:r>
              <a:rPr lang="en-US" dirty="0" smtClean="0">
                <a:cs typeface="Courier"/>
              </a:rPr>
              <a:t>Aggregated results updated daily</a:t>
            </a:r>
          </a:p>
          <a:p>
            <a:r>
              <a:rPr lang="en-US" dirty="0" smtClean="0">
                <a:cs typeface="Courier"/>
              </a:rPr>
              <a:t>Other measurement methods being explored</a:t>
            </a:r>
          </a:p>
          <a:p>
            <a:pPr lvl="1"/>
            <a:r>
              <a:rPr lang="en-US" dirty="0" smtClean="0">
                <a:cs typeface="Courier"/>
              </a:rPr>
              <a:t>Will be updated on the labs.apnic.net site.</a:t>
            </a:r>
            <a:endParaRPr lang="en-US" dirty="0"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Adding IPv6 to your website may have risks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Windows hosts experience problems with dual-stack (IPv4, IPv6) DNS records</a:t>
            </a:r>
          </a:p>
          <a:p>
            <a:pPr lvl="1"/>
            <a:r>
              <a:rPr lang="en-US" sz="2400" dirty="0" smtClean="0"/>
              <a:t>May refuse to connect to the IPv4 address</a:t>
            </a:r>
          </a:p>
          <a:p>
            <a:r>
              <a:rPr lang="en-US" sz="2800" dirty="0" smtClean="0"/>
              <a:t>Some hosts cannot process IPv6 DNS properly</a:t>
            </a:r>
          </a:p>
          <a:p>
            <a:pPr lvl="1"/>
            <a:r>
              <a:rPr lang="en-US" sz="2400" dirty="0" smtClean="0"/>
              <a:t>Not supported in all DHCP backed configurations</a:t>
            </a:r>
          </a:p>
          <a:p>
            <a:r>
              <a:rPr lang="en-US" sz="2800" dirty="0" smtClean="0"/>
              <a:t>‘Partial IPv6’ problems</a:t>
            </a:r>
          </a:p>
          <a:p>
            <a:pPr lvl="1"/>
            <a:r>
              <a:rPr lang="en-US" sz="2400" dirty="0" smtClean="0"/>
              <a:t>Locally IPv6 enabled, no IPv6 route to global Internet</a:t>
            </a:r>
          </a:p>
          <a:p>
            <a:r>
              <a:rPr lang="en-US" sz="2800" dirty="0" smtClean="0"/>
              <a:t>Loss of eyeballs = Loss of revenue?</a:t>
            </a:r>
          </a:p>
          <a:p>
            <a:pPr lvl="1"/>
            <a:r>
              <a:rPr lang="en-US" sz="2400" dirty="0" smtClean="0"/>
              <a:t>When your core business presents via the web, what risks to loss of web access are you willing to take?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Finding out in advance what to expect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Find a way to measure client behavior </a:t>
            </a:r>
          </a:p>
          <a:p>
            <a:pPr>
              <a:buNone/>
            </a:pPr>
            <a:r>
              <a:rPr lang="en-US" sz="2800" dirty="0" smtClean="0"/>
              <a:t>    without having to add IPv6 to your website</a:t>
            </a:r>
          </a:p>
          <a:p>
            <a:pPr lvl="1"/>
            <a:r>
              <a:rPr lang="en-US" sz="2400" dirty="0" smtClean="0"/>
              <a:t>Leverage cross-site URL fetches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Integrate measurements into existing tracking methods, and analytics framework</a:t>
            </a:r>
          </a:p>
          <a:p>
            <a:pPr lvl="1"/>
            <a:r>
              <a:rPr lang="en-US" sz="2400" dirty="0" smtClean="0"/>
              <a:t>Avoids key business intelligence leakage to third parties</a:t>
            </a:r>
          </a:p>
          <a:p>
            <a:pPr lvl="1"/>
            <a:r>
              <a:rPr lang="en-US" sz="2400" dirty="0" smtClean="0"/>
              <a:t>No new tools needed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Measuring failure is hard!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logs record completed TCP/IP events</a:t>
            </a:r>
          </a:p>
          <a:p>
            <a:pPr lvl="1"/>
            <a:r>
              <a:rPr lang="en-US" sz="2400" dirty="0" smtClean="0"/>
              <a:t>Even 4xx and 5xx responses in logs are completed valid TCP/IP sessions</a:t>
            </a:r>
          </a:p>
          <a:p>
            <a:r>
              <a:rPr lang="en-US" sz="2800" dirty="0" smtClean="0"/>
              <a:t>What about the people who failed to connect?</a:t>
            </a:r>
          </a:p>
          <a:p>
            <a:pPr lvl="1"/>
            <a:r>
              <a:rPr lang="en-US" sz="2400" dirty="0" smtClean="0"/>
              <a:t>Not in access- or error- logs</a:t>
            </a:r>
          </a:p>
          <a:p>
            <a:r>
              <a:rPr lang="en-US" sz="2800" dirty="0" smtClean="0"/>
              <a:t>Only partially visible on-the-wire</a:t>
            </a:r>
          </a:p>
          <a:p>
            <a:pPr lvl="1"/>
            <a:r>
              <a:rPr lang="en-US" sz="2400" dirty="0" smtClean="0"/>
              <a:t>Characteristic missing ‘SYN/ACK’ sequence in TCP signals failure to complete a 2-way handshake</a:t>
            </a:r>
          </a:p>
          <a:p>
            <a:r>
              <a:rPr lang="en-US" sz="2800" dirty="0" smtClean="0"/>
              <a:t>But (inside a time limit) client knows what worked or failed: and can report back.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APNIC’s</a:t>
            </a:r>
            <a:r>
              <a:rPr lang="en-US" sz="4000" dirty="0" smtClean="0"/>
              <a:t> web measurement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Built on </a:t>
            </a:r>
            <a:r>
              <a:rPr lang="en-US" dirty="0" err="1" smtClean="0"/>
              <a:t>google</a:t>
            </a:r>
            <a:r>
              <a:rPr lang="en-US" dirty="0" smtClean="0"/>
              <a:t> ‘analytics’ method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, highly portable</a:t>
            </a:r>
          </a:p>
          <a:p>
            <a:pPr lvl="1"/>
            <a:r>
              <a:rPr lang="en-US" dirty="0" smtClean="0"/>
              <a:t>Asynchronous, runs in the background </a:t>
            </a:r>
          </a:p>
          <a:p>
            <a:pPr lvl="2"/>
            <a:r>
              <a:rPr lang="en-US" dirty="0" smtClean="0"/>
              <a:t>after page render already complete</a:t>
            </a:r>
          </a:p>
          <a:p>
            <a:pPr lvl="1"/>
            <a:r>
              <a:rPr lang="en-US" dirty="0" smtClean="0"/>
              <a:t>Uses DNS wildcards, </a:t>
            </a:r>
            <a:r>
              <a:rPr lang="en-US" dirty="0" err="1" smtClean="0"/>
              <a:t>uncacheable</a:t>
            </a:r>
            <a:endParaRPr lang="en-US" dirty="0" smtClean="0"/>
          </a:p>
          <a:p>
            <a:r>
              <a:rPr lang="en-US" dirty="0" smtClean="0"/>
              <a:t>Data integrated into </a:t>
            </a:r>
            <a:r>
              <a:rPr lang="en-US" dirty="0" err="1" smtClean="0"/>
              <a:t>google</a:t>
            </a:r>
            <a:r>
              <a:rPr lang="en-US" dirty="0" smtClean="0"/>
              <a:t> analytics reports</a:t>
            </a:r>
          </a:p>
          <a:p>
            <a:pPr lvl="1"/>
            <a:r>
              <a:rPr lang="en-US" dirty="0" smtClean="0"/>
              <a:t>Graphs of ‘events’ to monitor IPv4, IPv6 and dual-stack</a:t>
            </a:r>
          </a:p>
          <a:p>
            <a:r>
              <a:rPr lang="en-US" dirty="0" smtClean="0"/>
              <a:t>Configurable by website manager</a:t>
            </a:r>
          </a:p>
          <a:p>
            <a:pPr lvl="1"/>
            <a:r>
              <a:rPr lang="en-US" dirty="0" smtClean="0"/>
              <a:t>Sample or every connection, extra tests etc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Measuring by 1x1 invisible pixels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Javascript</a:t>
            </a:r>
            <a:r>
              <a:rPr lang="en-US" dirty="0" smtClean="0"/>
              <a:t> requests sequence of 1x1 pixel images</a:t>
            </a:r>
          </a:p>
          <a:p>
            <a:pPr lvl="1"/>
            <a:r>
              <a:rPr lang="en-US" dirty="0" smtClean="0"/>
              <a:t>Images fetched but not included in the DOM so not displayed</a:t>
            </a:r>
          </a:p>
          <a:p>
            <a:pPr lvl="1"/>
            <a:r>
              <a:rPr lang="en-US" dirty="0" smtClean="0"/>
              <a:t>Image fetches take place after DOM render, </a:t>
            </a:r>
          </a:p>
          <a:p>
            <a:pPr lvl="1"/>
            <a:r>
              <a:rPr lang="en-US" dirty="0" smtClean="0"/>
              <a:t>do not add delay to page view, invisible </a:t>
            </a:r>
          </a:p>
          <a:p>
            <a:pPr lvl="2"/>
            <a:r>
              <a:rPr lang="en-US" dirty="0" smtClean="0"/>
              <a:t>(may be seen in browser status bar, error report windows)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callback records success/time</a:t>
            </a:r>
          </a:p>
          <a:p>
            <a:r>
              <a:rPr lang="en-US" dirty="0" smtClean="0"/>
              <a:t>Image fetches from unique DNS names</a:t>
            </a:r>
          </a:p>
          <a:p>
            <a:pPr lvl="1"/>
            <a:r>
              <a:rPr lang="en-US" dirty="0" smtClean="0"/>
              <a:t>Every client is a fresh name, no cached state</a:t>
            </a:r>
          </a:p>
          <a:p>
            <a:pPr lvl="1"/>
            <a:r>
              <a:rPr lang="en-US" dirty="0" smtClean="0"/>
              <a:t>Nothing in DNS name identifies your website, unique number to distinguish </a:t>
            </a:r>
            <a:r>
              <a:rPr lang="en-US" dirty="0" err="1" smtClean="0"/>
              <a:t>testcases</a:t>
            </a:r>
            <a:r>
              <a:rPr lang="en-US" dirty="0" smtClean="0"/>
              <a:t> in APNIC weblogs only</a:t>
            </a:r>
          </a:p>
          <a:p>
            <a:r>
              <a:rPr lang="en-US" dirty="0" smtClean="0"/>
              <a:t>Client reports timing, connect failures </a:t>
            </a:r>
          </a:p>
          <a:p>
            <a:pPr lvl="1"/>
            <a:r>
              <a:rPr lang="en-US" dirty="0" smtClean="0"/>
              <a:t>to your analytics report as a results/summary field </a:t>
            </a:r>
          </a:p>
          <a:p>
            <a:pPr lvl="1"/>
            <a:r>
              <a:rPr lang="en-US" dirty="0" smtClean="0"/>
              <a:t>Can account for ‘unable to connect’ TCP/IP failure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tested?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Basic test set is dual-stack, IPv4, IPv6 </a:t>
            </a:r>
          </a:p>
          <a:p>
            <a:pPr lvl="1"/>
            <a:r>
              <a:rPr lang="en-US" dirty="0" smtClean="0"/>
              <a:t>Dual stack enabled DNS behind all fetches</a:t>
            </a:r>
          </a:p>
          <a:p>
            <a:r>
              <a:rPr lang="en-US" dirty="0" smtClean="0"/>
              <a:t>Additional (optional) tests</a:t>
            </a:r>
          </a:p>
          <a:p>
            <a:pPr lvl="1"/>
            <a:r>
              <a:rPr lang="en-US" dirty="0" smtClean="0"/>
              <a:t>IPv6 literal </a:t>
            </a:r>
          </a:p>
          <a:p>
            <a:pPr lvl="2"/>
            <a:r>
              <a:rPr lang="en-US" dirty="0" smtClean="0"/>
              <a:t>(bypasses many IPv6 suppression settings)</a:t>
            </a:r>
          </a:p>
          <a:p>
            <a:pPr lvl="1"/>
            <a:r>
              <a:rPr lang="en-US" dirty="0" smtClean="0"/>
              <a:t>IPv6 DNS </a:t>
            </a:r>
          </a:p>
          <a:p>
            <a:pPr lvl="2"/>
            <a:r>
              <a:rPr lang="en-US" dirty="0" smtClean="0"/>
              <a:t>(can be visible to user, stress-tests DNS)</a:t>
            </a:r>
          </a:p>
          <a:p>
            <a:pPr lvl="1"/>
            <a:r>
              <a:rPr lang="en-US" dirty="0" smtClean="0"/>
              <a:t>Tunnel detection</a:t>
            </a:r>
          </a:p>
          <a:p>
            <a:pPr lvl="2"/>
            <a:r>
              <a:rPr lang="en-US" dirty="0" smtClean="0"/>
              <a:t>URLs only reachable from </a:t>
            </a:r>
            <a:r>
              <a:rPr lang="en-US" dirty="0" err="1" smtClean="0"/>
              <a:t>Teredo</a:t>
            </a:r>
            <a:r>
              <a:rPr lang="en-US" dirty="0" smtClean="0"/>
              <a:t> and 6to4 source IP addresses</a:t>
            </a:r>
          </a:p>
          <a:p>
            <a:r>
              <a:rPr lang="en-US" dirty="0" smtClean="0"/>
              <a:t>Results reported over IPv4 only URL to APNIC</a:t>
            </a:r>
          </a:p>
          <a:p>
            <a:pPr lvl="1"/>
            <a:r>
              <a:rPr lang="en-US" dirty="0" smtClean="0"/>
              <a:t>Aggregate stats reporting, trends etc. Anonymous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measurement</a:t>
            </a:r>
            <a:endParaRPr lang="en-US" dirty="0"/>
          </a:p>
        </p:txBody>
      </p:sp>
      <p:pic>
        <p:nvPicPr>
          <p:cNvPr id="4" name="Content Placeholder 3" descr="Graph4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900" b="-19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>
              <a:lumMod val="25000"/>
              <a:lumOff val="75000"/>
            </a:schemeClr>
          </a:solidFill>
          <a:prstDash val="solid"/>
          <a:round/>
          <a:headEnd type="none" w="med" len="med"/>
          <a:tailEnd type="triangle" w="med" len="lg"/>
        </a:ln>
        <a:effectLst/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493</TotalTime>
  <Words>969</Words>
  <Application>Microsoft Macintosh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APNIC_template_2010</vt:lpstr>
      <vt:lpstr>IPv6 end client measurement</vt:lpstr>
      <vt:lpstr>Setting the scene</vt:lpstr>
      <vt:lpstr>Adding IPv6 to your website may have risks </vt:lpstr>
      <vt:lpstr>Finding out in advance what to expect </vt:lpstr>
      <vt:lpstr>Measuring failure is hard! </vt:lpstr>
      <vt:lpstr>APNIC’s web measurement system</vt:lpstr>
      <vt:lpstr>Measuring by 1x1 invisible pixels</vt:lpstr>
      <vt:lpstr>What is tested?</vt:lpstr>
      <vt:lpstr>Adding the measurement</vt:lpstr>
      <vt:lpstr>Adding the measurement</vt:lpstr>
      <vt:lpstr>Adding the measurement</vt:lpstr>
      <vt:lpstr>Adding the measurement</vt:lpstr>
      <vt:lpstr>Adding the measurement</vt:lpstr>
      <vt:lpstr>And login to Analytics!</vt:lpstr>
      <vt:lpstr>Results in Analytics</vt:lpstr>
      <vt:lpstr>Results in Analytics</vt:lpstr>
      <vt:lpstr>Results in Analytics</vt:lpstr>
      <vt:lpstr>Results in Analytics</vt:lpstr>
      <vt:lpstr>APNIC Aggregate Results</vt:lpstr>
      <vt:lpstr>APNIC Aggregate Results</vt:lpstr>
      <vt:lpstr>Dual Stack Loss</vt:lpstr>
      <vt:lpstr>APNIC Aggregate Results</vt:lpstr>
      <vt:lpstr>V6 Load time differential</vt:lpstr>
      <vt:lpstr>‘Can’ vs ‘Will’</vt:lpstr>
      <vt:lpstr>‘Can’ vs ‘Will’</vt:lpstr>
      <vt:lpstr>20% IPv6 capable!</vt:lpstr>
      <vt:lpstr>Interested?</vt:lpstr>
    </vt:vector>
  </TitlesOfParts>
  <Company>APNIC P/L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end client measurement</dc:title>
  <dc:creator>George Michaelson</dc:creator>
  <cp:lastModifiedBy>Miwa  Fujii</cp:lastModifiedBy>
  <cp:revision>2</cp:revision>
  <dcterms:created xsi:type="dcterms:W3CDTF">2011-06-08T02:39:53Z</dcterms:created>
  <dcterms:modified xsi:type="dcterms:W3CDTF">2011-06-08T03:24:23Z</dcterms:modified>
</cp:coreProperties>
</file>