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Default Extension="xlsx" ContentType="application/vnd.openxmlformats-officedocument.spreadsheetml.sheet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charts/chart2.xml" ContentType="application/vnd.openxmlformats-officedocument.drawingml.chart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charts/chart3.xml" ContentType="application/vnd.openxmlformats-officedocument.drawingml.char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5" r:id="rId4"/>
    <p:sldId id="276" r:id="rId5"/>
    <p:sldId id="277" r:id="rId6"/>
    <p:sldId id="261" r:id="rId7"/>
    <p:sldId id="263" r:id="rId8"/>
    <p:sldId id="272" r:id="rId9"/>
    <p:sldId id="273" r:id="rId10"/>
    <p:sldId id="268" r:id="rId11"/>
    <p:sldId id="274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7805" autoAdjust="0"/>
  </p:normalViewPr>
  <p:slideViewPr>
    <p:cSldViewPr snapToGrid="0" snapToObjects="1">
      <p:cViewPr varScale="1">
        <p:scale>
          <a:sx n="105" d="100"/>
          <a:sy n="105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AU"/>
            </a:pPr>
            <a:r>
              <a:rPr lang="en-AU"/>
              <a:t>ASN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'Your Tab Name Here'!$A$4:$B$4</c:f>
              <c:strCache>
                <c:ptCount val="1"/>
                <c:pt idx="0">
                  <c:v>ASN Number of ASNs</c:v>
                </c:pt>
              </c:strCache>
            </c:strRef>
          </c:tx>
          <c:cat>
            <c:strRef>
              <c:f>'Your Tab Name Here'!$C$3:$S$3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'Your Tab Name Here'!$C$4:$S$4</c:f>
              <c:numCache>
                <c:formatCode>#,##0.00</c:formatCode>
                <c:ptCount val="17"/>
                <c:pt idx="0">
                  <c:v>1.0</c:v>
                </c:pt>
                <c:pt idx="1">
                  <c:v>115.0</c:v>
                </c:pt>
                <c:pt idx="2">
                  <c:v>77.0</c:v>
                </c:pt>
                <c:pt idx="3">
                  <c:v>211.0</c:v>
                </c:pt>
                <c:pt idx="4">
                  <c:v>185.0</c:v>
                </c:pt>
                <c:pt idx="5">
                  <c:v>277.0</c:v>
                </c:pt>
                <c:pt idx="6">
                  <c:v>496.0</c:v>
                </c:pt>
                <c:pt idx="7">
                  <c:v>461.0</c:v>
                </c:pt>
                <c:pt idx="8">
                  <c:v>538.0</c:v>
                </c:pt>
                <c:pt idx="9">
                  <c:v>345.0</c:v>
                </c:pt>
                <c:pt idx="10">
                  <c:v>294.0</c:v>
                </c:pt>
                <c:pt idx="11">
                  <c:v>342.0</c:v>
                </c:pt>
                <c:pt idx="12">
                  <c:v>495.0</c:v>
                </c:pt>
                <c:pt idx="13">
                  <c:v>628.0</c:v>
                </c:pt>
                <c:pt idx="14">
                  <c:v>671.0</c:v>
                </c:pt>
                <c:pt idx="15">
                  <c:v>673.0</c:v>
                </c:pt>
                <c:pt idx="16">
                  <c:v>546.0</c:v>
                </c:pt>
              </c:numCache>
            </c:numRef>
          </c:val>
        </c:ser>
        <c:axId val="499834568"/>
        <c:axId val="469252648"/>
      </c:barChart>
      <c:catAx>
        <c:axId val="499834568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lang="en-AU"/>
            </a:pPr>
            <a:endParaRPr lang="en-US"/>
          </a:p>
        </c:txPr>
        <c:crossAx val="469252648"/>
        <c:crosses val="autoZero"/>
        <c:auto val="1"/>
        <c:lblAlgn val="ctr"/>
        <c:lblOffset val="100"/>
      </c:catAx>
      <c:valAx>
        <c:axId val="4692526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AU"/>
                </a:pPr>
                <a:r>
                  <a:rPr lang="en-AU"/>
                  <a:t>Number of ASN</a:t>
                </a:r>
              </a:p>
            </c:rich>
          </c:tx>
          <c:layout/>
        </c:title>
        <c:numFmt formatCode="#,##0" sourceLinked="0"/>
        <c:maj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49983456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AU"/>
            </a:pPr>
            <a:r>
              <a:rPr lang="en-AU"/>
              <a:t>IPv6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'Your Tab Name Here'!$C$3:$N$3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strCache>
            </c:strRef>
          </c:cat>
          <c:val>
            <c:numRef>
              <c:f>'Your Tab Name Here'!$C$4:$N$4</c:f>
              <c:numCache>
                <c:formatCode>#,##0.00</c:formatCode>
                <c:ptCount val="12"/>
                <c:pt idx="0">
                  <c:v>6.0</c:v>
                </c:pt>
                <c:pt idx="1">
                  <c:v>14.0</c:v>
                </c:pt>
                <c:pt idx="2">
                  <c:v>25.0</c:v>
                </c:pt>
                <c:pt idx="3">
                  <c:v>87.0</c:v>
                </c:pt>
                <c:pt idx="4">
                  <c:v>50.0</c:v>
                </c:pt>
                <c:pt idx="5">
                  <c:v>57.0</c:v>
                </c:pt>
                <c:pt idx="6">
                  <c:v>51.0</c:v>
                </c:pt>
                <c:pt idx="7">
                  <c:v>43.0</c:v>
                </c:pt>
                <c:pt idx="8">
                  <c:v>63.0</c:v>
                </c:pt>
                <c:pt idx="9">
                  <c:v>160.0</c:v>
                </c:pt>
                <c:pt idx="10">
                  <c:v>188.0</c:v>
                </c:pt>
                <c:pt idx="11">
                  <c:v>541.0</c:v>
                </c:pt>
              </c:numCache>
            </c:numRef>
          </c:val>
        </c:ser>
        <c:axId val="469207400"/>
        <c:axId val="469204056"/>
      </c:barChart>
      <c:catAx>
        <c:axId val="469207400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lang="en-AU"/>
            </a:pPr>
            <a:endParaRPr lang="en-US"/>
          </a:p>
        </c:txPr>
        <c:crossAx val="469204056"/>
        <c:crosses val="autoZero"/>
        <c:auto val="1"/>
        <c:lblAlgn val="ctr"/>
        <c:lblOffset val="100"/>
      </c:catAx>
      <c:valAx>
        <c:axId val="4692040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AU"/>
                </a:pPr>
                <a:r>
                  <a:rPr lang="en-AU"/>
                  <a:t>Number of delegations</a:t>
                </a:r>
              </a:p>
            </c:rich>
          </c:tx>
          <c:layout/>
        </c:title>
        <c:numFmt formatCode="0" sourceLinked="0"/>
        <c:maj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46920740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AU"/>
            </a:pPr>
            <a:r>
              <a:rPr lang="en-AU"/>
              <a:t>IPv4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'Your Tab Name Here'!$C$3:$AB$3</c:f>
              <c:strCache>
                <c:ptCount val="26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</c:strCache>
            </c:strRef>
          </c:cat>
          <c:val>
            <c:numRef>
              <c:f>'Your Tab Name Here'!$C$4:$AB$4</c:f>
              <c:numCache>
                <c:formatCode>#,##0.00</c:formatCode>
                <c:ptCount val="26"/>
                <c:pt idx="0">
                  <c:v>0.0</c:v>
                </c:pt>
                <c:pt idx="1">
                  <c:v>0.01</c:v>
                </c:pt>
                <c:pt idx="2">
                  <c:v>0.03</c:v>
                </c:pt>
                <c:pt idx="3">
                  <c:v>0.1</c:v>
                </c:pt>
                <c:pt idx="4">
                  <c:v>1.05</c:v>
                </c:pt>
                <c:pt idx="5">
                  <c:v>0.43</c:v>
                </c:pt>
                <c:pt idx="6">
                  <c:v>0.36</c:v>
                </c:pt>
                <c:pt idx="7">
                  <c:v>1.16</c:v>
                </c:pt>
                <c:pt idx="8">
                  <c:v>0.71</c:v>
                </c:pt>
                <c:pt idx="9">
                  <c:v>0.29</c:v>
                </c:pt>
                <c:pt idx="10">
                  <c:v>0.37</c:v>
                </c:pt>
                <c:pt idx="11">
                  <c:v>0.68</c:v>
                </c:pt>
                <c:pt idx="12">
                  <c:v>1.38</c:v>
                </c:pt>
                <c:pt idx="13">
                  <c:v>0.28</c:v>
                </c:pt>
                <c:pt idx="14">
                  <c:v>0.61</c:v>
                </c:pt>
                <c:pt idx="15">
                  <c:v>1.24</c:v>
                </c:pt>
                <c:pt idx="16">
                  <c:v>1.71</c:v>
                </c:pt>
                <c:pt idx="17">
                  <c:v>1.6</c:v>
                </c:pt>
                <c:pt idx="18">
                  <c:v>1.96</c:v>
                </c:pt>
                <c:pt idx="19">
                  <c:v>2.54</c:v>
                </c:pt>
                <c:pt idx="20">
                  <c:v>3.2</c:v>
                </c:pt>
                <c:pt idx="21">
                  <c:v>3.07</c:v>
                </c:pt>
                <c:pt idx="22">
                  <c:v>4.149999999999999</c:v>
                </c:pt>
                <c:pt idx="23">
                  <c:v>5.24</c:v>
                </c:pt>
                <c:pt idx="24">
                  <c:v>5.189999999999999</c:v>
                </c:pt>
                <c:pt idx="25">
                  <c:v>5.6</c:v>
                </c:pt>
              </c:numCache>
            </c:numRef>
          </c:val>
        </c:ser>
        <c:axId val="469289032"/>
        <c:axId val="469292344"/>
      </c:barChart>
      <c:catAx>
        <c:axId val="469289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469292344"/>
        <c:crosses val="autoZero"/>
        <c:auto val="1"/>
        <c:lblAlgn val="ctr"/>
        <c:lblOffset val="100"/>
      </c:catAx>
      <c:valAx>
        <c:axId val="4692923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AU"/>
                </a:pPr>
                <a:r>
                  <a:rPr lang="en-AU"/>
                  <a:t>/8 delegated</a:t>
                </a:r>
              </a:p>
            </c:rich>
          </c:tx>
          <c:layout/>
        </c:title>
        <c:numFmt formatCode="#,##0" sourceLinked="0"/>
        <c:majorTickMark val="none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46928903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5F4A1-3C20-4F47-B1DD-CABCF61DEF59}" type="datetimeFigureOut">
              <a:rPr lang="en-US" smtClean="0"/>
              <a:pPr/>
              <a:t>10/6/10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47D0F-FEC7-5B49-9B97-928C665FF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nic.net/__data/assets/file/0006/20220/APECTEL40_workshop_report.doc" TargetMode="External"/><Relationship Id="rId4" Type="http://schemas.openxmlformats.org/officeDocument/2006/relationships/hyperlink" Target="http://www.apnic.net/__data/assets/pdf_file/0015/22722/TEL41-IPv6-workshop-report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Top 5 helpdesk</a:t>
            </a:r>
            <a:r>
              <a:rPr lang="en-AU" baseline="0" dirty="0" smtClean="0"/>
              <a:t> explanation:</a:t>
            </a:r>
          </a:p>
          <a:p>
            <a:pPr>
              <a:buFontTx/>
              <a:buChar char="-"/>
            </a:pPr>
            <a:r>
              <a:rPr lang="en-AU" baseline="0" dirty="0" smtClean="0"/>
              <a:t>Reverse DNS registration -&gt; helping members to create domain object in </a:t>
            </a:r>
            <a:r>
              <a:rPr lang="en-AU" baseline="0" dirty="0" err="1" smtClean="0"/>
              <a:t>whois</a:t>
            </a:r>
            <a:r>
              <a:rPr lang="en-AU" baseline="0" dirty="0" smtClean="0"/>
              <a:t> and how to configure their </a:t>
            </a:r>
            <a:r>
              <a:rPr lang="en-AU" baseline="0" dirty="0" err="1" smtClean="0"/>
              <a:t>dns</a:t>
            </a:r>
            <a:endParaRPr lang="en-AU" baseline="0" dirty="0" smtClean="0"/>
          </a:p>
          <a:p>
            <a:pPr>
              <a:buFontTx/>
              <a:buChar char="-"/>
            </a:pPr>
            <a:r>
              <a:rPr lang="en-AU" baseline="0" dirty="0" smtClean="0"/>
              <a:t>How to make assignment records: usually happens when they need more resources but was turned down because they haven’t registered their assignments in </a:t>
            </a:r>
            <a:r>
              <a:rPr lang="en-AU" baseline="0" dirty="0" err="1" smtClean="0"/>
              <a:t>whois</a:t>
            </a:r>
            <a:r>
              <a:rPr lang="en-AU" baseline="0" dirty="0" smtClean="0"/>
              <a:t> (can’t check if they have reached 80% utilization)</a:t>
            </a:r>
          </a:p>
          <a:p>
            <a:pPr>
              <a:buFontTx/>
              <a:buChar char="-"/>
            </a:pPr>
            <a:r>
              <a:rPr lang="en-AU" baseline="0" dirty="0" smtClean="0"/>
              <a:t>Whois record updates: usually related to not knowing their maintainer password, and hasn’t registered their maintainer in MyAPNIC</a:t>
            </a:r>
          </a:p>
          <a:p>
            <a:pPr>
              <a:buFontTx/>
              <a:buChar char="-"/>
            </a:pPr>
            <a:r>
              <a:rPr lang="en-AU" baseline="0" dirty="0" smtClean="0"/>
              <a:t>MyAPNIC access: usually caused by not having appointed a corporate contact, or the corporate contact is too high up in the organization that he/she are not involved with day to day </a:t>
            </a:r>
            <a:r>
              <a:rPr lang="en-AU" baseline="0" dirty="0" err="1" smtClean="0"/>
              <a:t>ip</a:t>
            </a:r>
            <a:r>
              <a:rPr lang="en-AU" baseline="0" dirty="0" smtClean="0"/>
              <a:t> address management</a:t>
            </a:r>
          </a:p>
          <a:p>
            <a:pPr>
              <a:buFontTx/>
              <a:buChar char="-"/>
            </a:pPr>
            <a:r>
              <a:rPr lang="en-AU" baseline="0" dirty="0" smtClean="0"/>
              <a:t>Contact person changes: usually caused by the primary contact moving to a different part of the organization, or leaving the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C9EB0-8969-4BE8-B519-9B46C6FCACE2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APNIC has been participating actively in the Asia Pacific Economic Cooperation Telecommunications and Information Working </a:t>
            </a:r>
            <a:r>
              <a:rPr lang="en-US" dirty="0" err="1" smtClean="0"/>
              <a:t>Group.APECTEL</a:t>
            </a:r>
            <a:r>
              <a:rPr lang="en-US" dirty="0" smtClean="0"/>
              <a:t>  aims to improve telecommunications and information infrastructure in the Asia-Pacific region by developing and implementing appropriate telecommunications and information policies APEC is made of 21 economies from the pacific rim. APNIC is part of APEC as Member Guest.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Workshop on IPv6: Transforming the Internet APEC Tel 41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Building upon knowledge gained at the </a:t>
            </a:r>
            <a:r>
              <a:rPr lang="en-US" dirty="0" smtClean="0">
                <a:hlinkClick r:id="rId3"/>
              </a:rPr>
              <a:t>APEC TEL 40 workshop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Learning about current best practices of IPv6 deployment for governments</a:t>
            </a:r>
          </a:p>
          <a:p>
            <a:pPr>
              <a:defRPr/>
            </a:pPr>
            <a:r>
              <a:rPr lang="en-US" dirty="0" smtClean="0"/>
              <a:t>Observing demonstrations of IPv6 implementation</a:t>
            </a:r>
          </a:p>
          <a:p>
            <a:pPr>
              <a:defRPr/>
            </a:pPr>
            <a:r>
              <a:rPr lang="en-US" dirty="0" smtClean="0"/>
              <a:t>Gaining additional technical information</a:t>
            </a:r>
          </a:p>
          <a:p>
            <a:pPr>
              <a:defRPr/>
            </a:pPr>
            <a:r>
              <a:rPr lang="en-US" dirty="0" smtClean="0"/>
              <a:t>Examining case studies of successful IPv6 implementation</a:t>
            </a:r>
          </a:p>
          <a:p>
            <a:pPr>
              <a:defRPr/>
            </a:pPr>
            <a:r>
              <a:rPr lang="en-US" dirty="0" smtClean="0"/>
              <a:t>Discussing the possibility of a TEL IPv6 action plan for APEC TELMIN 8 in October 2010 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Workshop on IPv6: Securing sustainable growth of the Internet APEC TEL</a:t>
            </a:r>
            <a:r>
              <a:rPr lang="en-US" baseline="0" dirty="0" smtClean="0"/>
              <a:t> 42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Build upon knowledge gained at the APEC TEL 40 and TEL 41 IPv6 workshops</a:t>
            </a:r>
          </a:p>
          <a:p>
            <a:pPr>
              <a:defRPr/>
            </a:pPr>
            <a:r>
              <a:rPr lang="en-US" dirty="0" smtClean="0"/>
              <a:t>Learn about global IPv6 deployment status, as well as deployment among APEC TEL member economies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Understand the meaning of a "dual-stack" Internet</a:t>
            </a:r>
          </a:p>
          <a:p>
            <a:pPr>
              <a:defRPr/>
            </a:pPr>
            <a:r>
              <a:rPr lang="en-US" dirty="0" smtClean="0"/>
              <a:t>Exchange information about IPv6 deployment successes</a:t>
            </a:r>
          </a:p>
          <a:p>
            <a:pPr>
              <a:defRPr/>
            </a:pPr>
            <a:r>
              <a:rPr lang="en-US" dirty="0" smtClean="0"/>
              <a:t>Learn and understand critical technical information related to IPv6</a:t>
            </a:r>
          </a:p>
          <a:p>
            <a:pPr>
              <a:defRPr/>
            </a:pPr>
            <a:r>
              <a:rPr lang="en-US" dirty="0" smtClean="0"/>
              <a:t>Learn more about human capacity building opportunities</a:t>
            </a:r>
          </a:p>
          <a:p>
            <a:pPr>
              <a:defRPr/>
            </a:pPr>
            <a:r>
              <a:rPr lang="en-US" dirty="0" smtClean="0"/>
              <a:t>Encourage cross-</a:t>
            </a:r>
            <a:r>
              <a:rPr lang="en-US" dirty="0" err="1" smtClean="0"/>
              <a:t>fora</a:t>
            </a:r>
            <a:r>
              <a:rPr lang="en-US" dirty="0" smtClean="0"/>
              <a:t> activities among Infrastructure Development Steering Group (DSG), Security and Prosperity Steering Group (SPSG), and Liberalization Steering Group (LSG) if possible (e.g. inviting speakers and moderators from these </a:t>
            </a:r>
            <a:r>
              <a:rPr lang="en-US" dirty="0" err="1" smtClean="0"/>
              <a:t>fora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major outcome of the APEC TEL 41 IPv6 workshop in May 2010 was an agreement among participants that the APEC TELMIN8 Declaration should include a call to action and the recognition of the need for IPv6 adoption. This declaration will be announced in October 2010. </a:t>
            </a:r>
          </a:p>
          <a:p>
            <a:pPr>
              <a:defRPr/>
            </a:pPr>
            <a:r>
              <a:rPr lang="en-US" dirty="0" smtClean="0"/>
              <a:t>Participants also agreed that the TELMIN8 statement should consider tying the 2015 broadband penetration goal to IPv6 uptake. For more information, please refer to the </a:t>
            </a:r>
            <a:r>
              <a:rPr lang="en-US" dirty="0" smtClean="0">
                <a:hlinkClick r:id="rId4"/>
              </a:rPr>
              <a:t>Report on the APEC TEL 41 IPv6 Workshop - IPv6: Transforming the Internet.</a:t>
            </a:r>
            <a:r>
              <a:rPr lang="en-US" dirty="0" smtClean="0"/>
              <a:t> The TEL 42 IPv6 workshop will build upon these positive outcomes by focusing on more detailed actions to be taken by the APEC TEL member economies.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First elearning class of the month is IRME, second is about a specific course, DNS, routing, IPv6, IRR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0D6F4B-AD66-4245-AE2C-C800A467A563}" type="slidenum">
              <a:rPr lang="en-AU" smtClean="0"/>
              <a:pPr/>
              <a:t>11</a:t>
            </a:fld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80010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38350" cy="6172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62650" cy="6172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8006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AU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3714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403475"/>
            <a:ext cx="38100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763714"/>
            <a:ext cx="39624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403475"/>
            <a:ext cx="39624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7035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0"/>
            <a:ext cx="5111750" cy="628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703513" cy="51181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maps.google.com/maps?f=q&amp;source=s_q&amp;hl=en&amp;geocode=&amp;q=cordelia+6+west+end+brisbane&amp;sll=-21.14239,149.184465&amp;sspn=0.074209,0.132093&amp;ie=UTF8&amp;hq=&amp;hnear=6+Cordelia+St,+South+Brisbane+Queensland+4101,+Australia&amp;z=17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APNIC Update	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ARIN XXVI</a:t>
            </a:r>
          </a:p>
          <a:p>
            <a:r>
              <a:rPr lang="en-AU" dirty="0" smtClean="0"/>
              <a:t>6-8 </a:t>
            </a:r>
            <a:r>
              <a:rPr lang="en-AU" dirty="0" smtClean="0"/>
              <a:t>October </a:t>
            </a:r>
            <a:r>
              <a:rPr lang="en-AU" dirty="0" smtClean="0"/>
              <a:t>2010</a:t>
            </a:r>
          </a:p>
          <a:p>
            <a:endParaRPr lang="en-AU" dirty="0" smtClean="0"/>
          </a:p>
          <a:p>
            <a:r>
              <a:rPr lang="en-AU" sz="2800" dirty="0" smtClean="0"/>
              <a:t>Geoff Huston</a:t>
            </a:r>
          </a:p>
          <a:p>
            <a:r>
              <a:rPr lang="en-AU" sz="2800" dirty="0" smtClean="0"/>
              <a:t>Chief Scientist, APNIC</a:t>
            </a:r>
            <a:endParaRPr lang="en-A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IPv6 Program Update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dirty="0" smtClean="0"/>
              <a:t>APNIC now serves as the new Secretariat for the Asia Pacific IPv6 Task Force (APIPv6TF)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dirty="0" smtClean="0"/>
              <a:t>APNIC </a:t>
            </a:r>
            <a:r>
              <a:rPr lang="en-US" sz="3200" dirty="0" smtClean="0"/>
              <a:t>worked closely with APEC TEL WG on two IPv6 workshops this year</a:t>
            </a:r>
          </a:p>
          <a:p>
            <a:pPr marL="742950" lvl="1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kern="0" dirty="0" smtClean="0"/>
              <a:t>Workshop on IPv6: Transforming the Internet, APEC TEL 41, Taipei, Taiwan</a:t>
            </a:r>
          </a:p>
          <a:p>
            <a:pPr marL="742950" lvl="1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kern="0" dirty="0" smtClean="0"/>
              <a:t>Workshop on IPv6: Securing sustainable growth of the Internet, APEC TEL 42, Bandar Seri Begawan, Brunei Darussalam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Training and Education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dirty="0" smtClean="0"/>
              <a:t>eLearning Interactive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Successfully offering two sub-regional training courses per </a:t>
            </a:r>
            <a:r>
              <a:rPr lang="en-US" dirty="0" smtClean="0"/>
              <a:t>month:</a:t>
            </a:r>
            <a:endParaRPr lang="en-US" dirty="0" smtClean="0"/>
          </a:p>
          <a:p>
            <a:pPr lvl="2">
              <a:buFont typeface="Arial" charset="0"/>
              <a:buChar char="•"/>
            </a:pPr>
            <a:r>
              <a:rPr lang="en-US" dirty="0" smtClean="0"/>
              <a:t>18 eLearning web classes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245 attendees</a:t>
            </a:r>
          </a:p>
          <a:p>
            <a:pPr lvl="2" eaLnBrk="1" hangingPunct="1">
              <a:buFontTx/>
              <a:buChar char="•"/>
            </a:pPr>
            <a:endParaRPr lang="en-US" dirty="0" smtClean="0"/>
          </a:p>
        </p:txBody>
      </p:sp>
      <p:pic>
        <p:nvPicPr>
          <p:cNvPr id="21508" name="Picture 3" descr="eLearning_banne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88" y="4410094"/>
            <a:ext cx="839311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Internet Governance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dirty="0" smtClean="0"/>
              <a:t>APNIC was one of the main organizers and sponsors of the first Asia Pacific IGF in Hong Kong.</a:t>
            </a:r>
          </a:p>
          <a:p>
            <a:pPr marL="285750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800" kern="0" dirty="0" smtClean="0"/>
              <a:t>APNIC</a:t>
            </a:r>
            <a:r>
              <a:rPr lang="en-US" altLang="ja-JP" sz="2800" kern="0" dirty="0" smtClean="0"/>
              <a:t> co</a:t>
            </a:r>
            <a:r>
              <a:rPr lang="en-US" altLang="ja-JP" sz="2800" kern="0" dirty="0" smtClean="0"/>
              <a:t>-</a:t>
            </a:r>
            <a:r>
              <a:rPr lang="en-US" altLang="ja-JP" sz="2800" kern="0" dirty="0" smtClean="0"/>
              <a:t>hosted </a:t>
            </a:r>
            <a:r>
              <a:rPr lang="en-US" altLang="ja-JP" sz="2800" kern="0" dirty="0" smtClean="0"/>
              <a:t>remote hubs in the Asia Pacific region in support of the IGF in Lithuania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800" kern="0" dirty="0" smtClean="0"/>
              <a:t>Dhaka Bangladesh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800" kern="0" dirty="0" smtClean="0"/>
              <a:t>Manila Philippines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800" kern="0" dirty="0" smtClean="0"/>
              <a:t>Hong Kong SAR China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2800" kern="0" dirty="0" smtClean="0"/>
              <a:t>Jakarta Indonesia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Building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792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operating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and location suits APNIC’s future needs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733800"/>
            <a:ext cx="3725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562600" y="4038600"/>
            <a:ext cx="3109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hlinkClick r:id="rId4"/>
              </a:rPr>
              <a:t>Google Map Location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NIC 31_FINAL_s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0404" y="-296628"/>
            <a:ext cx="9144000" cy="646161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838200" y="381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184E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APNIC Meeting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184E8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38200" y="1752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31 </a:t>
            </a:r>
            <a:r>
              <a:rPr lang="en-US" altLang="ja-JP" sz="2800" kern="0" noProof="0" dirty="0" smtClean="0"/>
              <a:t>/ APRICOT 2011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February 21 – 25</a:t>
            </a:r>
            <a:endParaRPr lang="en-US" altLang="ja-JP" sz="2800" kern="0" dirty="0" smtClean="0"/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Hong</a:t>
            </a:r>
            <a:r>
              <a:rPr kumimoji="0" lang="en-US" altLang="ja-JP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Kong SAR, China </a:t>
            </a:r>
            <a:endParaRPr kumimoji="0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http://meeting.apnic.net/31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APNIC Meetings..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32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smtClean="0"/>
              <a:t>29 August – 2 September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Busan</a:t>
            </a: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,</a:t>
            </a:r>
            <a:r>
              <a:rPr kumimoji="0" lang="en-AU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South Korea</a:t>
            </a: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33 and APRICOT 2012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22 February – 3 March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Delhi, India</a:t>
            </a: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/>
              <a:t>gih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apnic.net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update</a:t>
            </a:r>
            <a:endParaRPr kumimoji="0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policy </a:t>
            </a:r>
            <a:r>
              <a:rPr lang="en-US" altLang="ja-JP" sz="3200" kern="0" noProof="0" dirty="0" smtClean="0"/>
              <a:t>u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activities</a:t>
            </a:r>
            <a:endParaRPr kumimoji="0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R&amp;D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Technical Developments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IPv6 Program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Training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ja-JP" sz="2400" kern="0" dirty="0" smtClean="0"/>
              <a:t>Internet Governance</a:t>
            </a:r>
            <a:endParaRPr kumimoji="0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news</a:t>
            </a:r>
            <a:endParaRPr kumimoji="0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Upcoming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Meetings</a:t>
            </a:r>
            <a:endParaRPr kumimoji="0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7620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 Delegations</a:t>
            </a:r>
            <a:endParaRPr kumimoji="0" lang="en-AU" sz="40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75824" y="1703318"/>
          <a:ext cx="4063655" cy="237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155095" y="1703318"/>
          <a:ext cx="3762789" cy="249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1780555" y="4200939"/>
          <a:ext cx="5694294" cy="237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8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 Services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052286"/>
            <a:ext cx="8153400" cy="550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IPv4 requests</a:t>
            </a:r>
            <a:r>
              <a:rPr kumimoji="0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still strong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2800" kern="0" baseline="0" dirty="0" smtClean="0"/>
              <a:t>Mobile</a:t>
            </a:r>
            <a:r>
              <a:rPr lang="en-US" altLang="ja-JP" sz="2800" kern="0" dirty="0" smtClean="0"/>
              <a:t>, wireless, ADSL networks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</a:t>
            </a:r>
            <a:r>
              <a:rPr kumimoji="0" lang="en-US" altLang="ja-JP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economies: CN, KR, JP, IN, VN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200" kern="0" dirty="0" smtClean="0"/>
              <a:t>Very high IPv6 take up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2800" kern="0" dirty="0" smtClean="0"/>
              <a:t>541 delegations in 2010 so far (188 in 2009)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Quality Assurance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APNIC tests all IANA allocations prior to distribution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sz="2800" kern="0" dirty="0" smtClean="0"/>
              <a:t>Outreach to network operators to remove outdated filters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sz="2800" kern="0" dirty="0" smtClean="0"/>
              <a:t>49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.0.0.0/8 and 101.0.0.0/8 tested and deployed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Member Services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Membership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total: 2,428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ja-JP" sz="3000" kern="0" dirty="0" smtClean="0"/>
              <a:t>New</a:t>
            </a:r>
            <a:r>
              <a:rPr lang="en-US" altLang="ja-JP" sz="3000" kern="0" dirty="0" smtClean="0"/>
              <a:t> Members </a:t>
            </a:r>
            <a:r>
              <a:rPr lang="en-US" altLang="ja-JP" sz="3000" kern="0" dirty="0" smtClean="0"/>
              <a:t>in 2010: 332</a:t>
            </a:r>
            <a:endParaRPr kumimoji="0" lang="en-US" altLang="ja-JP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MyAPNIC users: 3,180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ja-JP" sz="3000" kern="0" dirty="0" smtClean="0"/>
              <a:t>Top 5 helpdesk service requests in the last 6 </a:t>
            </a:r>
            <a:r>
              <a:rPr lang="en-US" altLang="ja-JP" sz="3000" kern="0" dirty="0" smtClean="0"/>
              <a:t>months:</a:t>
            </a:r>
            <a:endParaRPr lang="en-US" altLang="ja-JP" sz="3000" kern="0" dirty="0" smtClean="0"/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Revers</a:t>
            </a:r>
            <a:r>
              <a:rPr lang="en-US" altLang="ja-JP" sz="3000" kern="0" dirty="0" smtClean="0"/>
              <a:t>e DNS registration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make</a:t>
            </a:r>
            <a:r>
              <a:rPr kumimoji="0" lang="en-US" altLang="ja-JP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assignment records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Whois record updates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MyAPNIC access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Contact person changes</a:t>
            </a:r>
            <a:endParaRPr kumimoji="0" lang="en-US" altLang="ja-JP" sz="3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0" lang="en-US" altLang="ja-JP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APNIC Policy Updates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24"/>
          <p:cNvGraphicFramePr>
            <a:graphicFrameLocks noGrp="1"/>
          </p:cNvGraphicFramePr>
          <p:nvPr/>
        </p:nvGraphicFramePr>
        <p:xfrm>
          <a:off x="838200" y="1219200"/>
          <a:ext cx="7924800" cy="3982021"/>
        </p:xfrm>
        <a:graphic>
          <a:graphicData uri="http://schemas.openxmlformats.org/drawingml/2006/table">
            <a:tbl>
              <a:tblPr/>
              <a:tblGrid>
                <a:gridCol w="1371600"/>
                <a:gridCol w="2209800"/>
                <a:gridCol w="4343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Proposal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Title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Overview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Prop-079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Implement November 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Abuse contact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introduce a mandatory abuse contact field for objects in the APNIC Whois Database to provide a more efficient way for abuse reports to reach the correct network contact.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Prop-080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Implemented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5 July 2010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Removal of IPv4 prefix exchange policy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policy that currently permits resource holders to return three or more noncontiguous IPv4 address blocks and have the prefixes replaced with a single, larger, contiguous block.</a:t>
                      </a: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Prop-082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Implemented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 July 2010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Removing aggregation criteria for IPv6 initial allocations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aggregation requirement from the IPv6 initial allocation policy.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65"/>
          <p:cNvSpPr>
            <a:spLocks noChangeArrowheads="1"/>
          </p:cNvSpPr>
          <p:nvPr/>
        </p:nvSpPr>
        <p:spPr bwMode="auto">
          <a:xfrm>
            <a:off x="4724400" y="6324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altLang="ja-JP" sz="1800" dirty="0"/>
              <a:t>http://</a:t>
            </a:r>
            <a:r>
              <a:rPr lang="en-US" altLang="ja-JP" sz="1800" dirty="0" err="1"/>
              <a:t>www.apnic.net</a:t>
            </a:r>
            <a:r>
              <a:rPr lang="en-US" altLang="ja-JP" sz="1800" dirty="0"/>
              <a:t>/policy/proposals </a:t>
            </a:r>
          </a:p>
        </p:txBody>
      </p:sp>
      <p:sp>
        <p:nvSpPr>
          <p:cNvPr id="5" name="Rectangle 332"/>
          <p:cNvSpPr>
            <a:spLocks noChangeArrowheads="1"/>
          </p:cNvSpPr>
          <p:nvPr/>
        </p:nvSpPr>
        <p:spPr bwMode="auto">
          <a:xfrm>
            <a:off x="5775325" y="-16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336"/>
          <p:cNvSpPr>
            <a:spLocks noChangeArrowheads="1"/>
          </p:cNvSpPr>
          <p:nvPr/>
        </p:nvSpPr>
        <p:spPr bwMode="auto">
          <a:xfrm>
            <a:off x="7666038" y="6251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801612" y="5456858"/>
            <a:ext cx="604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policy proposals reached consensus during APNIC 30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 and Development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38200" y="13716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Routing research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RPKI (joint with other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RIRs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NRO)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 service dynamics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DNSSEC implementation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Expanded network measurement/monitoring</a:t>
            </a:r>
          </a:p>
          <a:p>
            <a:pPr marL="80010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Test Traffic Measurement (TTM)</a:t>
            </a:r>
          </a:p>
          <a:p>
            <a:pPr marL="1200150" marR="0" lvl="2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‘Day In the Life of the Internet’ (DITL)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3.4Tb of data collected over 3 days in 2010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 and Development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38200" y="13716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IPv6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uptake measurements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3200" kern="0" dirty="0" smtClean="0"/>
              <a:t>W</a:t>
            </a:r>
            <a:r>
              <a:rPr lang="en-US" sz="3200" kern="0" baseline="0" dirty="0" smtClean="0"/>
              <a:t>eb </a:t>
            </a:r>
            <a:r>
              <a:rPr lang="en-US" sz="3200" kern="0" baseline="0" dirty="0" smtClean="0"/>
              <a:t>metrics </a:t>
            </a:r>
            <a:r>
              <a:rPr lang="en-US" sz="3200" kern="0" dirty="0" smtClean="0"/>
              <a:t>(collaborating with RIPE NCC)</a:t>
            </a:r>
            <a:endParaRPr lang="en-US" sz="3200" kern="0" baseline="0" dirty="0" smtClean="0"/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 metrics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RPKI system by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kern="0" dirty="0" smtClean="0"/>
              <a:t>1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January 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3200" kern="0" noProof="0" dirty="0" smtClean="0"/>
              <a:t>In conjunction with the NRO ECG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Sharing source code and expertise with </a:t>
            </a:r>
            <a:r>
              <a:rPr kumimoji="0" lang="en-US" sz="32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AfriNIC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Technical Developments</a:t>
            </a:r>
            <a:endParaRPr kumimoji="0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3200" kern="0" dirty="0" smtClean="0"/>
              <a:t>New co-location facility in</a:t>
            </a:r>
            <a:r>
              <a:rPr lang="en-US" sz="3200" kern="0" dirty="0" smtClean="0"/>
              <a:t> ‘triangle architecture’ </a:t>
            </a:r>
            <a:r>
              <a:rPr lang="en-US" sz="3200" kern="0" dirty="0" smtClean="0"/>
              <a:t>for reliability and DRP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DNSSEC running smoothly since April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Implementing</a:t>
            </a:r>
            <a:r>
              <a:rPr kumimoji="0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Agile software development methodologies</a:t>
            </a:r>
            <a:endParaRPr kumimoji="0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NIC_template_2010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APNIC_template_2010.pot</Template>
  <TotalTime>248</TotalTime>
  <Words>1164</Words>
  <Application>Microsoft Macintosh PowerPoint</Application>
  <PresentationFormat>On-screen Show (4:3)</PresentationFormat>
  <Paragraphs>169</Paragraphs>
  <Slides>16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APNIC_template_2010</vt:lpstr>
      <vt:lpstr>APNIC Update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Training and Education</vt:lpstr>
      <vt:lpstr>Slide 12</vt:lpstr>
      <vt:lpstr>Slide 13</vt:lpstr>
      <vt:lpstr>Slide 14</vt:lpstr>
      <vt:lpstr>Slide 15</vt:lpstr>
      <vt:lpstr>Slide 16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Update </dc:title>
  <dc:creator>Samantha Marks</dc:creator>
  <cp:lastModifiedBy>Bhadrika Magan</cp:lastModifiedBy>
  <cp:revision>22</cp:revision>
  <dcterms:created xsi:type="dcterms:W3CDTF">2010-10-05T21:46:27Z</dcterms:created>
  <dcterms:modified xsi:type="dcterms:W3CDTF">2010-10-05T22:03:24Z</dcterms:modified>
</cp:coreProperties>
</file>