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Lst>
  <p:notesMasterIdLst>
    <p:notesMasterId r:id="rId24"/>
  </p:notesMasterIdLst>
  <p:handoutMasterIdLst>
    <p:handoutMasterId r:id="rId25"/>
  </p:handoutMasterIdLst>
  <p:sldIdLst>
    <p:sldId id="286" r:id="rId9"/>
    <p:sldId id="324" r:id="rId10"/>
    <p:sldId id="424" r:id="rId11"/>
    <p:sldId id="426" r:id="rId12"/>
    <p:sldId id="336" r:id="rId13"/>
    <p:sldId id="397" r:id="rId14"/>
    <p:sldId id="354" r:id="rId15"/>
    <p:sldId id="353" r:id="rId16"/>
    <p:sldId id="355" r:id="rId17"/>
    <p:sldId id="363" r:id="rId18"/>
    <p:sldId id="364" r:id="rId19"/>
    <p:sldId id="371" r:id="rId20"/>
    <p:sldId id="390" r:id="rId21"/>
    <p:sldId id="427" r:id="rId22"/>
    <p:sldId id="29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5C5C5C"/>
    <a:srgbClr val="383838"/>
    <a:srgbClr val="C40836"/>
    <a:srgbClr val="C01B1C"/>
    <a:srgbClr val="00A2D7"/>
    <a:srgbClr val="FFCF00"/>
    <a:srgbClr val="166813"/>
    <a:srgbClr val="590F4A"/>
    <a:srgbClr val="F27D0A"/>
    <a:srgbClr val="004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3" autoAdjust="0"/>
    <p:restoredTop sz="91481" autoAdjust="0"/>
  </p:normalViewPr>
  <p:slideViewPr>
    <p:cSldViewPr>
      <p:cViewPr>
        <p:scale>
          <a:sx n="100" d="100"/>
          <a:sy n="100" d="100"/>
        </p:scale>
        <p:origin x="-2576" y="-6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numRef>
              <c:f>Sheet1!$A$2:$A$19</c:f>
              <c:numCache>
                <c:formatCode>mmm\-yy</c:formatCode>
                <c:ptCount val="18"/>
                <c:pt idx="0">
                  <c:v>40634.0</c:v>
                </c:pt>
                <c:pt idx="1">
                  <c:v>40664.0</c:v>
                </c:pt>
                <c:pt idx="2">
                  <c:v>40695.0</c:v>
                </c:pt>
                <c:pt idx="3">
                  <c:v>40725.0</c:v>
                </c:pt>
                <c:pt idx="4">
                  <c:v>40756.0</c:v>
                </c:pt>
                <c:pt idx="5">
                  <c:v>40787.0</c:v>
                </c:pt>
                <c:pt idx="6">
                  <c:v>40817.0</c:v>
                </c:pt>
                <c:pt idx="7">
                  <c:v>40848.0</c:v>
                </c:pt>
                <c:pt idx="8">
                  <c:v>40878.0</c:v>
                </c:pt>
                <c:pt idx="9">
                  <c:v>40909.0</c:v>
                </c:pt>
                <c:pt idx="10">
                  <c:v>40940.0</c:v>
                </c:pt>
                <c:pt idx="11">
                  <c:v>40969.0</c:v>
                </c:pt>
                <c:pt idx="12">
                  <c:v>41000.0</c:v>
                </c:pt>
                <c:pt idx="13">
                  <c:v>41030.0</c:v>
                </c:pt>
                <c:pt idx="14">
                  <c:v>41061.0</c:v>
                </c:pt>
                <c:pt idx="15">
                  <c:v>41091.0</c:v>
                </c:pt>
                <c:pt idx="16">
                  <c:v>41122.0</c:v>
                </c:pt>
                <c:pt idx="17">
                  <c:v>41153.0</c:v>
                </c:pt>
              </c:numCache>
            </c:numRef>
          </c:cat>
          <c:val>
            <c:numRef>
              <c:f>Sheet1!$B$2:$B$19</c:f>
              <c:numCache>
                <c:formatCode>General</c:formatCode>
                <c:ptCount val="18"/>
                <c:pt idx="0">
                  <c:v>106.0</c:v>
                </c:pt>
                <c:pt idx="1">
                  <c:v>103.0</c:v>
                </c:pt>
                <c:pt idx="2">
                  <c:v>89.0</c:v>
                </c:pt>
                <c:pt idx="3">
                  <c:v>65.0</c:v>
                </c:pt>
                <c:pt idx="4">
                  <c:v>94.0</c:v>
                </c:pt>
                <c:pt idx="5">
                  <c:v>72.0</c:v>
                </c:pt>
                <c:pt idx="6">
                  <c:v>67.0</c:v>
                </c:pt>
                <c:pt idx="7">
                  <c:v>62.0</c:v>
                </c:pt>
                <c:pt idx="8">
                  <c:v>65.0</c:v>
                </c:pt>
                <c:pt idx="9">
                  <c:v>71.0</c:v>
                </c:pt>
                <c:pt idx="10">
                  <c:v>92.0</c:v>
                </c:pt>
                <c:pt idx="11">
                  <c:v>94.0</c:v>
                </c:pt>
                <c:pt idx="12">
                  <c:v>84.0</c:v>
                </c:pt>
                <c:pt idx="13">
                  <c:v>91.0</c:v>
                </c:pt>
                <c:pt idx="14">
                  <c:v>74.0</c:v>
                </c:pt>
                <c:pt idx="15">
                  <c:v>109.0</c:v>
                </c:pt>
                <c:pt idx="16">
                  <c:v>109.0</c:v>
                </c:pt>
                <c:pt idx="17">
                  <c:v>110.0</c:v>
                </c:pt>
              </c:numCache>
            </c:numRef>
          </c:val>
        </c:ser>
        <c:dLbls>
          <c:showLegendKey val="0"/>
          <c:showVal val="0"/>
          <c:showCatName val="0"/>
          <c:showSerName val="0"/>
          <c:showPercent val="0"/>
          <c:showBubbleSize val="0"/>
        </c:dLbls>
        <c:gapWidth val="100"/>
        <c:axId val="-2135459592"/>
        <c:axId val="-2135454120"/>
      </c:barChart>
      <c:dateAx>
        <c:axId val="-2135459592"/>
        <c:scaling>
          <c:orientation val="minMax"/>
        </c:scaling>
        <c:delete val="0"/>
        <c:axPos val="b"/>
        <c:title>
          <c:tx>
            <c:rich>
              <a:bodyPr/>
              <a:lstStyle/>
              <a:p>
                <a:pPr>
                  <a:defRPr sz="1400"/>
                </a:pPr>
                <a:r>
                  <a:rPr lang="en-US" sz="1400"/>
                  <a:t>Months</a:t>
                </a:r>
              </a:p>
            </c:rich>
          </c:tx>
          <c:layout/>
          <c:overlay val="0"/>
        </c:title>
        <c:numFmt formatCode="mmm\-yy" sourceLinked="1"/>
        <c:majorTickMark val="none"/>
        <c:minorTickMark val="none"/>
        <c:tickLblPos val="nextTo"/>
        <c:txPr>
          <a:bodyPr rot="-5400000" vert="horz"/>
          <a:lstStyle/>
          <a:p>
            <a:pPr>
              <a:defRPr sz="1400"/>
            </a:pPr>
            <a:endParaRPr lang="en-US"/>
          </a:p>
        </c:txPr>
        <c:crossAx val="-2135454120"/>
        <c:crosses val="autoZero"/>
        <c:auto val="1"/>
        <c:lblOffset val="100"/>
        <c:baseTimeUnit val="months"/>
      </c:dateAx>
      <c:valAx>
        <c:axId val="-2135454120"/>
        <c:scaling>
          <c:orientation val="minMax"/>
        </c:scaling>
        <c:delete val="0"/>
        <c:axPos val="l"/>
        <c:majorGridlines/>
        <c:minorGridlines/>
        <c:title>
          <c:tx>
            <c:rich>
              <a:bodyPr/>
              <a:lstStyle/>
              <a:p>
                <a:pPr>
                  <a:defRPr sz="1400"/>
                </a:pPr>
                <a:r>
                  <a:rPr lang="en-US" sz="1400"/>
                  <a:t>Delegations</a:t>
                </a:r>
              </a:p>
            </c:rich>
          </c:tx>
          <c:layout/>
          <c:overlay val="0"/>
        </c:title>
        <c:numFmt formatCode="General" sourceLinked="1"/>
        <c:majorTickMark val="out"/>
        <c:minorTickMark val="none"/>
        <c:tickLblPos val="nextTo"/>
        <c:txPr>
          <a:bodyPr/>
          <a:lstStyle/>
          <a:p>
            <a:pPr>
              <a:defRPr sz="1400"/>
            </a:pPr>
            <a:endParaRPr lang="en-US"/>
          </a:p>
        </c:txPr>
        <c:crossAx val="-2135459592"/>
        <c:crosses val="autoZero"/>
        <c:crossBetween val="between"/>
        <c:minorUnit val="20.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Sheet1!$B$1</c:f>
              <c:strCache>
                <c:ptCount val="1"/>
                <c:pt idx="0">
                  <c:v>Extra Large</c:v>
                </c:pt>
              </c:strCache>
            </c:strRef>
          </c:tx>
          <c:spPr>
            <a:solidFill>
              <a:schemeClr val="accent3"/>
            </a:solidFill>
          </c:spPr>
          <c:invertIfNegative val="0"/>
          <c:cat>
            <c:numRef>
              <c:f>Sheet1!$A$2:$A$6</c:f>
              <c:numCache>
                <c:formatCode>General</c:formatCode>
                <c:ptCount val="5"/>
                <c:pt idx="0">
                  <c:v>2008.0</c:v>
                </c:pt>
                <c:pt idx="1">
                  <c:v>2009.0</c:v>
                </c:pt>
                <c:pt idx="2">
                  <c:v>2010.0</c:v>
                </c:pt>
                <c:pt idx="3">
                  <c:v>2011.0</c:v>
                </c:pt>
                <c:pt idx="4">
                  <c:v>2012.0</c:v>
                </c:pt>
              </c:numCache>
            </c:numRef>
          </c:cat>
          <c:val>
            <c:numRef>
              <c:f>Sheet1!$B$2:$B$6</c:f>
              <c:numCache>
                <c:formatCode>General</c:formatCode>
                <c:ptCount val="5"/>
                <c:pt idx="0">
                  <c:v>12.0</c:v>
                </c:pt>
                <c:pt idx="1">
                  <c:v>13.0</c:v>
                </c:pt>
                <c:pt idx="2">
                  <c:v>16.0</c:v>
                </c:pt>
                <c:pt idx="3">
                  <c:v>21.0</c:v>
                </c:pt>
                <c:pt idx="4">
                  <c:v>20.0</c:v>
                </c:pt>
              </c:numCache>
            </c:numRef>
          </c:val>
        </c:ser>
        <c:ser>
          <c:idx val="1"/>
          <c:order val="1"/>
          <c:tx>
            <c:strRef>
              <c:f>Sheet1!$C$1</c:f>
              <c:strCache>
                <c:ptCount val="1"/>
                <c:pt idx="0">
                  <c:v>Very Large </c:v>
                </c:pt>
              </c:strCache>
            </c:strRef>
          </c:tx>
          <c:spPr>
            <a:solidFill>
              <a:schemeClr val="accent6"/>
            </a:solidFill>
          </c:spPr>
          <c:invertIfNegative val="0"/>
          <c:cat>
            <c:numRef>
              <c:f>Sheet1!$A$2:$A$6</c:f>
              <c:numCache>
                <c:formatCode>General</c:formatCode>
                <c:ptCount val="5"/>
                <c:pt idx="0">
                  <c:v>2008.0</c:v>
                </c:pt>
                <c:pt idx="1">
                  <c:v>2009.0</c:v>
                </c:pt>
                <c:pt idx="2">
                  <c:v>2010.0</c:v>
                </c:pt>
                <c:pt idx="3">
                  <c:v>2011.0</c:v>
                </c:pt>
                <c:pt idx="4">
                  <c:v>2012.0</c:v>
                </c:pt>
              </c:numCache>
            </c:numRef>
          </c:cat>
          <c:val>
            <c:numRef>
              <c:f>Sheet1!$C$2:$C$6</c:f>
              <c:numCache>
                <c:formatCode>General</c:formatCode>
                <c:ptCount val="5"/>
                <c:pt idx="0">
                  <c:v>30.0</c:v>
                </c:pt>
                <c:pt idx="1">
                  <c:v>31.0</c:v>
                </c:pt>
                <c:pt idx="2">
                  <c:v>33.0</c:v>
                </c:pt>
                <c:pt idx="3">
                  <c:v>41.0</c:v>
                </c:pt>
                <c:pt idx="4">
                  <c:v>44.0</c:v>
                </c:pt>
              </c:numCache>
            </c:numRef>
          </c:val>
        </c:ser>
        <c:ser>
          <c:idx val="2"/>
          <c:order val="2"/>
          <c:tx>
            <c:strRef>
              <c:f>Sheet1!$D$1</c:f>
              <c:strCache>
                <c:ptCount val="1"/>
                <c:pt idx="0">
                  <c:v>Large</c:v>
                </c:pt>
              </c:strCache>
            </c:strRef>
          </c:tx>
          <c:spPr>
            <a:solidFill>
              <a:schemeClr val="accent2"/>
            </a:solidFill>
          </c:spPr>
          <c:invertIfNegative val="0"/>
          <c:cat>
            <c:numRef>
              <c:f>Sheet1!$A$2:$A$6</c:f>
              <c:numCache>
                <c:formatCode>General</c:formatCode>
                <c:ptCount val="5"/>
                <c:pt idx="0">
                  <c:v>2008.0</c:v>
                </c:pt>
                <c:pt idx="1">
                  <c:v>2009.0</c:v>
                </c:pt>
                <c:pt idx="2">
                  <c:v>2010.0</c:v>
                </c:pt>
                <c:pt idx="3">
                  <c:v>2011.0</c:v>
                </c:pt>
                <c:pt idx="4">
                  <c:v>2012.0</c:v>
                </c:pt>
              </c:numCache>
            </c:numRef>
          </c:cat>
          <c:val>
            <c:numRef>
              <c:f>Sheet1!$D$2:$D$6</c:f>
              <c:numCache>
                <c:formatCode>General</c:formatCode>
                <c:ptCount val="5"/>
                <c:pt idx="0">
                  <c:v>92.0</c:v>
                </c:pt>
                <c:pt idx="1">
                  <c:v>106.0</c:v>
                </c:pt>
                <c:pt idx="2">
                  <c:v>141.0</c:v>
                </c:pt>
                <c:pt idx="3">
                  <c:v>145.0</c:v>
                </c:pt>
                <c:pt idx="4">
                  <c:v>145.0</c:v>
                </c:pt>
              </c:numCache>
            </c:numRef>
          </c:val>
        </c:ser>
        <c:ser>
          <c:idx val="3"/>
          <c:order val="3"/>
          <c:tx>
            <c:strRef>
              <c:f>Sheet1!$E$1</c:f>
              <c:strCache>
                <c:ptCount val="1"/>
                <c:pt idx="0">
                  <c:v>Medium</c:v>
                </c:pt>
              </c:strCache>
            </c:strRef>
          </c:tx>
          <c:spPr>
            <a:solidFill>
              <a:srgbClr val="92D050"/>
            </a:solidFill>
          </c:spPr>
          <c:invertIfNegative val="0"/>
          <c:cat>
            <c:numRef>
              <c:f>Sheet1!$A$2:$A$6</c:f>
              <c:numCache>
                <c:formatCode>General</c:formatCode>
                <c:ptCount val="5"/>
                <c:pt idx="0">
                  <c:v>2008.0</c:v>
                </c:pt>
                <c:pt idx="1">
                  <c:v>2009.0</c:v>
                </c:pt>
                <c:pt idx="2">
                  <c:v>2010.0</c:v>
                </c:pt>
                <c:pt idx="3">
                  <c:v>2011.0</c:v>
                </c:pt>
                <c:pt idx="4">
                  <c:v>2012.0</c:v>
                </c:pt>
              </c:numCache>
            </c:numRef>
          </c:cat>
          <c:val>
            <c:numRef>
              <c:f>Sheet1!$E$2:$E$6</c:f>
              <c:numCache>
                <c:formatCode>General</c:formatCode>
                <c:ptCount val="5"/>
                <c:pt idx="0">
                  <c:v>251.0</c:v>
                </c:pt>
                <c:pt idx="1">
                  <c:v>276.0</c:v>
                </c:pt>
                <c:pt idx="2">
                  <c:v>324.0</c:v>
                </c:pt>
                <c:pt idx="3">
                  <c:v>378.0</c:v>
                </c:pt>
                <c:pt idx="4">
                  <c:v>392.0</c:v>
                </c:pt>
              </c:numCache>
            </c:numRef>
          </c:val>
        </c:ser>
        <c:ser>
          <c:idx val="4"/>
          <c:order val="4"/>
          <c:tx>
            <c:strRef>
              <c:f>Sheet1!$F$1</c:f>
              <c:strCache>
                <c:ptCount val="1"/>
                <c:pt idx="0">
                  <c:v>Small</c:v>
                </c:pt>
              </c:strCache>
            </c:strRef>
          </c:tx>
          <c:spPr>
            <a:solidFill>
              <a:schemeClr val="accent4"/>
            </a:solidFill>
          </c:spPr>
          <c:invertIfNegative val="0"/>
          <c:cat>
            <c:numRef>
              <c:f>Sheet1!$A$2:$A$6</c:f>
              <c:numCache>
                <c:formatCode>General</c:formatCode>
                <c:ptCount val="5"/>
                <c:pt idx="0">
                  <c:v>2008.0</c:v>
                </c:pt>
                <c:pt idx="1">
                  <c:v>2009.0</c:v>
                </c:pt>
                <c:pt idx="2">
                  <c:v>2010.0</c:v>
                </c:pt>
                <c:pt idx="3">
                  <c:v>2011.0</c:v>
                </c:pt>
                <c:pt idx="4">
                  <c:v>2012.0</c:v>
                </c:pt>
              </c:numCache>
            </c:numRef>
          </c:cat>
          <c:val>
            <c:numRef>
              <c:f>Sheet1!$F$2:$F$6</c:f>
              <c:numCache>
                <c:formatCode>General</c:formatCode>
                <c:ptCount val="5"/>
                <c:pt idx="0">
                  <c:v>813.0</c:v>
                </c:pt>
                <c:pt idx="1">
                  <c:v>823.0</c:v>
                </c:pt>
                <c:pt idx="2">
                  <c:v>867.0</c:v>
                </c:pt>
                <c:pt idx="3">
                  <c:v>970.0</c:v>
                </c:pt>
                <c:pt idx="4">
                  <c:v>1093.0</c:v>
                </c:pt>
              </c:numCache>
            </c:numRef>
          </c:val>
        </c:ser>
        <c:ser>
          <c:idx val="5"/>
          <c:order val="5"/>
          <c:tx>
            <c:strRef>
              <c:f>Sheet1!$G$1</c:f>
              <c:strCache>
                <c:ptCount val="1"/>
                <c:pt idx="0">
                  <c:v>Very Small</c:v>
                </c:pt>
              </c:strCache>
            </c:strRef>
          </c:tx>
          <c:spPr>
            <a:solidFill>
              <a:schemeClr val="accent1">
                <a:lumMod val="60000"/>
                <a:lumOff val="40000"/>
              </a:schemeClr>
            </a:solidFill>
          </c:spPr>
          <c:invertIfNegative val="0"/>
          <c:cat>
            <c:numRef>
              <c:f>Sheet1!$A$2:$A$6</c:f>
              <c:numCache>
                <c:formatCode>General</c:formatCode>
                <c:ptCount val="5"/>
                <c:pt idx="0">
                  <c:v>2008.0</c:v>
                </c:pt>
                <c:pt idx="1">
                  <c:v>2009.0</c:v>
                </c:pt>
                <c:pt idx="2">
                  <c:v>2010.0</c:v>
                </c:pt>
                <c:pt idx="3">
                  <c:v>2011.0</c:v>
                </c:pt>
                <c:pt idx="4">
                  <c:v>2012.0</c:v>
                </c:pt>
              </c:numCache>
            </c:numRef>
          </c:cat>
          <c:val>
            <c:numRef>
              <c:f>Sheet1!$G$2:$G$6</c:f>
              <c:numCache>
                <c:formatCode>General</c:formatCode>
                <c:ptCount val="5"/>
                <c:pt idx="0">
                  <c:v>345.0</c:v>
                </c:pt>
                <c:pt idx="1">
                  <c:v>472.0</c:v>
                </c:pt>
                <c:pt idx="2">
                  <c:v>637.0</c:v>
                </c:pt>
                <c:pt idx="3">
                  <c:v>817.0</c:v>
                </c:pt>
                <c:pt idx="4">
                  <c:v>981.0</c:v>
                </c:pt>
              </c:numCache>
            </c:numRef>
          </c:val>
        </c:ser>
        <c:ser>
          <c:idx val="6"/>
          <c:order val="6"/>
          <c:tx>
            <c:strRef>
              <c:f>Sheet1!$H$1</c:f>
              <c:strCache>
                <c:ptCount val="1"/>
                <c:pt idx="0">
                  <c:v>Associate</c:v>
                </c:pt>
              </c:strCache>
            </c:strRef>
          </c:tx>
          <c:spPr>
            <a:solidFill>
              <a:schemeClr val="accent1"/>
            </a:solidFill>
          </c:spPr>
          <c:invertIfNegative val="0"/>
          <c:cat>
            <c:numRef>
              <c:f>Sheet1!$A$2:$A$6</c:f>
              <c:numCache>
                <c:formatCode>General</c:formatCode>
                <c:ptCount val="5"/>
                <c:pt idx="0">
                  <c:v>2008.0</c:v>
                </c:pt>
                <c:pt idx="1">
                  <c:v>2009.0</c:v>
                </c:pt>
                <c:pt idx="2">
                  <c:v>2010.0</c:v>
                </c:pt>
                <c:pt idx="3">
                  <c:v>2011.0</c:v>
                </c:pt>
                <c:pt idx="4">
                  <c:v>2012.0</c:v>
                </c:pt>
              </c:numCache>
            </c:numRef>
          </c:cat>
          <c:val>
            <c:numRef>
              <c:f>Sheet1!$H$2:$H$6</c:f>
              <c:numCache>
                <c:formatCode>General</c:formatCode>
                <c:ptCount val="5"/>
                <c:pt idx="0">
                  <c:v>312.0</c:v>
                </c:pt>
                <c:pt idx="1">
                  <c:v>449.0</c:v>
                </c:pt>
                <c:pt idx="2">
                  <c:v>503.0</c:v>
                </c:pt>
                <c:pt idx="3">
                  <c:v>575.0</c:v>
                </c:pt>
                <c:pt idx="4">
                  <c:v>762.0</c:v>
                </c:pt>
              </c:numCache>
            </c:numRef>
          </c:val>
        </c:ser>
        <c:dLbls>
          <c:showLegendKey val="0"/>
          <c:showVal val="0"/>
          <c:showCatName val="0"/>
          <c:showSerName val="0"/>
          <c:showPercent val="0"/>
          <c:showBubbleSize val="0"/>
        </c:dLbls>
        <c:gapWidth val="75"/>
        <c:overlap val="100"/>
        <c:axId val="2044895192"/>
        <c:axId val="-2133307704"/>
      </c:barChart>
      <c:catAx>
        <c:axId val="2044895192"/>
        <c:scaling>
          <c:orientation val="minMax"/>
        </c:scaling>
        <c:delete val="0"/>
        <c:axPos val="b"/>
        <c:title>
          <c:tx>
            <c:rich>
              <a:bodyPr/>
              <a:lstStyle/>
              <a:p>
                <a:pPr>
                  <a:defRPr sz="1400"/>
                </a:pPr>
                <a:r>
                  <a:rPr lang="en-US" sz="1400" dirty="0" smtClean="0"/>
                  <a:t>Years</a:t>
                </a:r>
                <a:endParaRPr lang="en-US" sz="1400" dirty="0"/>
              </a:p>
            </c:rich>
          </c:tx>
          <c:layout/>
          <c:overlay val="0"/>
        </c:title>
        <c:numFmt formatCode="General" sourceLinked="1"/>
        <c:majorTickMark val="none"/>
        <c:minorTickMark val="none"/>
        <c:tickLblPos val="nextTo"/>
        <c:txPr>
          <a:bodyPr/>
          <a:lstStyle/>
          <a:p>
            <a:pPr>
              <a:defRPr sz="1400"/>
            </a:pPr>
            <a:endParaRPr lang="en-US"/>
          </a:p>
        </c:txPr>
        <c:crossAx val="-2133307704"/>
        <c:crosses val="autoZero"/>
        <c:auto val="1"/>
        <c:lblAlgn val="ctr"/>
        <c:lblOffset val="100"/>
        <c:noMultiLvlLbl val="0"/>
      </c:catAx>
      <c:valAx>
        <c:axId val="-2133307704"/>
        <c:scaling>
          <c:orientation val="minMax"/>
          <c:max val="3500.0"/>
        </c:scaling>
        <c:delete val="0"/>
        <c:axPos val="l"/>
        <c:majorGridlines/>
        <c:minorGridlines/>
        <c:title>
          <c:tx>
            <c:rich>
              <a:bodyPr/>
              <a:lstStyle/>
              <a:p>
                <a:pPr>
                  <a:defRPr sz="1400"/>
                </a:pPr>
                <a:r>
                  <a:rPr lang="en-US" sz="1400" dirty="0" smtClean="0"/>
                  <a:t>Members</a:t>
                </a:r>
                <a:endParaRPr lang="en-US" sz="1400" dirty="0"/>
              </a:p>
            </c:rich>
          </c:tx>
          <c:layout/>
          <c:overlay val="0"/>
        </c:title>
        <c:numFmt formatCode="General" sourceLinked="1"/>
        <c:majorTickMark val="out"/>
        <c:minorTickMark val="none"/>
        <c:tickLblPos val="nextTo"/>
        <c:txPr>
          <a:bodyPr/>
          <a:lstStyle/>
          <a:p>
            <a:pPr>
              <a:defRPr sz="1400"/>
            </a:pPr>
            <a:endParaRPr lang="en-US"/>
          </a:p>
        </c:txPr>
        <c:crossAx val="2044895192"/>
        <c:crosses val="autoZero"/>
        <c:crossBetween val="between"/>
        <c:minorUnit val="500.0"/>
      </c:valAx>
    </c:plotArea>
    <c:legend>
      <c:legendPos val="r"/>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122E28-3085-874C-81BE-D10A6A047D4F}" type="datetimeFigureOut">
              <a:rPr lang="en-US" smtClean="0"/>
              <a:pPr/>
              <a:t>25/10/12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C92956-CF57-C84F-96D6-F95E301AE602}" type="slidenum">
              <a:rPr lang="en-US" smtClean="0"/>
              <a:pPr/>
              <a:t>‹#›</a:t>
            </a:fld>
            <a:endParaRPr lang="en-US"/>
          </a:p>
        </p:txBody>
      </p:sp>
    </p:spTree>
    <p:extLst>
      <p:ext uri="{BB962C8B-B14F-4D97-AF65-F5344CB8AC3E}">
        <p14:creationId xmlns:p14="http://schemas.microsoft.com/office/powerpoint/2010/main" val="91275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A2937-AA6F-7643-8CC5-D1F0D93130A7}" type="datetimeFigureOut">
              <a:rPr lang="en-US" smtClean="0"/>
              <a:pPr/>
              <a:t>25/10/12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11C3F-74DF-8946-86B8-BBC6F70B4264}" type="slidenum">
              <a:rPr lang="en-US" smtClean="0"/>
              <a:pPr/>
              <a:t>‹#›</a:t>
            </a:fld>
            <a:endParaRPr lang="en-US"/>
          </a:p>
        </p:txBody>
      </p:sp>
    </p:spTree>
    <p:extLst>
      <p:ext uri="{BB962C8B-B14F-4D97-AF65-F5344CB8AC3E}">
        <p14:creationId xmlns:p14="http://schemas.microsoft.com/office/powerpoint/2010/main" val="19884505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911C3F-74DF-8946-86B8-BBC6F70B4264}" type="slidenum">
              <a:rPr lang="en-US" smtClean="0"/>
              <a:pPr/>
              <a:t>2</a:t>
            </a:fld>
            <a:endParaRPr lang="en-US"/>
          </a:p>
        </p:txBody>
      </p:sp>
    </p:spTree>
    <p:extLst>
      <p:ext uri="{BB962C8B-B14F-4D97-AF65-F5344CB8AC3E}">
        <p14:creationId xmlns:p14="http://schemas.microsoft.com/office/powerpoint/2010/main" val="2066781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Survey now better aligned to support planning processes</a:t>
            </a:r>
          </a:p>
          <a:p>
            <a:endParaRPr lang="en-US" dirty="0"/>
          </a:p>
        </p:txBody>
      </p:sp>
      <p:sp>
        <p:nvSpPr>
          <p:cNvPr id="4" name="Slide Number Placeholder 3"/>
          <p:cNvSpPr>
            <a:spLocks noGrp="1"/>
          </p:cNvSpPr>
          <p:nvPr>
            <p:ph type="sldNum" sz="quarter" idx="10"/>
          </p:nvPr>
        </p:nvSpPr>
        <p:spPr/>
        <p:txBody>
          <a:bodyPr/>
          <a:lstStyle/>
          <a:p>
            <a:fld id="{FA911C3F-74DF-8946-86B8-BBC6F70B4264}" type="slidenum">
              <a:rPr lang="en-US" smtClean="0"/>
              <a:pPr/>
              <a:t>12</a:t>
            </a:fld>
            <a:endParaRPr lang="en-US"/>
          </a:p>
        </p:txBody>
      </p:sp>
    </p:spTree>
    <p:extLst>
      <p:ext uri="{BB962C8B-B14F-4D97-AF65-F5344CB8AC3E}">
        <p14:creationId xmlns:p14="http://schemas.microsoft.com/office/powerpoint/2010/main" val="56489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Cambodia Banner</a:t>
            </a:r>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if we look at the final /8 delegations, when that policy first came into effect, there was quite a large volume of delegations under that policy, which decreased a little bit, but now we're back to a normal, steady, continued growth in delegation rate.</a:t>
            </a:r>
            <a:endParaRPr lang="en-US" dirty="0" smtClean="0"/>
          </a:p>
          <a:p>
            <a:endParaRPr lang="en-US" dirty="0" smtClean="0"/>
          </a:p>
          <a:p>
            <a:r>
              <a:rPr lang="en-US" dirty="0" smtClean="0"/>
              <a:t>1557 delegations until </a:t>
            </a:r>
            <a:r>
              <a:rPr lang="en-US" dirty="0" err="1" smtClean="0"/>
              <a:t>sep</a:t>
            </a:r>
            <a:r>
              <a:rPr lang="en-US" dirty="0" smtClean="0"/>
              <a:t> 30</a:t>
            </a:r>
            <a:endParaRPr lang="en-US" dirty="0"/>
          </a:p>
        </p:txBody>
      </p:sp>
      <p:sp>
        <p:nvSpPr>
          <p:cNvPr id="4" name="Slide Number Placeholder 3"/>
          <p:cNvSpPr>
            <a:spLocks noGrp="1"/>
          </p:cNvSpPr>
          <p:nvPr>
            <p:ph type="sldNum" sz="quarter" idx="10"/>
          </p:nvPr>
        </p:nvSpPr>
        <p:spPr/>
        <p:txBody>
          <a:bodyPr/>
          <a:lstStyle/>
          <a:p>
            <a:fld id="{FA911C3F-74DF-8946-86B8-BBC6F70B4264}" type="slidenum">
              <a:rPr lang="en-US" smtClean="0"/>
              <a:pPr/>
              <a:t>3</a:t>
            </a:fld>
            <a:endParaRPr lang="en-US"/>
          </a:p>
        </p:txBody>
      </p:sp>
    </p:spTree>
    <p:extLst>
      <p:ext uri="{BB962C8B-B14F-4D97-AF65-F5344CB8AC3E}">
        <p14:creationId xmlns:p14="http://schemas.microsoft.com/office/powerpoint/2010/main" val="109170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During this year, we have seen increasing activities. We have had a pretty productive year so far, I would say. On the services side, that is financially on the revenue side, we have had really an unexpected increase in membership growth this year.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future is always hard to predict, naturally, and we've tended to take an approach of conservative projections for our budgets, based in conservative projections of membership growth.</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But a few factors, I think, are combining to actually see increasing membership growth. We have set some records each month for the last several months in membership growth, and that's good news in the short term, at least in terms of sustainability of the organization. Because of the initial allocation fees that we collect from new members, the revenue that we've received this year has been substantially above projection.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other side of this, of course, is that without additional IPv4 addresses to be received in many cases, the ongoing fee income from those new members is going to be quite low, so this is another part of our forward projections that we need to consider.</a:t>
            </a:r>
          </a:p>
          <a:p>
            <a:endParaRPr lang="en-US" dirty="0" smtClean="0"/>
          </a:p>
          <a:p>
            <a:endParaRPr lang="en-US" dirty="0" smtClean="0"/>
          </a:p>
          <a:p>
            <a:r>
              <a:rPr lang="en-US" dirty="0" smtClean="0"/>
              <a:t>Overall </a:t>
            </a:r>
            <a:r>
              <a:rPr lang="en-US" dirty="0" smtClean="0"/>
              <a:t>growth to August 9 = 3,329; increase of 4.2%</a:t>
            </a:r>
          </a:p>
          <a:p>
            <a:r>
              <a:rPr lang="en-US" dirty="0" smtClean="0"/>
              <a:t>Increase in tiers as follows:</a:t>
            </a:r>
          </a:p>
          <a:p>
            <a:r>
              <a:rPr lang="en-US" baseline="0" dirty="0" smtClean="0"/>
              <a:t>extra large – 20; very large - 44 ; large – 145; medium – 393; small – 1,091; very small – 963; a</a:t>
            </a:r>
            <a:r>
              <a:rPr lang="en-US" dirty="0" smtClean="0"/>
              <a:t>ssociate</a:t>
            </a:r>
            <a:r>
              <a:rPr lang="en-US" baseline="0" dirty="0" smtClean="0"/>
              <a:t> – 673. </a:t>
            </a:r>
          </a:p>
        </p:txBody>
      </p:sp>
      <p:sp>
        <p:nvSpPr>
          <p:cNvPr id="4" name="Slide Number Placeholder 3"/>
          <p:cNvSpPr>
            <a:spLocks noGrp="1"/>
          </p:cNvSpPr>
          <p:nvPr>
            <p:ph type="sldNum" sz="quarter" idx="10"/>
          </p:nvPr>
        </p:nvSpPr>
        <p:spPr/>
        <p:txBody>
          <a:bodyPr/>
          <a:lstStyle/>
          <a:p>
            <a:fld id="{FA911C3F-74DF-8946-86B8-BBC6F70B4264}" type="slidenum">
              <a:rPr lang="en-US" smtClean="0"/>
              <a:pPr/>
              <a:t>4</a:t>
            </a:fld>
            <a:endParaRPr lang="en-US"/>
          </a:p>
        </p:txBody>
      </p:sp>
    </p:spTree>
    <p:extLst>
      <p:ext uri="{BB962C8B-B14F-4D97-AF65-F5344CB8AC3E}">
        <p14:creationId xmlns:p14="http://schemas.microsoft.com/office/powerpoint/2010/main" val="400078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IPv4 transfers, the main news, of course, is that inter-RIR transfers are now available. This is between ARIN and APNIC at the moment and I expect that over time, as the policy process will expand to include other RIRs.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transfer between RIRs is conditional on a willing source being found and it's also conditional on the recipient being able to demonstrate a need for addresses under normal APNIC allocation policies, there is a pre-approval process that we strongly encourage people who expect to receive a resource to use.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have also agreed on an inter-RIR transfer procedure with all the RIRs. This was a collaborative piece of work done by the resource service managers of all the RIRs, so that we now all understand how to transfer the resource between ourselves.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also have an IPv4 transfers listing service, such that pre-approved recipients can be listed on our website for potential sources of resources. This is an opt-in service and it is anonymous and it enables a source of resources to make contact with a potential recipient before a transfer is initiated.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you would like to find out about our transfer process or policies, there is a very large amount of information at </a:t>
            </a:r>
            <a:r>
              <a:rPr lang="en-US" sz="1200" kern="1200" dirty="0" err="1" smtClean="0">
                <a:solidFill>
                  <a:schemeClr val="tx1"/>
                </a:solidFill>
                <a:latin typeface="+mn-lt"/>
                <a:ea typeface="+mn-ea"/>
                <a:cs typeface="+mn-cs"/>
              </a:rPr>
              <a:t>www.apnic.net</a:t>
            </a:r>
            <a:r>
              <a:rPr lang="en-US" sz="1200" kern="1200" dirty="0" smtClean="0">
                <a:solidFill>
                  <a:schemeClr val="tx1"/>
                </a:solidFill>
                <a:latin typeface="+mn-lt"/>
                <a:ea typeface="+mn-ea"/>
                <a:cs typeface="+mn-cs"/>
              </a:rPr>
              <a:t>/transfer.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20% transfer fee is charged according to the size of the block that is being transferred. For example, the transfer fee for a:</a:t>
            </a:r>
          </a:p>
          <a:p>
            <a:r>
              <a:rPr lang="da-DK" sz="1200" kern="1200" dirty="0" smtClean="0">
                <a:solidFill>
                  <a:schemeClr val="tx1"/>
                </a:solidFill>
                <a:latin typeface="+mn-lt"/>
                <a:ea typeface="+mn-ea"/>
                <a:cs typeface="+mn-cs"/>
              </a:rPr>
              <a:t>/24 at AUD 1,180 = AUD 236</a:t>
            </a:r>
          </a:p>
          <a:p>
            <a:r>
              <a:rPr lang="da-DK" sz="1200" kern="1200" dirty="0" smtClean="0">
                <a:solidFill>
                  <a:schemeClr val="tx1"/>
                </a:solidFill>
                <a:latin typeface="+mn-lt"/>
                <a:ea typeface="+mn-ea"/>
                <a:cs typeface="+mn-cs"/>
              </a:rPr>
              <a:t>/20 at AUD 3,370 = AUD 674</a:t>
            </a:r>
          </a:p>
          <a:p>
            <a:r>
              <a:rPr lang="da-DK" sz="1200" kern="1200" dirty="0" smtClean="0">
                <a:solidFill>
                  <a:schemeClr val="tx1"/>
                </a:solidFill>
                <a:latin typeface="+mn-lt"/>
                <a:ea typeface="+mn-ea"/>
                <a:cs typeface="+mn-cs"/>
              </a:rPr>
              <a:t>/16 at AUD 9,626 = AUD 1,925</a:t>
            </a:r>
          </a:p>
          <a:p>
            <a:endParaRPr lang="da-DK"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911C3F-74DF-8946-86B8-BBC6F70B4264}" type="slidenum">
              <a:rPr lang="en-US" smtClean="0"/>
              <a:pPr/>
              <a:t>5</a:t>
            </a:fld>
            <a:endParaRPr lang="en-US"/>
          </a:p>
        </p:txBody>
      </p:sp>
    </p:spTree>
    <p:extLst>
      <p:ext uri="{BB962C8B-B14F-4D97-AF65-F5344CB8AC3E}">
        <p14:creationId xmlns:p14="http://schemas.microsoft.com/office/powerpoint/2010/main" val="2818364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APNIC training team has been very active focusing quite heavily on v6 deployment. Most of the workshops we have been doing have had an IPv6 element in them. We also do quite a lot of v6 focus in the eLearning sessions that we offer.</a:t>
            </a:r>
          </a:p>
          <a:p>
            <a:r>
              <a:rPr lang="en-US" sz="1200" kern="1200" dirty="0" smtClean="0">
                <a:solidFill>
                  <a:schemeClr val="tx1"/>
                </a:solidFill>
                <a:latin typeface="+mn-lt"/>
                <a:ea typeface="+mn-ea"/>
                <a:cs typeface="+mn-cs"/>
              </a:rPr>
              <a:t>ELearning itself, we offer one-hour modules. They are offered fortnightly in three time zones. The time zones really cater for the Pacific Island region, Southeast Asia and South Asia.</a:t>
            </a:r>
          </a:p>
          <a:p>
            <a:r>
              <a:rPr lang="en-US" sz="1200" kern="1200" dirty="0" smtClean="0">
                <a:solidFill>
                  <a:schemeClr val="tx1"/>
                </a:solidFill>
                <a:latin typeface="+mn-lt"/>
                <a:ea typeface="+mn-ea"/>
                <a:cs typeface="+mn-cs"/>
              </a:rPr>
              <a:t>We have a new schedule for 2012, so we've increased the number of sessions and the amount of content that we offer.</a:t>
            </a:r>
          </a:p>
          <a:p>
            <a:r>
              <a:rPr lang="en-US" sz="1200" kern="1200" dirty="0" smtClean="0">
                <a:solidFill>
                  <a:schemeClr val="tx1"/>
                </a:solidFill>
                <a:latin typeface="+mn-lt"/>
                <a:ea typeface="+mn-ea"/>
                <a:cs typeface="+mn-cs"/>
              </a:rPr>
              <a:t>Face-to-face training, they're running roughly 50 per cent presentation, 50 per cent hands-on lab exercises. We have remote training lab as well as a portable lab as well, and that allows us to offer a great deal of flexibility in the workshops that we offer.</a:t>
            </a:r>
          </a:p>
          <a:p>
            <a:r>
              <a:rPr lang="en-US" sz="1200" kern="1200" dirty="0" smtClean="0">
                <a:solidFill>
                  <a:schemeClr val="tx1"/>
                </a:solidFill>
                <a:latin typeface="+mn-lt"/>
                <a:ea typeface="+mn-ea"/>
                <a:cs typeface="+mn-cs"/>
              </a:rPr>
              <a:t>The lab actually looks like a service provider with multiple operating regions, so that allows us to offer training to suit most needs</a:t>
            </a:r>
            <a:endParaRPr lang="en-US" sz="2000" dirty="0" smtClean="0"/>
          </a:p>
          <a:p>
            <a:endParaRPr lang="en-US" sz="2000" dirty="0" smtClean="0"/>
          </a:p>
          <a:p>
            <a:endParaRPr lang="en-US" sz="2000" dirty="0" smtClean="0"/>
          </a:p>
          <a:p>
            <a:r>
              <a:rPr lang="en-US" sz="2000" dirty="0" smtClean="0"/>
              <a:t>IPv6 courses</a:t>
            </a:r>
          </a:p>
          <a:p>
            <a:pPr lvl="1"/>
            <a:r>
              <a:rPr lang="en-US" sz="1800" dirty="0" smtClean="0"/>
              <a:t>13 courses in 11 locations</a:t>
            </a:r>
          </a:p>
          <a:p>
            <a:pPr lvl="1"/>
            <a:r>
              <a:rPr lang="en-US" sz="1800" dirty="0" smtClean="0"/>
              <a:t>484 participants</a:t>
            </a:r>
          </a:p>
          <a:p>
            <a:r>
              <a:rPr lang="en-US" sz="2000" dirty="0" smtClean="0"/>
              <a:t>Other face-to-face courses</a:t>
            </a:r>
          </a:p>
          <a:p>
            <a:pPr lvl="1"/>
            <a:r>
              <a:rPr lang="en-US" sz="1800" dirty="0" smtClean="0"/>
              <a:t>34 courses in 17 locations</a:t>
            </a:r>
          </a:p>
          <a:p>
            <a:pPr lvl="1"/>
            <a:r>
              <a:rPr lang="en-US" sz="1800" dirty="0" smtClean="0"/>
              <a:t>1090 participants</a:t>
            </a:r>
          </a:p>
          <a:p>
            <a:r>
              <a:rPr lang="en-US" sz="2000" dirty="0" smtClean="0"/>
              <a:t>eLearning</a:t>
            </a:r>
          </a:p>
          <a:p>
            <a:pPr lvl="1"/>
            <a:r>
              <a:rPr lang="en-US" sz="1800" dirty="0" smtClean="0"/>
              <a:t>60 courses</a:t>
            </a:r>
          </a:p>
          <a:p>
            <a:pPr lvl="1"/>
            <a:r>
              <a:rPr lang="en-US" sz="1800" dirty="0" smtClean="0"/>
              <a:t>512 participants</a:t>
            </a:r>
          </a:p>
          <a:p>
            <a:endParaRPr lang="en-US" dirty="0"/>
          </a:p>
        </p:txBody>
      </p:sp>
      <p:sp>
        <p:nvSpPr>
          <p:cNvPr id="4" name="Slide Number Placeholder 3"/>
          <p:cNvSpPr>
            <a:spLocks noGrp="1"/>
          </p:cNvSpPr>
          <p:nvPr>
            <p:ph type="sldNum" sz="quarter" idx="10"/>
          </p:nvPr>
        </p:nvSpPr>
        <p:spPr/>
        <p:txBody>
          <a:bodyPr/>
          <a:lstStyle/>
          <a:p>
            <a:fld id="{FA911C3F-74DF-8946-86B8-BBC6F70B4264}" type="slidenum">
              <a:rPr lang="en-US" smtClean="0"/>
              <a:pPr/>
              <a:t>6</a:t>
            </a:fld>
            <a:endParaRPr lang="en-US"/>
          </a:p>
        </p:txBody>
      </p:sp>
    </p:spTree>
    <p:extLst>
      <p:ext uri="{BB962C8B-B14F-4D97-AF65-F5344CB8AC3E}">
        <p14:creationId xmlns:p14="http://schemas.microsoft.com/office/powerpoint/2010/main" val="3606669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are now referring to the research and development activities of APNIC under the label "APNIC Labs". That echoes and indicates that we are collaborating with RIPE Labs in Amsterdam, of course.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think we all know the work that Geoff and George </a:t>
            </a:r>
            <a:r>
              <a:rPr lang="en-US" sz="1200" kern="1200" dirty="0" err="1" smtClean="0">
                <a:solidFill>
                  <a:schemeClr val="tx1"/>
                </a:solidFill>
                <a:latin typeface="+mn-lt"/>
                <a:ea typeface="+mn-ea"/>
                <a:cs typeface="+mn-cs"/>
              </a:rPr>
              <a:t>Michaleson</a:t>
            </a:r>
            <a:r>
              <a:rPr lang="en-US" sz="1200" kern="1200" dirty="0" smtClean="0">
                <a:solidFill>
                  <a:schemeClr val="tx1"/>
                </a:solidFill>
                <a:latin typeface="+mn-lt"/>
                <a:ea typeface="+mn-ea"/>
                <a:cs typeface="+mn-cs"/>
              </a:rPr>
              <a:t> are doing, which has a truly global impact in many areas.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Amongst the many things, APNIC Labs is producing,  the v6 capability tracker, which is the Google analytics tool, to enable website operators to measure v6 capabilities, there is all the v6 measurement work, measuring the end-to-end capability of v6 clients per economy, readiness data at end user level for various inter-governmental organizations and economies, there is the work on v6 preference by AS number, which measures the client capability by autonomous system. The v4 address report, so measuring the v4 free pool address exhaustion.</a:t>
            </a:r>
          </a:p>
          <a:p>
            <a:r>
              <a:rPr lang="en-US" sz="1200" kern="1200" dirty="0" smtClean="0">
                <a:solidFill>
                  <a:schemeClr val="tx1"/>
                </a:solidFill>
                <a:latin typeface="+mn-lt"/>
                <a:ea typeface="+mn-ea"/>
                <a:cs typeface="+mn-cs"/>
              </a:rPr>
              <a:t>The labs website, of course, is </a:t>
            </a:r>
            <a:r>
              <a:rPr lang="en-US" sz="1200" kern="1200" dirty="0" err="1" smtClean="0">
                <a:solidFill>
                  <a:schemeClr val="tx1"/>
                </a:solidFill>
                <a:latin typeface="+mn-lt"/>
                <a:ea typeface="+mn-ea"/>
                <a:cs typeface="+mn-cs"/>
              </a:rPr>
              <a:t>labs.apnic.net</a:t>
            </a:r>
            <a:r>
              <a:rPr lang="en-US" sz="1200" kern="1200" dirty="0" smtClean="0">
                <a:solidFill>
                  <a:schemeClr val="tx1"/>
                </a:solidFill>
                <a:latin typeface="+mn-lt"/>
                <a:ea typeface="+mn-ea"/>
                <a:cs typeface="+mn-cs"/>
              </a:rPr>
              <a:t> and the blog is on </a:t>
            </a:r>
            <a:r>
              <a:rPr lang="en-US" sz="1200" kern="1200" dirty="0" err="1" smtClean="0">
                <a:solidFill>
                  <a:schemeClr val="tx1"/>
                </a:solidFill>
                <a:latin typeface="+mn-lt"/>
                <a:ea typeface="+mn-ea"/>
                <a:cs typeface="+mn-cs"/>
              </a:rPr>
              <a:t>blabs.apnic.net</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pPr/>
              <a:t>7</a:t>
            </a:fld>
            <a:endParaRPr lang="en-AU"/>
          </a:p>
        </p:txBody>
      </p:sp>
    </p:spTree>
    <p:extLst>
      <p:ext uri="{BB962C8B-B14F-4D97-AF65-F5344CB8AC3E}">
        <p14:creationId xmlns:p14="http://schemas.microsoft.com/office/powerpoint/2010/main" val="3423814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have also made some nice steps forward in the small grants area. We have been running the ISIF program on behalf of IDRC for quite some time. That has recently been extended with a large grant from IDRC to become a global program, so we are collaborating, with LACNIC and </a:t>
            </a:r>
            <a:r>
              <a:rPr lang="en-US" sz="1200" kern="1200" dirty="0" err="1" smtClean="0">
                <a:solidFill>
                  <a:schemeClr val="tx1"/>
                </a:solidFill>
                <a:latin typeface="+mn-lt"/>
                <a:ea typeface="+mn-ea"/>
                <a:cs typeface="+mn-cs"/>
              </a:rPr>
              <a:t>AfriNIC</a:t>
            </a:r>
            <a:r>
              <a:rPr lang="en-US" sz="1200" kern="1200" dirty="0" smtClean="0">
                <a:solidFill>
                  <a:schemeClr val="tx1"/>
                </a:solidFill>
                <a:latin typeface="+mn-lt"/>
                <a:ea typeface="+mn-ea"/>
                <a:cs typeface="+mn-cs"/>
              </a:rPr>
              <a:t>, on a global grants program now with the incorporation of the Swedish International Development Agency. They Swedish Agency has added 1.5 Millions to the Program.</a:t>
            </a:r>
          </a:p>
          <a:p>
            <a:r>
              <a:rPr lang="en-US" sz="1200" kern="1200" dirty="0" smtClean="0">
                <a:solidFill>
                  <a:schemeClr val="tx1"/>
                </a:solidFill>
                <a:latin typeface="+mn-lt"/>
                <a:ea typeface="+mn-ea"/>
                <a:cs typeface="+mn-cs"/>
              </a:rPr>
              <a:t>With this expansion the ISIF Grants can allocate up to 30,000 AUD dollars to awarded projects.</a:t>
            </a:r>
          </a:p>
          <a:p>
            <a:r>
              <a:rPr lang="en-US" sz="1200" kern="1200" dirty="0" smtClean="0">
                <a:solidFill>
                  <a:schemeClr val="tx1"/>
                </a:solidFill>
                <a:latin typeface="+mn-lt"/>
                <a:ea typeface="+mn-ea"/>
                <a:cs typeface="+mn-cs"/>
              </a:rPr>
              <a:t>We continue this year with ISIF Awards which can receive up to 3000 AUD to already established initiatives to travel and participate of the Global IGF Meeting in Baku.</a:t>
            </a:r>
            <a:endParaRPr lang="en-US" dirty="0" smtClean="0"/>
          </a:p>
          <a:p>
            <a:endParaRPr lang="en-US" dirty="0" smtClean="0"/>
          </a:p>
          <a:p>
            <a:r>
              <a:rPr lang="en-US" dirty="0" smtClean="0"/>
              <a:t>SIDA</a:t>
            </a:r>
            <a:r>
              <a:rPr lang="en-US" baseline="0" dirty="0" smtClean="0"/>
              <a:t> </a:t>
            </a:r>
            <a:r>
              <a:rPr lang="en-US" baseline="0" dirty="0" smtClean="0"/>
              <a:t>– Swedish Internet Development Agency</a:t>
            </a:r>
          </a:p>
          <a:p>
            <a:r>
              <a:rPr lang="en-US" baseline="0" dirty="0" smtClean="0"/>
              <a:t>IDRC – International Development Research Centre</a:t>
            </a:r>
          </a:p>
          <a:p>
            <a:r>
              <a:rPr lang="en-US" baseline="0" dirty="0" smtClean="0"/>
              <a:t>Seed Alliance partnership to identify and build communities of practice, scale up exiting relevant initiatives, provide better visibility for funded organizations and projects, and promote networking and mentoring among project groups.</a:t>
            </a:r>
          </a:p>
          <a:p>
            <a:r>
              <a:rPr lang="en-US" baseline="0" dirty="0" smtClean="0"/>
              <a:t>Nominations for awards and grants closed 10 August 2012</a:t>
            </a:r>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pPr/>
              <a:t>9</a:t>
            </a:fld>
            <a:endParaRPr lang="en-AU"/>
          </a:p>
        </p:txBody>
      </p:sp>
    </p:spTree>
    <p:extLst>
      <p:ext uri="{BB962C8B-B14F-4D97-AF65-F5344CB8AC3E}">
        <p14:creationId xmlns:p14="http://schemas.microsoft.com/office/powerpoint/2010/main" val="3678358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APNIC has maintained a history of productive participation with the ITU.</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were one of the first Internet organizations to join as a Sector Member back in 2003.</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focus of attention in engaging with the ITU and its membership has been, IP addressing and Internet governance related matters.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an example</a:t>
            </a:r>
            <a:r>
              <a:rPr lang="en-AU" sz="1200" kern="1200" dirty="0" smtClean="0">
                <a:solidFill>
                  <a:schemeClr val="tx1"/>
                </a:solidFill>
                <a:effectLst/>
                <a:latin typeface="+mn-lt"/>
                <a:ea typeface="+mn-ea"/>
                <a:cs typeface="+mn-cs"/>
              </a:rPr>
              <a:t> we had an </a:t>
            </a:r>
            <a:r>
              <a:rPr lang="en-US" sz="1200" kern="1200" dirty="0" smtClean="0">
                <a:solidFill>
                  <a:schemeClr val="tx1"/>
                </a:solidFill>
                <a:effectLst/>
                <a:latin typeface="+mn-lt"/>
                <a:ea typeface="+mn-ea"/>
                <a:cs typeface="+mn-cs"/>
              </a:rPr>
              <a:t>active contribution with the NRO to the ITU IPv6 Group</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APNIC, as many other Internet Organizations, contributed with the preparation, delivering and discussion of documents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Supporting an open, bottom up, </a:t>
            </a:r>
            <a:r>
              <a:rPr lang="en-US" sz="1200" kern="1200" dirty="0" err="1" smtClean="0">
                <a:solidFill>
                  <a:schemeClr val="tx1"/>
                </a:solidFill>
                <a:effectLst/>
                <a:latin typeface="+mn-lt"/>
                <a:ea typeface="+mn-ea"/>
                <a:cs typeface="+mn-cs"/>
              </a:rPr>
              <a:t>multistakeholder</a:t>
            </a:r>
            <a:r>
              <a:rPr lang="en-US" sz="1200" kern="1200" dirty="0" smtClean="0">
                <a:solidFill>
                  <a:schemeClr val="tx1"/>
                </a:solidFill>
                <a:effectLst/>
                <a:latin typeface="+mn-lt"/>
                <a:ea typeface="+mn-ea"/>
                <a:cs typeface="+mn-cs"/>
              </a:rPr>
              <a:t> model of the Internet.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specific, in the Internet Numbers management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consequence, this group recently closed as no current concerns identified with existing allocation model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part of the collaboration initiatives with ITU we are working together in organizing IPv6 Capacity Building activities for developing countries in Asia Pacific.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911C3F-74DF-8946-86B8-BBC6F70B4264}" type="slidenum">
              <a:rPr lang="en-US" smtClean="0"/>
              <a:pPr/>
              <a:t>10</a:t>
            </a:fld>
            <a:endParaRPr lang="en-US"/>
          </a:p>
        </p:txBody>
      </p:sp>
    </p:spTree>
    <p:extLst>
      <p:ext uri="{BB962C8B-B14F-4D97-AF65-F5344CB8AC3E}">
        <p14:creationId xmlns:p14="http://schemas.microsoft.com/office/powerpoint/2010/main" val="515617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APNIC has being following closely the regional discussions, through APT, in the preparation of the World Conference on International Communications WCIT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conference is considering changes to the International Telecommunication Regulations ITRs.  Last updated in 1988</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valid concerns that some existing proposals to ITR can touch and eventually have an effect in the ongoing stability of Internet.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APNIC position for WCIT is that the ITRs have worked well for telephony, but are difficult to translate onto the Internet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would be difficult, and potentially detrimental to the Internet, to broaden the scope of these regulations to include Internet routing</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Right now APNIC is actively engaging with government representatives in the region to share views around potential impact of changes to the ITRs affecting the Internet.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with the aim to help inform government’s positions facing the WCIT conference in Dubai in December.</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911C3F-74DF-8946-86B8-BBC6F70B4264}" type="slidenum">
              <a:rPr lang="en-US" smtClean="0"/>
              <a:pPr/>
              <a:t>11</a:t>
            </a:fld>
            <a:endParaRPr lang="en-US"/>
          </a:p>
        </p:txBody>
      </p:sp>
    </p:spTree>
    <p:extLst>
      <p:ext uri="{BB962C8B-B14F-4D97-AF65-F5344CB8AC3E}">
        <p14:creationId xmlns:p14="http://schemas.microsoft.com/office/powerpoint/2010/main" val="149438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 Id="rId3"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 Id="rId3"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 Id="rId3"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 Id="rId3"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eg"/><Relationship Id="rId3" Type="http://schemas.openxmlformats.org/officeDocument/2006/relationships/image" Target="../media/image4.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eg"/><Relationship Id="rId3"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jpeg"/><Relationship Id="rId3" Type="http://schemas.openxmlformats.org/officeDocument/2006/relationships/image" Target="../media/image4.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jpeg"/><Relationship Id="rId3" Type="http://schemas.openxmlformats.org/officeDocument/2006/relationships/image" Target="../media/image4.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jpeg"/><Relationship Id="rId3" Type="http://schemas.openxmlformats.org/officeDocument/2006/relationships/image" Target="../media/image4.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jpeg"/><Relationship Id="rId3" Type="http://schemas.openxmlformats.org/officeDocument/2006/relationships/image" Target="../media/image4.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2.jpeg"/><Relationship Id="rId3" Type="http://schemas.openxmlformats.org/officeDocument/2006/relationships/image" Target="../media/image4.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2.jpeg"/><Relationship Id="rId3" Type="http://schemas.openxmlformats.org/officeDocument/2006/relationships/image" Target="../media/image4.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4.jpe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4.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4.jpe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jpeg"/><Relationship Id="rId3" Type="http://schemas.openxmlformats.org/officeDocument/2006/relationships/image" Target="../media/image4.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4.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jpeg"/><Relationship Id="rId3" Type="http://schemas.openxmlformats.org/officeDocument/2006/relationships/image" Target="../media/image4.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101672413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8B2A337-2C29-4402-A0A2-E290C184D5D3}" type="slidenum">
              <a:rPr lang="en-AU" smtClean="0"/>
              <a:pPr/>
              <a:t>‹#›</a:t>
            </a:fld>
            <a:endParaRPr lang="en-AU"/>
          </a:p>
        </p:txBody>
      </p:sp>
    </p:spTree>
    <p:extLst>
      <p:ext uri="{BB962C8B-B14F-4D97-AF65-F5344CB8AC3E}">
        <p14:creationId xmlns:p14="http://schemas.microsoft.com/office/powerpoint/2010/main" val="3343152058"/>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8B2A337-2C29-4402-A0A2-E290C184D5D3}" type="slidenum">
              <a:rPr lang="en-AU" smtClean="0"/>
              <a:pPr/>
              <a:t>‹#›</a:t>
            </a:fld>
            <a:endParaRPr lang="en-AU"/>
          </a:p>
        </p:txBody>
      </p:sp>
    </p:spTree>
    <p:extLst>
      <p:ext uri="{BB962C8B-B14F-4D97-AF65-F5344CB8AC3E}">
        <p14:creationId xmlns:p14="http://schemas.microsoft.com/office/powerpoint/2010/main" val="134986094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38B2A337-2C29-4402-A0A2-E290C184D5D3}" type="slidenum">
              <a:rPr lang="en-AU" smtClean="0"/>
              <a:pPr/>
              <a:t>‹#›</a:t>
            </a:fld>
            <a:endParaRPr lang="en-AU" dirty="0"/>
          </a:p>
        </p:txBody>
      </p:sp>
    </p:spTree>
    <p:extLst>
      <p:ext uri="{BB962C8B-B14F-4D97-AF65-F5344CB8AC3E}">
        <p14:creationId xmlns:p14="http://schemas.microsoft.com/office/powerpoint/2010/main" val="204113125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4703229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413479941"/>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176464"/>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2132855"/>
            <a:ext cx="8352928" cy="3685115"/>
          </a:xfrm>
        </p:spPr>
        <p:txBody>
          <a:bodyPr>
            <a:normAutofit/>
          </a:bodyPr>
          <a:lstStyle>
            <a:lvl1pPr marL="0" indent="0">
              <a:buNone/>
              <a:defRPr sz="1600">
                <a:solidFill>
                  <a:schemeClr val="tx1"/>
                </a:solidFill>
              </a:defRPr>
            </a:lvl1pPr>
            <a:lvl2pPr>
              <a:defRPr>
                <a:solidFill>
                  <a:schemeClr val="bg1"/>
                </a:solidFill>
              </a:defRPr>
            </a:lvl2pPr>
            <a:lvl3pPr>
              <a:defRPr>
                <a:solidFill>
                  <a:schemeClr val="bg1"/>
                </a:solidFill>
              </a:defRPr>
            </a:lvl3pPr>
          </a:lstStyle>
          <a:p>
            <a:pPr lvl="0"/>
            <a:r>
              <a:rPr lang="en-US" dirty="0" smtClean="0"/>
              <a:t>Click to edit Master text styles</a:t>
            </a:r>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669704005"/>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4" name="Rectangle 13"/>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74638"/>
            <a:ext cx="4886200" cy="1143000"/>
          </a:xfrm>
        </p:spPr>
        <p:txBody>
          <a:bodyPr/>
          <a:lstStyle>
            <a:lvl1pPr>
              <a:defRPr i="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247884986"/>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US" dirty="0" smtClean="0"/>
              <a:t>Click to edit Master title style</a:t>
            </a:r>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18279273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65978586"/>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060848"/>
            <a:ext cx="5040560" cy="2049191"/>
          </a:xfrm>
        </p:spPr>
        <p:txBody>
          <a:bodyPr anchor="ctr" anchorCtr="0">
            <a:noAutofit/>
          </a:bodyPr>
          <a:lstStyle>
            <a:lvl1pPr algn="ctr">
              <a:defRPr sz="4800" b="1" cap="none" baseline="0">
                <a:solidFill>
                  <a:schemeClr val="tx1"/>
                </a:solidFill>
              </a:defRPr>
            </a:lvl1pPr>
          </a:lstStyle>
          <a:p>
            <a:r>
              <a:rPr lang="en-US" dirty="0" smtClean="0"/>
              <a:t>Click to edit Master title style</a:t>
            </a:r>
            <a:endParaRPr lang="en-AU" dirty="0"/>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54166655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577339299"/>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215333334"/>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02101125"/>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200879537"/>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921543396"/>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2132856"/>
            <a:ext cx="8352928" cy="3748652"/>
          </a:xfrm>
        </p:spPr>
        <p:txBody>
          <a:bodyPr>
            <a:normAutofit/>
          </a:bodyPr>
          <a:lstStyle>
            <a:lvl1pPr marL="0" indent="0">
              <a:buNone/>
              <a:defRPr sz="1600">
                <a:solidFill>
                  <a:schemeClr val="tx1"/>
                </a:solidFill>
              </a:defRPr>
            </a:lvl1pPr>
            <a:lvl2pPr>
              <a:defRPr>
                <a:solidFill>
                  <a:schemeClr val="bg1"/>
                </a:solidFill>
              </a:defRPr>
            </a:lvl2pPr>
            <a:lvl3pPr>
              <a:defRPr>
                <a:solidFill>
                  <a:schemeClr val="bg1"/>
                </a:solidFill>
              </a:defRPr>
            </a:lvl3pPr>
          </a:lstStyle>
          <a:p>
            <a:pPr lvl="0"/>
            <a:r>
              <a:rPr lang="en-US" dirty="0" smtClean="0"/>
              <a:t>Click to edit Master text styles</a:t>
            </a:r>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64894744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B2A337-2C29-4402-A0A2-E290C184D5D3}" type="slidenum">
              <a:rPr lang="en-AU" smtClean="0"/>
              <a:pPr/>
              <a:t>‹#›</a:t>
            </a:fld>
            <a:endParaRPr lang="en-AU"/>
          </a:p>
        </p:txBody>
      </p:sp>
    </p:spTree>
    <p:extLst>
      <p:ext uri="{BB962C8B-B14F-4D97-AF65-F5344CB8AC3E}">
        <p14:creationId xmlns:p14="http://schemas.microsoft.com/office/powerpoint/2010/main" val="736365901"/>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4" name="Rectangle 13"/>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74638"/>
            <a:ext cx="4886200" cy="1143000"/>
          </a:xfrm>
        </p:spPr>
        <p:txBody>
          <a:bodyPr/>
          <a:lstStyle>
            <a:lvl1pPr>
              <a:defRPr i="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76767695"/>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US" dirty="0" smtClean="0"/>
              <a:t>Click to edit Master title style</a:t>
            </a:r>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985287781"/>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060848"/>
            <a:ext cx="5040560" cy="2049191"/>
          </a:xfrm>
        </p:spPr>
        <p:txBody>
          <a:bodyPr anchor="ctr" anchorCtr="0">
            <a:noAutofit/>
          </a:bodyPr>
          <a:lstStyle>
            <a:lvl1pPr algn="ctr">
              <a:defRPr sz="4800" b="1" cap="none" baseline="0">
                <a:solidFill>
                  <a:schemeClr val="tx1"/>
                </a:solidFill>
              </a:defRPr>
            </a:lvl1pPr>
          </a:lstStyle>
          <a:p>
            <a:r>
              <a:rPr lang="en-US" dirty="0" smtClean="0"/>
              <a:t>Click to edit Master title style</a:t>
            </a:r>
            <a:endParaRPr lang="en-AU" dirty="0"/>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255288871"/>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339122355"/>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0097227"/>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074152204"/>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924724667"/>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tx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4114613535"/>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tx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69472825"/>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2667668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8B2A337-2C29-4402-A0A2-E290C184D5D3}" type="slidenum">
              <a:rPr lang="en-AU" smtClean="0"/>
              <a:pPr/>
              <a:t>‹#›</a:t>
            </a:fld>
            <a:endParaRPr lang="en-AU"/>
          </a:p>
        </p:txBody>
      </p:sp>
    </p:spTree>
    <p:extLst>
      <p:ext uri="{BB962C8B-B14F-4D97-AF65-F5344CB8AC3E}">
        <p14:creationId xmlns:p14="http://schemas.microsoft.com/office/powerpoint/2010/main" val="1369064001"/>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108005012"/>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2132856"/>
            <a:ext cx="8352928" cy="3748652"/>
          </a:xfrm>
        </p:spPr>
        <p:txBody>
          <a:bodyPr>
            <a:normAutofit/>
          </a:bodyPr>
          <a:lstStyle>
            <a:lvl1pPr marL="0" indent="0">
              <a:buNone/>
              <a:defRPr sz="1600">
                <a:solidFill>
                  <a:schemeClr val="tx1"/>
                </a:solidFill>
              </a:defRPr>
            </a:lvl1pPr>
            <a:lvl2pPr>
              <a:defRPr>
                <a:solidFill>
                  <a:schemeClr val="bg1"/>
                </a:solidFill>
              </a:defRPr>
            </a:lvl2pPr>
            <a:lvl3pPr>
              <a:defRPr>
                <a:solidFill>
                  <a:schemeClr val="bg1"/>
                </a:solidFill>
              </a:defRPr>
            </a:lvl3pPr>
          </a:lstStyle>
          <a:p>
            <a:pPr lvl="0"/>
            <a:r>
              <a:rPr lang="en-US" dirty="0" smtClean="0"/>
              <a:t>Click to edit Master text styles</a:t>
            </a:r>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tx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298518025"/>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4" name="Rectangle 13"/>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74638"/>
            <a:ext cx="4886200" cy="1143000"/>
          </a:xfrm>
        </p:spPr>
        <p:txBody>
          <a:bodyPr/>
          <a:lstStyle>
            <a:lvl1pPr>
              <a:defRPr i="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52138767"/>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tx1"/>
                </a:solidFill>
              </a:defRPr>
            </a:lvl1pPr>
          </a:lstStyle>
          <a:p>
            <a:r>
              <a:rPr lang="en-US" dirty="0" smtClean="0"/>
              <a:t>Click to edit Master title style</a:t>
            </a:r>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tx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214712410"/>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060848"/>
            <a:ext cx="5040560" cy="2049191"/>
          </a:xfrm>
        </p:spPr>
        <p:txBody>
          <a:bodyPr anchor="ctr" anchorCtr="0">
            <a:noAutofit/>
          </a:bodyPr>
          <a:lstStyle>
            <a:lvl1pPr algn="ctr">
              <a:defRPr sz="4800" b="1" cap="none" baseline="0">
                <a:solidFill>
                  <a:schemeClr val="tx1"/>
                </a:solidFill>
              </a:defRPr>
            </a:lvl1pPr>
          </a:lstStyle>
          <a:p>
            <a:r>
              <a:rPr lang="en-US" dirty="0" smtClean="0"/>
              <a:t>Click to edit Master title style</a:t>
            </a:r>
            <a:endParaRPr lang="en-AU" dirty="0"/>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216047821"/>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155664259"/>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796268486"/>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971896366"/>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784278632"/>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82805328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176464"/>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2132855"/>
            <a:ext cx="8352928" cy="3685115"/>
          </a:xfrm>
        </p:spPr>
        <p:txBody>
          <a:bodyPr>
            <a:normAutofit/>
          </a:bodyPr>
          <a:lstStyle>
            <a:lvl1pPr marL="0" indent="0">
              <a:buNone/>
              <a:defRPr sz="1600">
                <a:solidFill>
                  <a:schemeClr val="tx1"/>
                </a:solidFill>
              </a:defRPr>
            </a:lvl1pPr>
            <a:lvl2pPr>
              <a:defRPr>
                <a:solidFill>
                  <a:schemeClr val="bg1"/>
                </a:solidFill>
              </a:defRPr>
            </a:lvl2pPr>
            <a:lvl3pPr>
              <a:defRPr>
                <a:solidFill>
                  <a:schemeClr val="bg1"/>
                </a:solidFill>
              </a:defRPr>
            </a:lvl3pPr>
          </a:lstStyle>
          <a:p>
            <a:pPr lvl="0"/>
            <a:r>
              <a:rPr lang="en-US" dirty="0" smtClean="0"/>
              <a:t>Click to edit Master text styles</a:t>
            </a:r>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4"/>
          <p:cNvSpPr>
            <a:spLocks noGrp="1"/>
          </p:cNvSpPr>
          <p:nvPr>
            <p:ph type="ftr" sz="quarter" idx="11"/>
          </p:nvPr>
        </p:nvSpPr>
        <p:spPr>
          <a:xfrm>
            <a:off x="2699792" y="6548966"/>
            <a:ext cx="3960440" cy="227624"/>
          </a:xfrm>
        </p:spPr>
        <p:txBody>
          <a:bodyPr/>
          <a:lstStyle/>
          <a:p>
            <a:endParaRPr lang="en-AU" dirty="0"/>
          </a:p>
        </p:txBody>
      </p:sp>
      <p:sp>
        <p:nvSpPr>
          <p:cNvPr id="11" name="Slide Number Placeholder 5"/>
          <p:cNvSpPr>
            <a:spLocks noGrp="1"/>
          </p:cNvSpPr>
          <p:nvPr>
            <p:ph type="sldNum" sz="quarter" idx="12"/>
          </p:nvPr>
        </p:nvSpPr>
        <p:spPr>
          <a:xfrm>
            <a:off x="8748464" y="6548965"/>
            <a:ext cx="288032" cy="216024"/>
          </a:xfrm>
        </p:spPr>
        <p:txBody>
          <a:bodyPr/>
          <a:lstStyle/>
          <a:p>
            <a:fld id="{38B2A337-2C29-4402-A0A2-E290C184D5D3}" type="slidenum">
              <a:rPr lang="en-AU" smtClean="0"/>
              <a:pPr/>
              <a:t>‹#›</a:t>
            </a:fld>
            <a:endParaRPr lang="en-AU"/>
          </a:p>
        </p:txBody>
      </p:sp>
    </p:spTree>
    <p:extLst>
      <p:ext uri="{BB962C8B-B14F-4D97-AF65-F5344CB8AC3E}">
        <p14:creationId xmlns:p14="http://schemas.microsoft.com/office/powerpoint/2010/main" val="2954861242"/>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79977869"/>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896126163"/>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540909635"/>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2132856"/>
            <a:ext cx="8352928" cy="3748652"/>
          </a:xfrm>
        </p:spPr>
        <p:txBody>
          <a:bodyPr>
            <a:normAutofit/>
          </a:bodyPr>
          <a:lstStyle>
            <a:lvl1pPr marL="0" indent="0">
              <a:buNone/>
              <a:defRPr sz="1600">
                <a:solidFill>
                  <a:schemeClr val="tx1"/>
                </a:solidFill>
              </a:defRPr>
            </a:lvl1pPr>
            <a:lvl2pPr>
              <a:defRPr>
                <a:solidFill>
                  <a:schemeClr val="bg1"/>
                </a:solidFill>
              </a:defRPr>
            </a:lvl2pPr>
            <a:lvl3pPr>
              <a:defRPr>
                <a:solidFill>
                  <a:schemeClr val="bg1"/>
                </a:solidFill>
              </a:defRPr>
            </a:lvl3pPr>
          </a:lstStyle>
          <a:p>
            <a:pPr lvl="0"/>
            <a:r>
              <a:rPr lang="en-US" dirty="0" smtClean="0"/>
              <a:t>Click to edit Master text styles</a:t>
            </a:r>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669704005"/>
      </p:ext>
    </p:extLst>
  </p:cSld>
  <p:clrMapOvr>
    <a:masterClrMapping/>
  </p:clrMapOvr>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2" name="Rectangle 11"/>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74638"/>
            <a:ext cx="4886200" cy="1143000"/>
          </a:xfrm>
        </p:spPr>
        <p:txBody>
          <a:bodyPr/>
          <a:lstStyle>
            <a:lvl1pPr>
              <a:defRPr i="0">
                <a:solidFill>
                  <a:srgbClr val="166813"/>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4"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5"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380660170"/>
      </p:ext>
    </p:extLst>
  </p:cSld>
  <p:clrMapOvr>
    <a:masterClrMapping/>
  </p:clrMapOvr>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US" dirty="0" smtClean="0"/>
              <a:t>Click to edit Master title style</a:t>
            </a:r>
            <a:endParaRPr lang="en-AU" dirty="0"/>
          </a:p>
        </p:txBody>
      </p:sp>
      <p:sp>
        <p:nvSpPr>
          <p:cNvPr id="10"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US" dirty="0" smtClean="0"/>
              <a:t>Click to edit Master text styles</a:t>
            </a:r>
          </a:p>
        </p:txBody>
      </p:sp>
      <p:sp>
        <p:nvSpPr>
          <p:cNvPr id="8" name="Footer Placeholder 4"/>
          <p:cNvSpPr>
            <a:spLocks noGrp="1"/>
          </p:cNvSpPr>
          <p:nvPr>
            <p:ph type="ftr" sz="quarter" idx="11"/>
          </p:nvPr>
        </p:nvSpPr>
        <p:spPr>
          <a:xfrm>
            <a:off x="2699792" y="6548966"/>
            <a:ext cx="3960440" cy="227624"/>
          </a:xfrm>
        </p:spPr>
        <p:txBody>
          <a:bodyPr/>
          <a:lstStyle/>
          <a:p>
            <a:endParaRPr lang="en-AU" dirty="0"/>
          </a:p>
        </p:txBody>
      </p:sp>
      <p:sp>
        <p:nvSpPr>
          <p:cNvPr id="11" name="Slide Number Placeholder 5"/>
          <p:cNvSpPr>
            <a:spLocks noGrp="1"/>
          </p:cNvSpPr>
          <p:nvPr>
            <p:ph type="sldNum" sz="quarter" idx="12"/>
          </p:nvPr>
        </p:nvSpPr>
        <p:spPr>
          <a:xfrm>
            <a:off x="8748464" y="6548965"/>
            <a:ext cx="288032" cy="216024"/>
          </a:xfrm>
        </p:spPr>
        <p:txBody>
          <a:bodyPr/>
          <a:lstStyle/>
          <a:p>
            <a:fld id="{38B2A337-2C29-4402-A0A2-E290C184D5D3}" type="slidenum">
              <a:rPr lang="en-AU" smtClean="0"/>
              <a:pPr/>
              <a:t>‹#›</a:t>
            </a:fld>
            <a:endParaRPr lang="en-AU"/>
          </a:p>
        </p:txBody>
      </p:sp>
    </p:spTree>
    <p:extLst>
      <p:ext uri="{BB962C8B-B14F-4D97-AF65-F5344CB8AC3E}">
        <p14:creationId xmlns:p14="http://schemas.microsoft.com/office/powerpoint/2010/main" val="512852872"/>
      </p:ext>
    </p:extLst>
  </p:cSld>
  <p:clrMapOvr>
    <a:masterClrMapping/>
  </p:clrMapOvr>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
        <p:nvSpPr>
          <p:cNvPr id="2" name="Title 1"/>
          <p:cNvSpPr>
            <a:spLocks noGrp="1"/>
          </p:cNvSpPr>
          <p:nvPr>
            <p:ph type="title"/>
          </p:nvPr>
        </p:nvSpPr>
        <p:spPr>
          <a:xfrm>
            <a:off x="395536" y="2060848"/>
            <a:ext cx="5040560" cy="2049191"/>
          </a:xfrm>
        </p:spPr>
        <p:txBody>
          <a:bodyPr anchor="ctr" anchorCtr="0">
            <a:noAutofit/>
          </a:bodyPr>
          <a:lstStyle>
            <a:lvl1pPr algn="ctr">
              <a:defRPr sz="4800" b="1" cap="none" baseline="0">
                <a:solidFill>
                  <a:srgbClr val="166813"/>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813474930"/>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203099814"/>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464266437"/>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67695678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7" name="Rectangle 6"/>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74638"/>
            <a:ext cx="4886200" cy="1143000"/>
          </a:xfrm>
        </p:spPr>
        <p:txBody>
          <a:bodyPr/>
          <a:lstStyle>
            <a:lvl1pPr>
              <a:defRPr>
                <a:solidFill>
                  <a:srgbClr val="004FBB"/>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2699792" y="6548966"/>
            <a:ext cx="2736304" cy="227624"/>
          </a:xfrm>
        </p:spPr>
        <p:txBody>
          <a:bodyPr/>
          <a:lstStyle>
            <a:lvl1pPr>
              <a:defRPr>
                <a:solidFill>
                  <a:schemeClr val="tx1"/>
                </a:solidFill>
              </a:defRPr>
            </a:lvl1pPr>
          </a:lstStyle>
          <a:p>
            <a:endParaRPr lang="en-AU" dirty="0"/>
          </a:p>
        </p:txBody>
      </p:sp>
      <p:sp>
        <p:nvSpPr>
          <p:cNvPr id="6" name="Slide Number Placeholder 5"/>
          <p:cNvSpPr>
            <a:spLocks noGrp="1"/>
          </p:cNvSpPr>
          <p:nvPr>
            <p:ph type="sldNum" sz="quarter" idx="12"/>
          </p:nvPr>
        </p:nvSpPr>
        <p:spPr/>
        <p:txBody>
          <a:bodyPr/>
          <a:lstStyle/>
          <a:p>
            <a:fld id="{38B2A337-2C29-4402-A0A2-E290C184D5D3}" type="slidenum">
              <a:rPr lang="en-AU" smtClean="0"/>
              <a:pPr/>
              <a:t>‹#›</a:t>
            </a:fld>
            <a:endParaRPr lang="en-AU"/>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467676538"/>
      </p:ext>
    </p:extLst>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645997554"/>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1631166033"/>
      </p:ext>
    </p:extLst>
  </p:cSld>
  <p:clrMapOvr>
    <a:masterClrMapping/>
  </p:clrMapOvr>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41483394"/>
      </p:ext>
    </p:extLst>
  </p:cSld>
  <p:clrMapOvr>
    <a:masterClrMapping/>
  </p:clrMapOvr>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84477125"/>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849309837"/>
      </p:ext>
    </p:extLst>
  </p:cSld>
  <p:clrMapOvr>
    <a:masterClrMapping/>
  </p:clrMapOvr>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3672408"/>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2132856"/>
            <a:ext cx="8352928" cy="3240360"/>
          </a:xfrm>
        </p:spPr>
        <p:txBody>
          <a:bodyPr>
            <a:normAutofit/>
          </a:bodyPr>
          <a:lstStyle>
            <a:lvl1pPr marL="0" indent="0">
              <a:buNone/>
              <a:defRPr sz="1600">
                <a:solidFill>
                  <a:schemeClr val="tx1"/>
                </a:solidFill>
              </a:defRPr>
            </a:lvl1pPr>
            <a:lvl2pPr>
              <a:defRPr>
                <a:solidFill>
                  <a:schemeClr val="bg1"/>
                </a:solidFill>
              </a:defRPr>
            </a:lvl2pPr>
            <a:lvl3pPr>
              <a:defRPr>
                <a:solidFill>
                  <a:schemeClr val="bg1"/>
                </a:solidFill>
              </a:defRPr>
            </a:lvl3pPr>
          </a:lstStyle>
          <a:p>
            <a:pPr lvl="0"/>
            <a:r>
              <a:rPr lang="en-US" dirty="0" smtClean="0"/>
              <a:t>Click to edit Master text styles</a:t>
            </a:r>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669704005"/>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4" name="Rectangle 13"/>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74638"/>
            <a:ext cx="4886200" cy="1143000"/>
          </a:xfrm>
        </p:spPr>
        <p:txBody>
          <a:bodyPr/>
          <a:lstStyle>
            <a:lvl1pPr>
              <a:defRPr i="0">
                <a:solidFill>
                  <a:srgbClr val="590F4A"/>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211137406"/>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US" dirty="0" smtClean="0"/>
              <a:t>Click to edit Master title style</a:t>
            </a:r>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097568641"/>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060848"/>
            <a:ext cx="5040560" cy="2049191"/>
          </a:xfrm>
        </p:spPr>
        <p:txBody>
          <a:bodyPr anchor="ctr" anchorCtr="0">
            <a:noAutofit/>
          </a:bodyPr>
          <a:lstStyle>
            <a:lvl1pPr algn="ctr">
              <a:defRPr sz="4800" b="1" cap="none" baseline="0">
                <a:solidFill>
                  <a:srgbClr val="590F4A"/>
                </a:solidFill>
              </a:defRPr>
            </a:lvl1pPr>
          </a:lstStyle>
          <a:p>
            <a:r>
              <a:rPr lang="en-US" dirty="0" smtClean="0"/>
              <a:t>Click to edit Master title style</a:t>
            </a:r>
            <a:endParaRPr lang="en-AU" dirty="0"/>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299556387"/>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10050413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US" dirty="0" smtClean="0"/>
              <a:t>Click to edit Master title style</a:t>
            </a:r>
            <a:endParaRPr lang="en-AU" dirty="0"/>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B2A337-2C29-4402-A0A2-E290C184D5D3}" type="slidenum">
              <a:rPr lang="en-AU" smtClean="0"/>
              <a:pPr/>
              <a:t>‹#›</a:t>
            </a:fld>
            <a:endParaRPr lang="en-AU"/>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526362847"/>
      </p:ext>
    </p:extLst>
  </p:cSld>
  <p:clrMapOvr>
    <a:masterClrMapping/>
  </p:clrMapOvr>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147221252"/>
      </p:ext>
    </p:extLst>
  </p:cSld>
  <p:clrMapOvr>
    <a:masterClrMapping/>
  </p:clrMapOvr>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914666251"/>
      </p:ext>
    </p:extLst>
  </p:cSld>
  <p:clrMapOvr>
    <a:masterClrMapping/>
  </p:clrMapOvr>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739400684"/>
      </p:ext>
    </p:extLst>
  </p:cSld>
  <p:clrMapOvr>
    <a:masterClrMapping/>
  </p:clrMapOvr>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028216424"/>
      </p:ext>
    </p:extLst>
  </p:cSld>
  <p:clrMapOvr>
    <a:masterClrMapping/>
  </p:clrMapOvr>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59805764"/>
      </p:ext>
    </p:extLst>
  </p:cSld>
  <p:clrMapOvr>
    <a:masterClrMapping/>
  </p:clrMapOvr>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906320787"/>
      </p:ext>
    </p:extLst>
  </p:cSld>
  <p:clrMapOvr>
    <a:masterClrMapping/>
  </p:clrMapOvr>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524050148"/>
      </p:ext>
    </p:extLst>
  </p:cSld>
  <p:clrMapOvr>
    <a:masterClrMapping/>
  </p:clrMapOvr>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2132856"/>
            <a:ext cx="8352928" cy="3748652"/>
          </a:xfrm>
        </p:spPr>
        <p:txBody>
          <a:bodyPr>
            <a:normAutofit/>
          </a:bodyPr>
          <a:lstStyle>
            <a:lvl1pPr marL="0" indent="0">
              <a:buNone/>
              <a:defRPr sz="1600">
                <a:solidFill>
                  <a:schemeClr val="tx1"/>
                </a:solidFill>
              </a:defRPr>
            </a:lvl1pPr>
            <a:lvl2pPr>
              <a:defRPr>
                <a:solidFill>
                  <a:schemeClr val="bg1"/>
                </a:solidFill>
              </a:defRPr>
            </a:lvl2pPr>
            <a:lvl3pPr>
              <a:defRPr>
                <a:solidFill>
                  <a:schemeClr val="bg1"/>
                </a:solidFill>
              </a:defRPr>
            </a:lvl3pPr>
          </a:lstStyle>
          <a:p>
            <a:pPr lvl="0"/>
            <a:r>
              <a:rPr lang="en-US" dirty="0" smtClean="0"/>
              <a:t>Click to edit Master text styles</a:t>
            </a:r>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452094948"/>
      </p:ext>
    </p:extLst>
  </p:cSld>
  <p:clrMapOvr>
    <a:masterClrMapping/>
  </p:clrMapOvr>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4" name="Rectangle 13"/>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74638"/>
            <a:ext cx="4886200" cy="1143000"/>
          </a:xfrm>
        </p:spPr>
        <p:txBody>
          <a:bodyPr/>
          <a:lstStyle>
            <a:lvl1pPr>
              <a:defRPr i="0">
                <a:solidFill>
                  <a:srgbClr val="C40836"/>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045018553"/>
      </p:ext>
    </p:extLst>
  </p:cSld>
  <p:clrMapOvr>
    <a:masterClrMapping/>
  </p:clrMapOvr>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US" dirty="0" smtClean="0"/>
              <a:t>Click to edit Master title style</a:t>
            </a:r>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56155305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060848"/>
            <a:ext cx="5040560" cy="2049191"/>
          </a:xfrm>
        </p:spPr>
        <p:txBody>
          <a:bodyPr anchor="ctr" anchorCtr="0">
            <a:noAutofit/>
          </a:bodyPr>
          <a:lstStyle>
            <a:lvl1pPr algn="ctr">
              <a:defRPr sz="4800" b="1" cap="none" baseline="0">
                <a:solidFill>
                  <a:schemeClr val="tx1"/>
                </a:solidFill>
              </a:defRPr>
            </a:lvl1pPr>
          </a:lstStyle>
          <a:p>
            <a:r>
              <a:rPr lang="en-US" dirty="0" smtClean="0"/>
              <a:t>Click to edit Master title style</a:t>
            </a:r>
            <a:endParaRPr lang="en-AU" dirty="0"/>
          </a:p>
        </p:txBody>
      </p:sp>
      <p:sp>
        <p:nvSpPr>
          <p:cNvPr id="5" name="Footer Placeholder 4"/>
          <p:cNvSpPr>
            <a:spLocks noGrp="1"/>
          </p:cNvSpPr>
          <p:nvPr>
            <p:ph type="ftr" sz="quarter" idx="11"/>
          </p:nvPr>
        </p:nvSpPr>
        <p:spPr>
          <a:xfrm>
            <a:off x="2699792" y="6548966"/>
            <a:ext cx="2736304" cy="227624"/>
          </a:xfrm>
        </p:spPr>
        <p:txBody>
          <a:bodyPr/>
          <a:lstStyle>
            <a:lvl1pPr>
              <a:defRPr>
                <a:solidFill>
                  <a:schemeClr val="tx1"/>
                </a:solidFill>
              </a:defRPr>
            </a:lvl1pPr>
          </a:lstStyle>
          <a:p>
            <a:endParaRPr lang="en-AU" dirty="0"/>
          </a:p>
        </p:txBody>
      </p:sp>
      <p:sp>
        <p:nvSpPr>
          <p:cNvPr id="6" name="Slide Number Placeholder 5"/>
          <p:cNvSpPr>
            <a:spLocks noGrp="1"/>
          </p:cNvSpPr>
          <p:nvPr>
            <p:ph type="sldNum" sz="quarter" idx="12"/>
          </p:nvPr>
        </p:nvSpPr>
        <p:spPr/>
        <p:txBody>
          <a:bodyPr/>
          <a:lstStyle/>
          <a:p>
            <a:fld id="{38B2A337-2C29-4402-A0A2-E290C184D5D3}" type="slidenum">
              <a:rPr lang="en-AU" smtClean="0"/>
              <a:pPr/>
              <a:t>‹#›</a:t>
            </a:fld>
            <a:endParaRPr lang="en-AU"/>
          </a:p>
        </p:txBody>
      </p:sp>
    </p:spTree>
    <p:extLst>
      <p:ext uri="{BB962C8B-B14F-4D97-AF65-F5344CB8AC3E}">
        <p14:creationId xmlns:p14="http://schemas.microsoft.com/office/powerpoint/2010/main" val="2768611986"/>
      </p:ext>
    </p:extLst>
  </p:cSld>
  <p:clrMapOvr>
    <a:masterClrMapping/>
  </p:clrMapOvr>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5544"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060848"/>
            <a:ext cx="5040560" cy="2049191"/>
          </a:xfrm>
        </p:spPr>
        <p:txBody>
          <a:bodyPr anchor="ctr" anchorCtr="0">
            <a:noAutofit/>
          </a:bodyPr>
          <a:lstStyle>
            <a:lvl1pPr algn="ctr">
              <a:defRPr sz="4800" b="1" cap="none" baseline="0">
                <a:solidFill>
                  <a:srgbClr val="C40836"/>
                </a:solidFill>
              </a:defRPr>
            </a:lvl1pPr>
          </a:lstStyle>
          <a:p>
            <a:r>
              <a:rPr lang="en-US" dirty="0" smtClean="0"/>
              <a:t>Click to edit Master title style</a:t>
            </a:r>
            <a:endParaRPr lang="en-AU" dirty="0"/>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33814137"/>
      </p:ext>
    </p:extLst>
  </p:cSld>
  <p:clrMapOvr>
    <a:masterClrMapping/>
  </p:clrMapOvr>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224834218"/>
      </p:ext>
    </p:extLst>
  </p:cSld>
  <p:clrMapOvr>
    <a:masterClrMapping/>
  </p:clrMapOvr>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140235662"/>
      </p:ext>
    </p:extLst>
  </p:cSld>
  <p:clrMapOvr>
    <a:masterClrMapping/>
  </p:clrMapOvr>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459461278"/>
      </p:ext>
    </p:extLst>
  </p:cSld>
  <p:clrMapOvr>
    <a:masterClrMapping/>
  </p:clrMapOvr>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752866146"/>
      </p:ext>
    </p:extLst>
  </p:cSld>
  <p:clrMapOvr>
    <a:masterClrMapping/>
  </p:clrMapOvr>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690467454"/>
      </p:ext>
    </p:extLst>
  </p:cSld>
  <p:clrMapOvr>
    <a:masterClrMapping/>
  </p:clrMapOvr>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91693397"/>
      </p:ext>
    </p:extLst>
  </p:cSld>
  <p:clrMapOvr>
    <a:masterClrMapping/>
  </p:clrMapOvr>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448537553"/>
      </p:ext>
    </p:extLst>
  </p:cSld>
  <p:clrMapOvr>
    <a:masterClrMapping/>
  </p:clrMapOvr>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142729456"/>
      </p:ext>
    </p:extLst>
  </p:cSld>
  <p:clrMapOvr>
    <a:masterClrMapping/>
  </p:clrMapOvr>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2132856"/>
            <a:ext cx="8352928" cy="3748652"/>
          </a:xfrm>
        </p:spPr>
        <p:txBody>
          <a:bodyPr>
            <a:normAutofit/>
          </a:bodyPr>
          <a:lstStyle>
            <a:lvl1pPr marL="0" indent="0">
              <a:buNone/>
              <a:defRPr sz="1600">
                <a:solidFill>
                  <a:schemeClr val="tx1"/>
                </a:solidFill>
              </a:defRPr>
            </a:lvl1pPr>
            <a:lvl2pPr>
              <a:defRPr>
                <a:solidFill>
                  <a:schemeClr val="bg1"/>
                </a:solidFill>
              </a:defRPr>
            </a:lvl2pPr>
            <a:lvl3pPr>
              <a:defRPr>
                <a:solidFill>
                  <a:schemeClr val="bg1"/>
                </a:solidFill>
              </a:defRPr>
            </a:lvl3pPr>
          </a:lstStyle>
          <a:p>
            <a:pPr lvl="0"/>
            <a:r>
              <a:rPr lang="en-US" dirty="0" smtClean="0"/>
              <a:t>Click to edit Master text styles</a:t>
            </a:r>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50551481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B2A337-2C29-4402-A0A2-E290C184D5D3}" type="slidenum">
              <a:rPr lang="en-AU" smtClean="0"/>
              <a:pPr/>
              <a:t>‹#›</a:t>
            </a:fld>
            <a:endParaRPr lang="en-AU"/>
          </a:p>
        </p:txBody>
      </p:sp>
    </p:spTree>
    <p:extLst>
      <p:ext uri="{BB962C8B-B14F-4D97-AF65-F5344CB8AC3E}">
        <p14:creationId xmlns:p14="http://schemas.microsoft.com/office/powerpoint/2010/main" val="2425416796"/>
      </p:ext>
    </p:extLst>
  </p:cSld>
  <p:clrMapOvr>
    <a:masterClrMapping/>
  </p:clrMapOvr>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4" name="Rectangle 13"/>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74638"/>
            <a:ext cx="4886200" cy="1143000"/>
          </a:xfrm>
        </p:spPr>
        <p:txBody>
          <a:bodyPr/>
          <a:lstStyle>
            <a:lvl1pPr>
              <a:defRPr i="0">
                <a:solidFill>
                  <a:srgbClr val="5C5C5C"/>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879137283"/>
      </p:ext>
    </p:extLst>
  </p:cSld>
  <p:clrMapOvr>
    <a:masterClrMapping/>
  </p:clrMapOvr>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US" dirty="0" smtClean="0"/>
              <a:t>Click to edit Master title style</a:t>
            </a:r>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607869181"/>
      </p:ext>
    </p:extLst>
  </p:cSld>
  <p:clrMapOvr>
    <a:masterClrMapping/>
  </p:clrMapOvr>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50000"/>
            <a:ext cx="2032000" cy="508000"/>
          </a:xfrm>
          <a:prstGeom prst="rect">
            <a:avLst/>
          </a:prstGeom>
        </p:spPr>
      </p:pic>
      <p:sp>
        <p:nvSpPr>
          <p:cNvPr id="2" name="Title 1"/>
          <p:cNvSpPr>
            <a:spLocks noGrp="1"/>
          </p:cNvSpPr>
          <p:nvPr>
            <p:ph type="title"/>
          </p:nvPr>
        </p:nvSpPr>
        <p:spPr>
          <a:xfrm>
            <a:off x="395536" y="2060848"/>
            <a:ext cx="5040560" cy="2049191"/>
          </a:xfrm>
        </p:spPr>
        <p:txBody>
          <a:bodyPr anchor="ctr" anchorCtr="0">
            <a:noAutofit/>
          </a:bodyPr>
          <a:lstStyle>
            <a:lvl1pPr algn="ctr">
              <a:defRPr sz="4800" b="1" cap="none" baseline="0">
                <a:solidFill>
                  <a:srgbClr val="5C5C5C"/>
                </a:solidFill>
              </a:defRPr>
            </a:lvl1pPr>
          </a:lstStyle>
          <a:p>
            <a:r>
              <a:rPr lang="en-US" dirty="0" smtClean="0"/>
              <a:t>Click to edit Master title style</a:t>
            </a:r>
            <a:endParaRPr lang="en-AU" dirty="0"/>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798153767"/>
      </p:ext>
    </p:extLst>
  </p:cSld>
  <p:clrMapOvr>
    <a:masterClrMapping/>
  </p:clrMapOvr>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715194730"/>
      </p:ext>
    </p:extLst>
  </p:cSld>
  <p:clrMapOvr>
    <a:masterClrMapping/>
  </p:clrMapOvr>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64122097"/>
      </p:ext>
    </p:extLst>
  </p:cSld>
  <p:clrMapOvr>
    <a:masterClrMapping/>
  </p:clrMapOvr>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689787542"/>
      </p:ext>
    </p:extLst>
  </p:cSld>
  <p:clrMapOvr>
    <a:masterClrMapping/>
  </p:clrMapOvr>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88002186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8.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4" Type="http://schemas.openxmlformats.org/officeDocument/2006/relationships/image" Target="../media/image11.jpe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theme" Target="../theme/theme5.xml"/><Relationship Id="rId14" Type="http://schemas.openxmlformats.org/officeDocument/2006/relationships/image" Target="../media/image14.jpeg"/><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slideLayout" Target="../slideLayouts/slideLayout72.xml"/><Relationship Id="rId13" Type="http://schemas.openxmlformats.org/officeDocument/2006/relationships/theme" Target="../theme/theme6.xml"/><Relationship Id="rId14" Type="http://schemas.openxmlformats.org/officeDocument/2006/relationships/image" Target="../media/image17.jpeg"/><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3.xml"/><Relationship Id="rId12" Type="http://schemas.openxmlformats.org/officeDocument/2006/relationships/slideLayout" Target="../slideLayouts/slideLayout84.xml"/><Relationship Id="rId13" Type="http://schemas.openxmlformats.org/officeDocument/2006/relationships/theme" Target="../theme/theme7.xml"/><Relationship Id="rId14" Type="http://schemas.openxmlformats.org/officeDocument/2006/relationships/image" Target="../media/image20.jpeg"/><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9" Type="http://schemas.openxmlformats.org/officeDocument/2006/relationships/slideLayout" Target="../slideLayouts/slideLayout81.xml"/><Relationship Id="rId10"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5.xml"/><Relationship Id="rId12" Type="http://schemas.openxmlformats.org/officeDocument/2006/relationships/slideLayout" Target="../slideLayouts/slideLayout96.xml"/><Relationship Id="rId13" Type="http://schemas.openxmlformats.org/officeDocument/2006/relationships/theme" Target="../theme/theme8.xml"/><Relationship Id="rId14" Type="http://schemas.openxmlformats.org/officeDocument/2006/relationships/image" Target="../media/image23.jpeg"/><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 Id="rId9" Type="http://schemas.openxmlformats.org/officeDocument/2006/relationships/slideLayout" Target="../slideLayouts/slideLayout93.xml"/><Relationship Id="rId10"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6239932"/>
            <a:ext cx="9144000" cy="618067"/>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2699792" y="6548966"/>
            <a:ext cx="3960440" cy="227624"/>
          </a:xfrm>
          <a:prstGeom prst="rect">
            <a:avLst/>
          </a:prstGeom>
        </p:spPr>
        <p:txBody>
          <a:bodyPr vert="horz" lIns="0" tIns="0" rIns="0" bIns="0" rtlCol="0" anchor="b" anchorCtr="0"/>
          <a:lstStyle>
            <a:lvl1pPr algn="l">
              <a:defRPr sz="1000">
                <a:solidFill>
                  <a:schemeClr val="bg1"/>
                </a:solidFill>
              </a:defRPr>
            </a:lvl1pPr>
          </a:lstStyle>
          <a:p>
            <a:endParaRPr lang="en-AU" dirty="0"/>
          </a:p>
        </p:txBody>
      </p:sp>
      <p:sp>
        <p:nvSpPr>
          <p:cNvPr id="6" name="Slide Number Placeholder 5"/>
          <p:cNvSpPr>
            <a:spLocks noGrp="1"/>
          </p:cNvSpPr>
          <p:nvPr>
            <p:ph type="sldNum" sz="quarter" idx="4"/>
          </p:nvPr>
        </p:nvSpPr>
        <p:spPr>
          <a:xfrm>
            <a:off x="8748464" y="6548965"/>
            <a:ext cx="288032" cy="216024"/>
          </a:xfrm>
          <a:prstGeom prst="rect">
            <a:avLst/>
          </a:prstGeom>
        </p:spPr>
        <p:txBody>
          <a:bodyPr vert="horz" lIns="0" tIns="0" rIns="0" bIns="0" rtlCol="0" anchor="b" anchorCtr="0"/>
          <a:lstStyle>
            <a:lvl1pPr algn="r">
              <a:defRPr sz="1000">
                <a:solidFill>
                  <a:schemeClr val="bg1"/>
                </a:solidFill>
              </a:defRPr>
            </a:lvl1pPr>
          </a:lstStyle>
          <a:p>
            <a:fld id="{38B2A337-2C29-4402-A0A2-E290C184D5D3}" type="slidenum">
              <a:rPr lang="en-AU" smtClean="0"/>
              <a:pPr/>
              <a:t>‹#›</a:t>
            </a:fld>
            <a:endParaRPr lang="en-AU" dirty="0"/>
          </a:p>
        </p:txBody>
      </p:sp>
    </p:spTree>
    <p:extLst>
      <p:ext uri="{BB962C8B-B14F-4D97-AF65-F5344CB8AC3E}">
        <p14:creationId xmlns:p14="http://schemas.microsoft.com/office/powerpoint/2010/main" val="3173176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3600" b="1" kern="1200">
          <a:solidFill>
            <a:srgbClr val="004FBB"/>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6248400"/>
            <a:ext cx="9144000" cy="609600"/>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5"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6358466"/>
            <a:ext cx="9144000" cy="499533"/>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5"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57398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6350000"/>
            <a:ext cx="9144000" cy="508000"/>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5"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2509157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6357938"/>
            <a:ext cx="9144000" cy="500062"/>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64306930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3600" b="1" kern="1200">
          <a:solidFill>
            <a:srgbClr val="166813"/>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6367463"/>
            <a:ext cx="9144000" cy="490536"/>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0"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90462510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3600" b="1" kern="1200">
          <a:solidFill>
            <a:srgbClr val="590F4A"/>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6350000"/>
            <a:ext cx="9144000" cy="508000"/>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0"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9879615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3600" b="1" kern="1200">
          <a:solidFill>
            <a:srgbClr val="C01B1C"/>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6341532"/>
            <a:ext cx="9144000" cy="516467"/>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0"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27847453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3600" b="1" kern="1200">
          <a:solidFill>
            <a:srgbClr val="5C5C5C"/>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3.xml"/><Relationship Id="rId3"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3.xml"/><Relationship Id="rId3"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Layout" Target="../slideLayouts/slideLayout3.xml"/><Relationship Id="rId3"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3.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3.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3.xml"/><Relationship Id="rId3"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APNIC Update</a:t>
            </a:r>
            <a:endParaRPr lang="en-US" dirty="0"/>
          </a:p>
        </p:txBody>
      </p:sp>
      <p:sp>
        <p:nvSpPr>
          <p:cNvPr id="3" name="Subtitle 2"/>
          <p:cNvSpPr>
            <a:spLocks noGrp="1"/>
          </p:cNvSpPr>
          <p:nvPr>
            <p:ph type="subTitle" idx="1"/>
          </p:nvPr>
        </p:nvSpPr>
        <p:spPr/>
        <p:txBody>
          <a:bodyPr/>
          <a:lstStyle/>
          <a:p>
            <a:r>
              <a:rPr lang="en-US" dirty="0" smtClean="0"/>
              <a:t>German Valdez</a:t>
            </a:r>
            <a:endParaRPr lang="en-US" dirty="0"/>
          </a:p>
          <a:p>
            <a:r>
              <a:rPr lang="en-US" dirty="0" smtClean="0"/>
              <a:t>External Relations Program Director, </a:t>
            </a:r>
            <a:r>
              <a:rPr lang="en-US" dirty="0" smtClean="0"/>
              <a:t>APNIC</a:t>
            </a:r>
          </a:p>
          <a:p>
            <a:r>
              <a:rPr lang="en-US" dirty="0" smtClean="0"/>
              <a:t>ARIN XXX 26-October-2012</a:t>
            </a:r>
            <a:endParaRPr lang="en-US" dirty="0"/>
          </a:p>
        </p:txBody>
      </p:sp>
    </p:spTree>
    <p:extLst>
      <p:ext uri="{BB962C8B-B14F-4D97-AF65-F5344CB8AC3E}">
        <p14:creationId xmlns:p14="http://schemas.microsoft.com/office/powerpoint/2010/main" val="1572566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APNIC’s Engagement with the ITU</a:t>
            </a:r>
            <a:endParaRPr lang="en-US" dirty="0"/>
          </a:p>
        </p:txBody>
      </p:sp>
      <p:sp>
        <p:nvSpPr>
          <p:cNvPr id="3" name="Content Placeholder 2"/>
          <p:cNvSpPr>
            <a:spLocks noGrp="1"/>
          </p:cNvSpPr>
          <p:nvPr>
            <p:ph idx="1"/>
          </p:nvPr>
        </p:nvSpPr>
        <p:spPr/>
        <p:txBody>
          <a:bodyPr>
            <a:normAutofit/>
          </a:bodyPr>
          <a:lstStyle/>
          <a:p>
            <a:r>
              <a:rPr lang="en-US" dirty="0" smtClean="0"/>
              <a:t>One of </a:t>
            </a:r>
            <a:r>
              <a:rPr lang="en-US" dirty="0"/>
              <a:t>the first Internet organizations to join as </a:t>
            </a:r>
            <a:r>
              <a:rPr lang="en-US" dirty="0" smtClean="0"/>
              <a:t>a Sector Member </a:t>
            </a:r>
            <a:endParaRPr lang="en-US" dirty="0"/>
          </a:p>
          <a:p>
            <a:r>
              <a:rPr lang="en-US" dirty="0" smtClean="0"/>
              <a:t>Participated in different </a:t>
            </a:r>
            <a:r>
              <a:rPr lang="en-US" dirty="0"/>
              <a:t>ITU World and Plenipotentiary </a:t>
            </a:r>
            <a:r>
              <a:rPr lang="en-US" dirty="0" smtClean="0"/>
              <a:t>Conferences</a:t>
            </a:r>
            <a:endParaRPr lang="en-US" dirty="0"/>
          </a:p>
          <a:p>
            <a:pPr lvl="1"/>
            <a:r>
              <a:rPr lang="en-US" dirty="0"/>
              <a:t>E</a:t>
            </a:r>
            <a:r>
              <a:rPr lang="en-US" dirty="0" smtClean="0"/>
              <a:t>ngaging with the </a:t>
            </a:r>
            <a:r>
              <a:rPr lang="en-US" dirty="0"/>
              <a:t>ITU membership on IP addressing </a:t>
            </a:r>
            <a:r>
              <a:rPr lang="en-US" dirty="0" smtClean="0"/>
              <a:t>matters</a:t>
            </a:r>
            <a:endParaRPr lang="en-US" dirty="0"/>
          </a:p>
          <a:p>
            <a:r>
              <a:rPr lang="en-US" dirty="0" smtClean="0"/>
              <a:t>Active contribution with the NRO to the ITU IPv6 Group</a:t>
            </a:r>
          </a:p>
          <a:p>
            <a:pPr lvl="1"/>
            <a:r>
              <a:rPr lang="en-US" dirty="0" smtClean="0"/>
              <a:t>Group recently closed as no current concerns identified with existing allocation model </a:t>
            </a:r>
          </a:p>
          <a:p>
            <a:r>
              <a:rPr lang="en-US" dirty="0" smtClean="0"/>
              <a:t>Co-organization of IPv6 workshop and migration strategies with ITU Regional Office Centre of Excellence since 2011</a:t>
            </a:r>
            <a:endParaRPr lang="en-US" dirty="0"/>
          </a:p>
          <a:p>
            <a:endParaRPr lang="en-US" dirty="0"/>
          </a:p>
        </p:txBody>
      </p:sp>
      <p:sp>
        <p:nvSpPr>
          <p:cNvPr id="4" name="Slide Number Placeholder 3"/>
          <p:cNvSpPr>
            <a:spLocks noGrp="1"/>
          </p:cNvSpPr>
          <p:nvPr>
            <p:ph type="sldNum" sz="quarter" idx="12"/>
          </p:nvPr>
        </p:nvSpPr>
        <p:spPr>
          <a:xfrm>
            <a:off x="8748464" y="6548965"/>
            <a:ext cx="288032" cy="216024"/>
          </a:xfrm>
          <a:prstGeom prst="rect">
            <a:avLst/>
          </a:prstGeom>
        </p:spPr>
        <p:txBody>
          <a:bodyPr/>
          <a:lstStyle/>
          <a:p>
            <a:fld id="{38B2A337-2C29-4402-A0A2-E290C184D5D3}" type="slidenum">
              <a:rPr lang="en-AU" kern="0" smtClean="0"/>
              <a:pPr/>
              <a:t>10</a:t>
            </a:fld>
            <a:endParaRPr lang="en-AU" kern="0" dirty="0"/>
          </a:p>
        </p:txBody>
      </p:sp>
    </p:spTree>
    <p:extLst>
      <p:ext uri="{BB962C8B-B14F-4D97-AF65-F5344CB8AC3E}">
        <p14:creationId xmlns:p14="http://schemas.microsoft.com/office/powerpoint/2010/main" val="197417760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APNIC@WCIT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World Conference on International Communications</a:t>
            </a:r>
          </a:p>
          <a:p>
            <a:pPr lvl="1"/>
            <a:r>
              <a:rPr lang="en-US" dirty="0" smtClean="0"/>
              <a:t>Consideration of changes to the International Telecommunication Regulations (ITRs)</a:t>
            </a:r>
          </a:p>
          <a:p>
            <a:pPr lvl="1"/>
            <a:r>
              <a:rPr lang="en-US" dirty="0" smtClean="0"/>
              <a:t>Last updated in 1988</a:t>
            </a:r>
          </a:p>
          <a:p>
            <a:r>
              <a:rPr lang="en-US" dirty="0" smtClean="0"/>
              <a:t>APNIC </a:t>
            </a:r>
            <a:r>
              <a:rPr lang="en-US" dirty="0"/>
              <a:t>has observed the WCIT preparatory process, regionally (through APT) and globally (through the CWG-WCIT)</a:t>
            </a:r>
          </a:p>
          <a:p>
            <a:r>
              <a:rPr lang="en-US" dirty="0"/>
              <a:t>Special attention </a:t>
            </a:r>
            <a:r>
              <a:rPr lang="en-US" dirty="0" smtClean="0"/>
              <a:t>paid to </a:t>
            </a:r>
            <a:r>
              <a:rPr lang="en-US" dirty="0"/>
              <a:t>two discussions: </a:t>
            </a:r>
          </a:p>
          <a:p>
            <a:pPr lvl="1"/>
            <a:r>
              <a:rPr lang="en-US" dirty="0"/>
              <a:t>Interconnection models supported by the </a:t>
            </a:r>
            <a:r>
              <a:rPr lang="en-US" dirty="0" smtClean="0"/>
              <a:t>ITRs </a:t>
            </a:r>
            <a:endParaRPr lang="en-US" dirty="0"/>
          </a:p>
          <a:p>
            <a:pPr lvl="1"/>
            <a:r>
              <a:rPr lang="en-US" dirty="0"/>
              <a:t>Number misuse in the ITRs </a:t>
            </a:r>
          </a:p>
          <a:p>
            <a:r>
              <a:rPr lang="en-US" dirty="0"/>
              <a:t>APNIC’s position -</a:t>
            </a:r>
            <a:r>
              <a:rPr lang="en-US" dirty="0" smtClean="0"/>
              <a:t> The </a:t>
            </a:r>
            <a:r>
              <a:rPr lang="en-US" dirty="0"/>
              <a:t>ITRs have worked well for telephony, but are difficult to translate onto the Internet</a:t>
            </a:r>
          </a:p>
          <a:p>
            <a:pPr marL="0" indent="0" algn="ctr">
              <a:buNone/>
            </a:pPr>
            <a:r>
              <a:rPr lang="en-US" dirty="0" smtClean="0">
                <a:solidFill>
                  <a:schemeClr val="accent1"/>
                </a:solidFill>
              </a:rPr>
              <a:t>www.apnic.net/wcit </a:t>
            </a:r>
            <a:endParaRPr lang="en-US" dirty="0">
              <a:solidFill>
                <a:schemeClr val="accent1"/>
              </a:solidFill>
            </a:endParaRPr>
          </a:p>
        </p:txBody>
      </p:sp>
      <p:sp>
        <p:nvSpPr>
          <p:cNvPr id="4" name="Slide Number Placeholder 3"/>
          <p:cNvSpPr>
            <a:spLocks noGrp="1"/>
          </p:cNvSpPr>
          <p:nvPr>
            <p:ph type="sldNum" sz="quarter" idx="12"/>
          </p:nvPr>
        </p:nvSpPr>
        <p:spPr>
          <a:xfrm>
            <a:off x="8748464" y="6548965"/>
            <a:ext cx="288032" cy="216024"/>
          </a:xfrm>
          <a:prstGeom prst="rect">
            <a:avLst/>
          </a:prstGeom>
        </p:spPr>
        <p:txBody>
          <a:bodyPr/>
          <a:lstStyle/>
          <a:p>
            <a:fld id="{38B2A337-2C29-4402-A0A2-E290C184D5D3}" type="slidenum">
              <a:rPr lang="en-AU" kern="0" smtClean="0"/>
              <a:pPr/>
              <a:t>11</a:t>
            </a:fld>
            <a:endParaRPr lang="en-AU" kern="0" dirty="0"/>
          </a:p>
        </p:txBody>
      </p:sp>
    </p:spTree>
    <p:extLst>
      <p:ext uri="{BB962C8B-B14F-4D97-AF65-F5344CB8AC3E}">
        <p14:creationId xmlns:p14="http://schemas.microsoft.com/office/powerpoint/2010/main" val="25961235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APNIC Survey</a:t>
            </a:r>
            <a:endParaRPr lang="en-US" dirty="0"/>
          </a:p>
        </p:txBody>
      </p:sp>
      <p:sp>
        <p:nvSpPr>
          <p:cNvPr id="3" name="Content Placeholder 2"/>
          <p:cNvSpPr>
            <a:spLocks noGrp="1"/>
          </p:cNvSpPr>
          <p:nvPr>
            <p:ph idx="1"/>
          </p:nvPr>
        </p:nvSpPr>
        <p:spPr/>
        <p:txBody>
          <a:bodyPr>
            <a:normAutofit/>
          </a:bodyPr>
          <a:lstStyle/>
          <a:p>
            <a:r>
              <a:rPr lang="en-US" dirty="0" smtClean="0"/>
              <a:t>Conducted by Professor </a:t>
            </a:r>
            <a:r>
              <a:rPr lang="en-US" dirty="0" err="1" smtClean="0"/>
              <a:t>Ang</a:t>
            </a:r>
            <a:r>
              <a:rPr lang="en-US" dirty="0" smtClean="0"/>
              <a:t> </a:t>
            </a:r>
            <a:r>
              <a:rPr lang="en-US" dirty="0" err="1" smtClean="0"/>
              <a:t>Peng</a:t>
            </a:r>
            <a:r>
              <a:rPr lang="en-US" dirty="0" smtClean="0"/>
              <a:t> </a:t>
            </a:r>
            <a:r>
              <a:rPr lang="en-US" dirty="0" err="1" smtClean="0"/>
              <a:t>Hwa</a:t>
            </a:r>
            <a:r>
              <a:rPr lang="en-US" dirty="0" smtClean="0"/>
              <a:t>, Singapore Internet Research Centre (SIRC) </a:t>
            </a:r>
            <a:r>
              <a:rPr lang="en-US" dirty="0"/>
              <a:t>o</a:t>
            </a:r>
            <a:r>
              <a:rPr lang="en-US" dirty="0" smtClean="0"/>
              <a:t>n behalf of the APNIC EC</a:t>
            </a:r>
          </a:p>
          <a:p>
            <a:r>
              <a:rPr lang="en-US" dirty="0" smtClean="0"/>
              <a:t>Received 1,333 valid responses from 67 economies</a:t>
            </a:r>
          </a:p>
          <a:p>
            <a:pPr lvl="1"/>
            <a:r>
              <a:rPr lang="en-US" dirty="0" smtClean="0"/>
              <a:t>Valid responses were 67.9% higher than the previous Survey </a:t>
            </a:r>
          </a:p>
          <a:p>
            <a:r>
              <a:rPr lang="en-US" dirty="0" smtClean="0"/>
              <a:t>70% of respondents reported high satisfaction </a:t>
            </a:r>
            <a:r>
              <a:rPr lang="en-US" dirty="0" err="1" smtClean="0"/>
              <a:t>vs</a:t>
            </a:r>
            <a:r>
              <a:rPr lang="en-US" dirty="0" smtClean="0"/>
              <a:t> 64% from the previous Survey</a:t>
            </a:r>
            <a:endParaRPr lang="en-US" dirty="0"/>
          </a:p>
          <a:p>
            <a:pPr marL="0" indent="0">
              <a:buNone/>
            </a:pPr>
            <a:r>
              <a:rPr lang="en-US" dirty="0">
                <a:solidFill>
                  <a:srgbClr val="004FBB"/>
                </a:solidFill>
              </a:rPr>
              <a:t>	</a:t>
            </a:r>
            <a:r>
              <a:rPr lang="en-US" dirty="0" smtClean="0">
                <a:solidFill>
                  <a:srgbClr val="004FBB"/>
                </a:solidFill>
              </a:rPr>
              <a:t>		</a:t>
            </a:r>
            <a:r>
              <a:rPr lang="en-US" dirty="0" err="1" smtClean="0">
                <a:solidFill>
                  <a:srgbClr val="004FBB"/>
                </a:solidFill>
              </a:rPr>
              <a:t>www.apnic.net</a:t>
            </a:r>
            <a:r>
              <a:rPr lang="en-US" dirty="0" smtClean="0">
                <a:solidFill>
                  <a:srgbClr val="004FBB"/>
                </a:solidFill>
              </a:rPr>
              <a:t>/survey </a:t>
            </a:r>
            <a:endParaRPr lang="en-US" dirty="0">
              <a:solidFill>
                <a:srgbClr val="004FBB"/>
              </a:solidFill>
            </a:endParaRPr>
          </a:p>
          <a:p>
            <a:endParaRPr lang="en-US" dirty="0" smtClean="0"/>
          </a:p>
        </p:txBody>
      </p:sp>
      <p:sp>
        <p:nvSpPr>
          <p:cNvPr id="4" name="Slide Number Placeholder 3"/>
          <p:cNvSpPr>
            <a:spLocks noGrp="1"/>
          </p:cNvSpPr>
          <p:nvPr>
            <p:ph type="sldNum" sz="quarter" idx="12"/>
          </p:nvPr>
        </p:nvSpPr>
        <p:spPr>
          <a:xfrm>
            <a:off x="8748464" y="6548965"/>
            <a:ext cx="288032" cy="216024"/>
          </a:xfrm>
          <a:prstGeom prst="rect">
            <a:avLst/>
          </a:prstGeom>
        </p:spPr>
        <p:txBody>
          <a:bodyPr/>
          <a:lstStyle/>
          <a:p>
            <a:fld id="{38B2A337-2C29-4402-A0A2-E290C184D5D3}" type="slidenum">
              <a:rPr lang="en-AU" kern="0" smtClean="0"/>
              <a:pPr/>
              <a:t>12</a:t>
            </a:fld>
            <a:endParaRPr lang="en-AU" kern="0" dirty="0"/>
          </a:p>
        </p:txBody>
      </p:sp>
    </p:spTree>
    <p:extLst>
      <p:ext uri="{BB962C8B-B14F-4D97-AF65-F5344CB8AC3E}">
        <p14:creationId xmlns:p14="http://schemas.microsoft.com/office/powerpoint/2010/main" val="235775889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APNIC Survey – Top Ten Priorities Future Planning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07394367"/>
              </p:ext>
            </p:extLst>
          </p:nvPr>
        </p:nvGraphicFramePr>
        <p:xfrm>
          <a:off x="395536" y="1700808"/>
          <a:ext cx="8351838" cy="4079240"/>
        </p:xfrm>
        <a:graphic>
          <a:graphicData uri="http://schemas.openxmlformats.org/drawingml/2006/table">
            <a:tbl>
              <a:tblPr firstRow="1" bandRow="1">
                <a:tableStyleId>{D113A9D2-9D6B-4929-AA2D-F23B5EE8CBE7}</a:tableStyleId>
              </a:tblPr>
              <a:tblGrid>
                <a:gridCol w="7056784"/>
                <a:gridCol w="1295054"/>
              </a:tblGrid>
              <a:tr h="370840">
                <a:tc>
                  <a:txBody>
                    <a:bodyPr/>
                    <a:lstStyle/>
                    <a:p>
                      <a:r>
                        <a:rPr lang="en-US" b="1" dirty="0" smtClean="0"/>
                        <a:t>Priorities</a:t>
                      </a:r>
                      <a:endParaRPr lang="en-US" b="1" dirty="0"/>
                    </a:p>
                  </a:txBody>
                  <a:tcPr/>
                </a:tc>
                <a:tc>
                  <a:txBody>
                    <a:bodyPr/>
                    <a:lstStyle/>
                    <a:p>
                      <a:r>
                        <a:rPr lang="en-US" b="1" dirty="0" smtClean="0"/>
                        <a:t>Rating</a:t>
                      </a:r>
                      <a:endParaRPr lang="en-US" b="1" dirty="0"/>
                    </a:p>
                  </a:txBody>
                  <a:tcPr/>
                </a:tc>
              </a:tr>
              <a:tr h="370840">
                <a:tc>
                  <a:txBody>
                    <a:bodyPr/>
                    <a:lstStyle/>
                    <a:p>
                      <a:r>
                        <a:rPr lang="en-US" dirty="0" smtClean="0"/>
                        <a:t>Resource registration</a:t>
                      </a:r>
                      <a:r>
                        <a:rPr lang="en-US" baseline="0" dirty="0" smtClean="0"/>
                        <a:t> including APNIC </a:t>
                      </a:r>
                      <a:r>
                        <a:rPr lang="en-US" baseline="0" dirty="0" err="1" smtClean="0"/>
                        <a:t>Whois</a:t>
                      </a:r>
                      <a:r>
                        <a:rPr lang="en-US" baseline="0" dirty="0" smtClean="0"/>
                        <a:t> DB</a:t>
                      </a:r>
                      <a:endParaRPr lang="en-US" b="0" dirty="0"/>
                    </a:p>
                  </a:txBody>
                  <a:tcPr/>
                </a:tc>
                <a:tc>
                  <a:txBody>
                    <a:bodyPr/>
                    <a:lstStyle/>
                    <a:p>
                      <a:r>
                        <a:rPr lang="en-US" dirty="0" smtClean="0"/>
                        <a:t>5.59</a:t>
                      </a:r>
                      <a:endParaRPr lang="en-US" b="0" dirty="0"/>
                    </a:p>
                  </a:txBody>
                  <a:tcPr/>
                </a:tc>
              </a:tr>
              <a:tr h="370840">
                <a:tc>
                  <a:txBody>
                    <a:bodyPr/>
                    <a:lstStyle/>
                    <a:p>
                      <a:r>
                        <a:rPr lang="en-US" dirty="0" smtClean="0"/>
                        <a:t>Root</a:t>
                      </a:r>
                      <a:r>
                        <a:rPr lang="en-US" baseline="0" dirty="0" smtClean="0"/>
                        <a:t> server deployment in the region</a:t>
                      </a:r>
                      <a:endParaRPr lang="en-US" dirty="0"/>
                    </a:p>
                  </a:txBody>
                  <a:tcPr/>
                </a:tc>
                <a:tc>
                  <a:txBody>
                    <a:bodyPr/>
                    <a:lstStyle/>
                    <a:p>
                      <a:r>
                        <a:rPr lang="en-US" dirty="0" smtClean="0"/>
                        <a:t>5.49</a:t>
                      </a:r>
                      <a:endParaRPr lang="en-US" dirty="0"/>
                    </a:p>
                  </a:txBody>
                  <a:tcPr/>
                </a:tc>
              </a:tr>
              <a:tr h="370840">
                <a:tc>
                  <a:txBody>
                    <a:bodyPr/>
                    <a:lstStyle/>
                    <a:p>
                      <a:r>
                        <a:rPr lang="en-US" dirty="0" smtClean="0"/>
                        <a:t>Reverse DNS services</a:t>
                      </a:r>
                      <a:endParaRPr lang="en-US" dirty="0"/>
                    </a:p>
                  </a:txBody>
                  <a:tcPr/>
                </a:tc>
                <a:tc>
                  <a:txBody>
                    <a:bodyPr/>
                    <a:lstStyle/>
                    <a:p>
                      <a:r>
                        <a:rPr lang="en-US" dirty="0" smtClean="0"/>
                        <a:t>5.48</a:t>
                      </a:r>
                      <a:endParaRPr lang="en-US" dirty="0"/>
                    </a:p>
                  </a:txBody>
                  <a:tcPr/>
                </a:tc>
              </a:tr>
              <a:tr h="370840">
                <a:tc>
                  <a:txBody>
                    <a:bodyPr/>
                    <a:lstStyle/>
                    <a:p>
                      <a:r>
                        <a:rPr lang="en-US" dirty="0" smtClean="0"/>
                        <a:t>Internet</a:t>
                      </a:r>
                      <a:r>
                        <a:rPr lang="en-US" baseline="0" dirty="0" smtClean="0"/>
                        <a:t> community support</a:t>
                      </a:r>
                      <a:endParaRPr lang="en-US" dirty="0"/>
                    </a:p>
                  </a:txBody>
                  <a:tcPr/>
                </a:tc>
                <a:tc>
                  <a:txBody>
                    <a:bodyPr/>
                    <a:lstStyle/>
                    <a:p>
                      <a:r>
                        <a:rPr lang="en-US" dirty="0" smtClean="0"/>
                        <a:t>5.38</a:t>
                      </a:r>
                      <a:endParaRPr lang="en-US" dirty="0"/>
                    </a:p>
                  </a:txBody>
                  <a:tcPr/>
                </a:tc>
              </a:tr>
              <a:tr h="370840">
                <a:tc>
                  <a:txBody>
                    <a:bodyPr/>
                    <a:lstStyle/>
                    <a:p>
                      <a:r>
                        <a:rPr lang="en-US" dirty="0" smtClean="0"/>
                        <a:t>Training services</a:t>
                      </a:r>
                      <a:endParaRPr lang="en-US" dirty="0"/>
                    </a:p>
                  </a:txBody>
                  <a:tcPr/>
                </a:tc>
                <a:tc>
                  <a:txBody>
                    <a:bodyPr/>
                    <a:lstStyle/>
                    <a:p>
                      <a:r>
                        <a:rPr lang="en-US" dirty="0" smtClean="0"/>
                        <a:t>5.37</a:t>
                      </a:r>
                      <a:endParaRPr lang="en-US" dirty="0"/>
                    </a:p>
                  </a:txBody>
                  <a:tcPr/>
                </a:tc>
              </a:tr>
              <a:tr h="370840">
                <a:tc>
                  <a:txBody>
                    <a:bodyPr/>
                    <a:lstStyle/>
                    <a:p>
                      <a:r>
                        <a:rPr lang="en-US" dirty="0" smtClean="0"/>
                        <a:t>Research activities</a:t>
                      </a:r>
                      <a:endParaRPr lang="en-US" dirty="0"/>
                    </a:p>
                  </a:txBody>
                  <a:tcPr/>
                </a:tc>
                <a:tc>
                  <a:txBody>
                    <a:bodyPr/>
                    <a:lstStyle/>
                    <a:p>
                      <a:r>
                        <a:rPr lang="en-US" dirty="0" smtClean="0"/>
                        <a:t>5.32</a:t>
                      </a:r>
                      <a:endParaRPr lang="en-US" dirty="0"/>
                    </a:p>
                  </a:txBody>
                  <a:tcPr/>
                </a:tc>
              </a:tr>
              <a:tr h="370840">
                <a:tc>
                  <a:txBody>
                    <a:bodyPr/>
                    <a:lstStyle/>
                    <a:p>
                      <a:r>
                        <a:rPr lang="en-US" dirty="0" smtClean="0"/>
                        <a:t>Internet numbers resource transfers</a:t>
                      </a:r>
                      <a:endParaRPr lang="en-US" dirty="0"/>
                    </a:p>
                  </a:txBody>
                  <a:tcPr/>
                </a:tc>
                <a:tc>
                  <a:txBody>
                    <a:bodyPr/>
                    <a:lstStyle/>
                    <a:p>
                      <a:r>
                        <a:rPr lang="en-US" dirty="0" smtClean="0"/>
                        <a:t>5.25</a:t>
                      </a:r>
                      <a:endParaRPr lang="en-US" dirty="0"/>
                    </a:p>
                  </a:txBody>
                  <a:tcPr/>
                </a:tc>
              </a:tr>
              <a:tr h="370840">
                <a:tc>
                  <a:txBody>
                    <a:bodyPr/>
                    <a:lstStyle/>
                    <a:p>
                      <a:r>
                        <a:rPr lang="en-US" dirty="0" smtClean="0"/>
                        <a:t>Policy development facilitation</a:t>
                      </a:r>
                      <a:endParaRPr lang="en-US" dirty="0"/>
                    </a:p>
                  </a:txBody>
                  <a:tcPr/>
                </a:tc>
                <a:tc>
                  <a:txBody>
                    <a:bodyPr/>
                    <a:lstStyle/>
                    <a:p>
                      <a:r>
                        <a:rPr lang="en-US" dirty="0" smtClean="0"/>
                        <a:t>5.23</a:t>
                      </a:r>
                      <a:endParaRPr lang="en-US" dirty="0"/>
                    </a:p>
                  </a:txBody>
                  <a:tcPr/>
                </a:tc>
              </a:tr>
              <a:tr h="370840">
                <a:tc>
                  <a:txBody>
                    <a:bodyPr/>
                    <a:lstStyle/>
                    <a:p>
                      <a:r>
                        <a:rPr lang="en-US" dirty="0" smtClean="0"/>
                        <a:t>Internet</a:t>
                      </a:r>
                      <a:r>
                        <a:rPr lang="en-US" baseline="0" dirty="0" smtClean="0"/>
                        <a:t> number statistics</a:t>
                      </a:r>
                      <a:endParaRPr lang="en-US" dirty="0"/>
                    </a:p>
                  </a:txBody>
                  <a:tcPr/>
                </a:tc>
                <a:tc>
                  <a:txBody>
                    <a:bodyPr/>
                    <a:lstStyle/>
                    <a:p>
                      <a:r>
                        <a:rPr lang="en-US" dirty="0" smtClean="0"/>
                        <a:t>5.19</a:t>
                      </a:r>
                      <a:endParaRPr lang="en-US" dirty="0"/>
                    </a:p>
                  </a:txBody>
                  <a:tcPr/>
                </a:tc>
              </a:tr>
              <a:tr h="370840">
                <a:tc>
                  <a:txBody>
                    <a:bodyPr/>
                    <a:lstStyle/>
                    <a:p>
                      <a:r>
                        <a:rPr lang="en-US" dirty="0" smtClean="0"/>
                        <a:t>Secondary</a:t>
                      </a:r>
                      <a:r>
                        <a:rPr lang="en-US" baseline="0" dirty="0" smtClean="0"/>
                        <a:t> DNS services</a:t>
                      </a:r>
                      <a:endParaRPr lang="en-US" dirty="0"/>
                    </a:p>
                  </a:txBody>
                  <a:tcPr/>
                </a:tc>
                <a:tc>
                  <a:txBody>
                    <a:bodyPr/>
                    <a:lstStyle/>
                    <a:p>
                      <a:r>
                        <a:rPr lang="en-US" dirty="0" smtClean="0"/>
                        <a:t>5.17</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38B2A337-2C29-4402-A0A2-E290C184D5D3}" type="slidenum">
              <a:rPr lang="en-AU" smtClean="0"/>
              <a:pPr/>
              <a:t>13</a:t>
            </a:fld>
            <a:endParaRPr lang="en-AU"/>
          </a:p>
        </p:txBody>
      </p:sp>
      <p:sp>
        <p:nvSpPr>
          <p:cNvPr id="6" name="TextBox 5"/>
          <p:cNvSpPr txBox="1"/>
          <p:nvPr/>
        </p:nvSpPr>
        <p:spPr>
          <a:xfrm>
            <a:off x="395536" y="5589240"/>
            <a:ext cx="1484751" cy="553998"/>
          </a:xfrm>
          <a:prstGeom prst="rect">
            <a:avLst/>
          </a:prstGeom>
          <a:noFill/>
        </p:spPr>
        <p:txBody>
          <a:bodyPr wrap="none" rtlCol="0">
            <a:spAutoFit/>
          </a:bodyPr>
          <a:lstStyle/>
          <a:p>
            <a:endParaRPr lang="en-US" dirty="0" smtClean="0"/>
          </a:p>
          <a:p>
            <a:r>
              <a:rPr lang="en-US" sz="1200" dirty="0" smtClean="0"/>
              <a:t>Ratings from 1 to 7</a:t>
            </a:r>
            <a:endParaRPr lang="en-US" sz="1200" dirty="0"/>
          </a:p>
        </p:txBody>
      </p:sp>
    </p:spTree>
    <p:extLst>
      <p:ext uri="{BB962C8B-B14F-4D97-AF65-F5344CB8AC3E}">
        <p14:creationId xmlns:p14="http://schemas.microsoft.com/office/powerpoint/2010/main" val="30090384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Conferences</a:t>
            </a:r>
            <a:endParaRPr lang="en-US" dirty="0"/>
          </a:p>
        </p:txBody>
      </p:sp>
      <p:sp>
        <p:nvSpPr>
          <p:cNvPr id="5" name="Content Placeholder 4"/>
          <p:cNvSpPr>
            <a:spLocks noGrp="1"/>
          </p:cNvSpPr>
          <p:nvPr>
            <p:ph idx="1"/>
          </p:nvPr>
        </p:nvSpPr>
        <p:spPr/>
        <p:txBody>
          <a:bodyPr/>
          <a:lstStyle/>
          <a:p>
            <a:r>
              <a:rPr lang="en-US" dirty="0" smtClean="0"/>
              <a:t>APNIC 35, Singapore</a:t>
            </a:r>
          </a:p>
          <a:p>
            <a:pPr lvl="1"/>
            <a:r>
              <a:rPr lang="en-US" dirty="0" smtClean="0"/>
              <a:t>20 </a:t>
            </a:r>
            <a:r>
              <a:rPr lang="en-US" dirty="0"/>
              <a:t>F</a:t>
            </a:r>
            <a:r>
              <a:rPr lang="en-US" dirty="0" smtClean="0"/>
              <a:t>ebruary to 1 </a:t>
            </a:r>
            <a:r>
              <a:rPr lang="en-US" dirty="0"/>
              <a:t>March 2013 </a:t>
            </a:r>
            <a:r>
              <a:rPr lang="en-US" dirty="0" smtClean="0"/>
              <a:t>(</a:t>
            </a:r>
            <a:r>
              <a:rPr lang="en-US" dirty="0"/>
              <a:t>with APRICOT 2013</a:t>
            </a:r>
            <a:r>
              <a:rPr lang="en-US" dirty="0" smtClean="0"/>
              <a:t>)</a:t>
            </a:r>
          </a:p>
          <a:p>
            <a:pPr lvl="1"/>
            <a:endParaRPr lang="en-US" dirty="0" smtClean="0"/>
          </a:p>
          <a:p>
            <a:pPr lvl="1"/>
            <a:endParaRPr lang="en-US" dirty="0"/>
          </a:p>
          <a:p>
            <a:pPr lvl="1"/>
            <a:endParaRPr lang="en-US" dirty="0" smtClean="0"/>
          </a:p>
          <a:p>
            <a:pPr lvl="1"/>
            <a:endParaRPr lang="en-US" dirty="0"/>
          </a:p>
          <a:p>
            <a:pPr lvl="1"/>
            <a:endParaRPr lang="en-US" dirty="0" smtClean="0"/>
          </a:p>
          <a:p>
            <a:pPr marL="360362" lvl="1" indent="0">
              <a:buNone/>
            </a:pPr>
            <a:endParaRPr lang="en-US" dirty="0" smtClean="0"/>
          </a:p>
          <a:p>
            <a:r>
              <a:rPr lang="en-US" dirty="0" smtClean="0"/>
              <a:t>APNIC 36, Xi’an, China</a:t>
            </a:r>
          </a:p>
          <a:p>
            <a:pPr lvl="1"/>
            <a:r>
              <a:rPr lang="en-US" dirty="0" smtClean="0"/>
              <a:t>20 to 30 August 2013</a:t>
            </a:r>
          </a:p>
          <a:p>
            <a:pPr lvl="1"/>
            <a:endParaRPr lang="en-US" dirty="0" smtClean="0"/>
          </a:p>
        </p:txBody>
      </p:sp>
      <p:sp>
        <p:nvSpPr>
          <p:cNvPr id="4" name="Slide Number Placeholder 3"/>
          <p:cNvSpPr>
            <a:spLocks noGrp="1"/>
          </p:cNvSpPr>
          <p:nvPr>
            <p:ph type="sldNum" sz="quarter" idx="12"/>
          </p:nvPr>
        </p:nvSpPr>
        <p:spPr/>
        <p:txBody>
          <a:bodyPr/>
          <a:lstStyle/>
          <a:p>
            <a:fld id="{4A017192-4795-C04C-AE03-5DCA5CC63257}" type="slidenum">
              <a:rPr lang="en-US" smtClean="0"/>
              <a:pPr/>
              <a:t>14</a:t>
            </a:fld>
            <a:endParaRPr lang="en-US"/>
          </a:p>
        </p:txBody>
      </p:sp>
      <p:pic>
        <p:nvPicPr>
          <p:cNvPr id="3" name="Picture 2" descr="APNIC 35 bann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564904"/>
            <a:ext cx="8402828" cy="1856740"/>
          </a:xfrm>
          <a:prstGeom prst="rect">
            <a:avLst/>
          </a:prstGeom>
        </p:spPr>
      </p:pic>
    </p:spTree>
    <p:extLst>
      <p:ext uri="{BB962C8B-B14F-4D97-AF65-F5344CB8AC3E}">
        <p14:creationId xmlns:p14="http://schemas.microsoft.com/office/powerpoint/2010/main" val="21871301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Thanks</a:t>
            </a:r>
            <a:endParaRPr lang="en-US" dirty="0"/>
          </a:p>
        </p:txBody>
      </p:sp>
      <p:sp>
        <p:nvSpPr>
          <p:cNvPr id="3" name="Subtitle 2"/>
          <p:cNvSpPr>
            <a:spLocks noGrp="1"/>
          </p:cNvSpPr>
          <p:nvPr>
            <p:ph type="subTitle" idx="1"/>
          </p:nvPr>
        </p:nvSpPr>
        <p:spPr/>
        <p:txBody>
          <a:bodyPr/>
          <a:lstStyle/>
          <a:p>
            <a:r>
              <a:rPr lang="en-US" dirty="0" smtClean="0"/>
              <a:t>German Valdez</a:t>
            </a:r>
            <a:endParaRPr lang="en-US" dirty="0"/>
          </a:p>
          <a:p>
            <a:r>
              <a:rPr lang="en-US" dirty="0" err="1" smtClean="0"/>
              <a:t>german@apnic.net</a:t>
            </a:r>
            <a:endParaRPr lang="en-US" dirty="0"/>
          </a:p>
        </p:txBody>
      </p:sp>
    </p:spTree>
    <p:extLst>
      <p:ext uri="{BB962C8B-B14F-4D97-AF65-F5344CB8AC3E}">
        <p14:creationId xmlns:p14="http://schemas.microsoft.com/office/powerpoint/2010/main" val="18647098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Stats</a:t>
            </a:r>
            <a:endParaRPr lang="en-US" dirty="0" smtClean="0"/>
          </a:p>
          <a:p>
            <a:r>
              <a:rPr lang="en-US" dirty="0" smtClean="0"/>
              <a:t>IPv4 transfers</a:t>
            </a:r>
            <a:endParaRPr lang="en-US" dirty="0" smtClean="0"/>
          </a:p>
          <a:p>
            <a:r>
              <a:rPr lang="en-US" dirty="0" smtClean="0"/>
              <a:t>Training</a:t>
            </a:r>
          </a:p>
          <a:p>
            <a:r>
              <a:rPr lang="en-US" dirty="0"/>
              <a:t>APNIC Labs</a:t>
            </a:r>
          </a:p>
          <a:p>
            <a:r>
              <a:rPr lang="en-US" dirty="0" smtClean="0"/>
              <a:t>Policies</a:t>
            </a:r>
          </a:p>
          <a:p>
            <a:r>
              <a:rPr lang="en-US" dirty="0" smtClean="0"/>
              <a:t>ISIF</a:t>
            </a:r>
          </a:p>
          <a:p>
            <a:r>
              <a:rPr lang="en-US" dirty="0" smtClean="0"/>
              <a:t>Publi</a:t>
            </a:r>
            <a:r>
              <a:rPr lang="en-US" dirty="0" smtClean="0"/>
              <a:t>c Affairs</a:t>
            </a:r>
          </a:p>
          <a:p>
            <a:r>
              <a:rPr lang="en-US" dirty="0" smtClean="0"/>
              <a:t>APNIC Member Survey</a:t>
            </a:r>
          </a:p>
          <a:p>
            <a:r>
              <a:rPr lang="en-US" dirty="0" smtClean="0"/>
              <a:t>APNIC Coming Conferences</a:t>
            </a:r>
          </a:p>
          <a:p>
            <a:endParaRPr lang="en-US" dirty="0" smtClean="0"/>
          </a:p>
        </p:txBody>
      </p:sp>
      <p:sp>
        <p:nvSpPr>
          <p:cNvPr id="4" name="Slide Number Placeholder 3"/>
          <p:cNvSpPr>
            <a:spLocks noGrp="1"/>
          </p:cNvSpPr>
          <p:nvPr>
            <p:ph type="sldNum" sz="quarter" idx="12"/>
          </p:nvPr>
        </p:nvSpPr>
        <p:spPr/>
        <p:txBody>
          <a:bodyPr/>
          <a:lstStyle/>
          <a:p>
            <a:fld id="{38B2A337-2C29-4402-A0A2-E290C184D5D3}" type="slidenum">
              <a:rPr lang="en-AU" smtClean="0"/>
              <a:pPr/>
              <a:t>2</a:t>
            </a:fld>
            <a:endParaRPr lang="en-AU"/>
          </a:p>
        </p:txBody>
      </p:sp>
    </p:spTree>
    <p:extLst>
      <p:ext uri="{BB962C8B-B14F-4D97-AF65-F5344CB8AC3E}">
        <p14:creationId xmlns:p14="http://schemas.microsoft.com/office/powerpoint/2010/main" val="38877830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/8 Delegation</a:t>
            </a:r>
            <a:endParaRPr lang="en-AU" dirty="0"/>
          </a:p>
        </p:txBody>
      </p:sp>
      <p:sp>
        <p:nvSpPr>
          <p:cNvPr id="4" name="Slide Number Placeholder 3"/>
          <p:cNvSpPr>
            <a:spLocks noGrp="1"/>
          </p:cNvSpPr>
          <p:nvPr>
            <p:ph type="sldNum" sz="quarter" idx="12"/>
          </p:nvPr>
        </p:nvSpPr>
        <p:spPr/>
        <p:txBody>
          <a:bodyPr/>
          <a:lstStyle/>
          <a:p>
            <a:fld id="{38B2A337-2C29-4402-A0A2-E290C184D5D3}" type="slidenum">
              <a:rPr lang="en-AU" smtClean="0"/>
              <a:pPr/>
              <a:t>3</a:t>
            </a:fld>
            <a:endParaRPr lang="en-AU"/>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563192267"/>
              </p:ext>
            </p:extLst>
          </p:nvPr>
        </p:nvGraphicFramePr>
        <p:xfrm>
          <a:off x="406400" y="1600200"/>
          <a:ext cx="8351838" cy="45656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15140" y="5998488"/>
            <a:ext cx="1908720" cy="2880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dirty="0" smtClean="0"/>
              <a:t>As of 30 September 2012</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Growth</a:t>
            </a:r>
            <a:endParaRPr lang="en-AU"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72004840"/>
              </p:ext>
            </p:extLst>
          </p:nvPr>
        </p:nvGraphicFramePr>
        <p:xfrm>
          <a:off x="406400" y="1600200"/>
          <a:ext cx="8351838" cy="45656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38B2A337-2C29-4402-A0A2-E290C184D5D3}" type="slidenum">
              <a:rPr lang="en-AU" smtClean="0"/>
              <a:pPr/>
              <a:t>4</a:t>
            </a:fld>
            <a:endParaRPr lang="en-AU"/>
          </a:p>
        </p:txBody>
      </p:sp>
      <p:sp>
        <p:nvSpPr>
          <p:cNvPr id="6" name="TextBox 5"/>
          <p:cNvSpPr txBox="1"/>
          <p:nvPr/>
        </p:nvSpPr>
        <p:spPr>
          <a:xfrm>
            <a:off x="6516216" y="5998488"/>
            <a:ext cx="210764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dirty="0" smtClean="0"/>
              <a:t>*As of 30 September 2012</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IPv4 Transfers</a:t>
            </a:r>
            <a:endParaRPr lang="en-US" dirty="0"/>
          </a:p>
        </p:txBody>
      </p:sp>
      <p:sp>
        <p:nvSpPr>
          <p:cNvPr id="3" name="Content Placeholder 2"/>
          <p:cNvSpPr>
            <a:spLocks noGrp="1"/>
          </p:cNvSpPr>
          <p:nvPr>
            <p:ph idx="1"/>
          </p:nvPr>
        </p:nvSpPr>
        <p:spPr/>
        <p:txBody>
          <a:bodyPr>
            <a:normAutofit lnSpcReduction="10000"/>
          </a:bodyPr>
          <a:lstStyle/>
          <a:p>
            <a:r>
              <a:rPr lang="en-US" dirty="0" smtClean="0"/>
              <a:t>Inter-RIR transfers now available</a:t>
            </a:r>
          </a:p>
          <a:p>
            <a:pPr lvl="1"/>
            <a:r>
              <a:rPr lang="en-US" dirty="0" smtClean="0"/>
              <a:t>Currently between ARIN and APNIC regions</a:t>
            </a:r>
          </a:p>
          <a:p>
            <a:pPr lvl="1"/>
            <a:r>
              <a:rPr lang="en-US" dirty="0" smtClean="0"/>
              <a:t>Transfer fee applies</a:t>
            </a:r>
          </a:p>
          <a:p>
            <a:pPr lvl="1"/>
            <a:r>
              <a:rPr lang="en-US" dirty="0" smtClean="0"/>
              <a:t>Recipient must be able to demonstrate a need for addresses under normal APNIC allocation policies</a:t>
            </a:r>
          </a:p>
          <a:p>
            <a:r>
              <a:rPr lang="en-US" dirty="0" smtClean="0"/>
              <a:t>Agreed Inter-RIR transfer procedure by all RIRs</a:t>
            </a:r>
          </a:p>
          <a:p>
            <a:pPr lvl="1"/>
            <a:r>
              <a:rPr lang="en-US" dirty="0" smtClean="0"/>
              <a:t>Jointly created by the respective Resource Services Managers</a:t>
            </a:r>
          </a:p>
          <a:p>
            <a:r>
              <a:rPr lang="en-US" dirty="0" smtClean="0"/>
              <a:t>IPv4 Transfers Listing Service</a:t>
            </a:r>
          </a:p>
          <a:p>
            <a:pPr lvl="1"/>
            <a:r>
              <a:rPr lang="en-US" dirty="0"/>
              <a:t>P</a:t>
            </a:r>
            <a:r>
              <a:rPr lang="en-US" dirty="0" smtClean="0"/>
              <a:t>re-approved recipients list available</a:t>
            </a:r>
          </a:p>
          <a:p>
            <a:pPr lvl="1"/>
            <a:r>
              <a:rPr lang="en-US" dirty="0" smtClean="0"/>
              <a:t>Opt-in anonymous listing</a:t>
            </a:r>
          </a:p>
          <a:p>
            <a:pPr lvl="1"/>
            <a:r>
              <a:rPr lang="en-US" dirty="0" smtClean="0"/>
              <a:t>Source can contact recipient before a transfer is initiated</a:t>
            </a:r>
          </a:p>
          <a:p>
            <a:pPr marL="0" indent="0">
              <a:buNone/>
            </a:pPr>
            <a:r>
              <a:rPr lang="en-US" dirty="0" smtClean="0">
                <a:solidFill>
                  <a:schemeClr val="accent1"/>
                </a:solidFill>
              </a:rPr>
              <a:t>		        </a:t>
            </a:r>
            <a:r>
              <a:rPr lang="en-US" dirty="0" err="1" smtClean="0">
                <a:solidFill>
                  <a:schemeClr val="accent1"/>
                </a:solidFill>
              </a:rPr>
              <a:t>www.apnic.net</a:t>
            </a:r>
            <a:r>
              <a:rPr lang="en-US" dirty="0" smtClean="0">
                <a:solidFill>
                  <a:schemeClr val="accent1"/>
                </a:solidFill>
              </a:rPr>
              <a:t>/transfer</a:t>
            </a:r>
          </a:p>
        </p:txBody>
      </p:sp>
      <p:sp>
        <p:nvSpPr>
          <p:cNvPr id="4" name="Slide Number Placeholder 3"/>
          <p:cNvSpPr>
            <a:spLocks noGrp="1"/>
          </p:cNvSpPr>
          <p:nvPr>
            <p:ph type="sldNum" sz="quarter" idx="12"/>
          </p:nvPr>
        </p:nvSpPr>
        <p:spPr>
          <a:xfrm>
            <a:off x="8748464" y="6548965"/>
            <a:ext cx="288032" cy="216024"/>
          </a:xfrm>
          <a:prstGeom prst="rect">
            <a:avLst/>
          </a:prstGeom>
        </p:spPr>
        <p:txBody>
          <a:bodyPr/>
          <a:lstStyle/>
          <a:p>
            <a:fld id="{38B2A337-2C29-4402-A0A2-E290C184D5D3}" type="slidenum">
              <a:rPr lang="en-AU" kern="0" smtClean="0"/>
              <a:pPr/>
              <a:t>5</a:t>
            </a:fld>
            <a:endParaRPr lang="en-AU" kern="0" dirty="0"/>
          </a:p>
        </p:txBody>
      </p:sp>
    </p:spTree>
    <p:extLst>
      <p:ext uri="{BB962C8B-B14F-4D97-AF65-F5344CB8AC3E}">
        <p14:creationId xmlns:p14="http://schemas.microsoft.com/office/powerpoint/2010/main" val="85945846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t>
            </a:r>
            <a:endParaRPr lang="en-US" dirty="0"/>
          </a:p>
        </p:txBody>
      </p:sp>
      <p:sp>
        <p:nvSpPr>
          <p:cNvPr id="3" name="Content Placeholder 2"/>
          <p:cNvSpPr>
            <a:spLocks noGrp="1"/>
          </p:cNvSpPr>
          <p:nvPr>
            <p:ph idx="1"/>
          </p:nvPr>
        </p:nvSpPr>
        <p:spPr/>
        <p:txBody>
          <a:bodyPr>
            <a:normAutofit lnSpcReduction="10000"/>
          </a:bodyPr>
          <a:lstStyle/>
          <a:p>
            <a:r>
              <a:rPr lang="en-US" dirty="0" smtClean="0"/>
              <a:t>Continuing focus on IPv6 deployment</a:t>
            </a:r>
          </a:p>
          <a:p>
            <a:pPr lvl="1"/>
            <a:r>
              <a:rPr lang="en-US" dirty="0" smtClean="0"/>
              <a:t>Comprehensive face-to-face and eLearning sessions</a:t>
            </a:r>
          </a:p>
          <a:p>
            <a:r>
              <a:rPr lang="en-US" dirty="0" smtClean="0"/>
              <a:t>eLearning</a:t>
            </a:r>
          </a:p>
          <a:p>
            <a:pPr lvl="1"/>
            <a:r>
              <a:rPr lang="en-US" dirty="0" smtClean="0"/>
              <a:t>One-hour modules</a:t>
            </a:r>
          </a:p>
          <a:p>
            <a:pPr lvl="1"/>
            <a:r>
              <a:rPr lang="en-US" dirty="0" smtClean="0"/>
              <a:t>Delivered fortnightly in three time zones</a:t>
            </a:r>
          </a:p>
          <a:p>
            <a:pPr lvl="1"/>
            <a:r>
              <a:rPr lang="en-US" dirty="0" smtClean="0"/>
              <a:t>New schedule for 2012</a:t>
            </a:r>
          </a:p>
          <a:p>
            <a:r>
              <a:rPr lang="en-US" dirty="0" smtClean="0"/>
              <a:t>Face-to-Face</a:t>
            </a:r>
          </a:p>
          <a:p>
            <a:pPr lvl="1"/>
            <a:r>
              <a:rPr lang="en-US" dirty="0" smtClean="0"/>
              <a:t>Extensive hand-on exercises</a:t>
            </a:r>
          </a:p>
          <a:p>
            <a:pPr lvl="1"/>
            <a:r>
              <a:rPr lang="en-US" dirty="0" smtClean="0"/>
              <a:t>Remote Training Lab to enable participants to build and configure networks</a:t>
            </a:r>
          </a:p>
          <a:p>
            <a:pPr lvl="2"/>
            <a:r>
              <a:rPr lang="en-US" dirty="0" smtClean="0"/>
              <a:t>Lab upgraded in 2011 to resemble topology of an ISP with multiple operation regions</a:t>
            </a:r>
          </a:p>
          <a:p>
            <a:pPr marL="0" indent="0">
              <a:buNone/>
            </a:pPr>
            <a:r>
              <a:rPr lang="en-US" dirty="0" smtClean="0">
                <a:solidFill>
                  <a:schemeClr val="accent1"/>
                </a:solidFill>
              </a:rPr>
              <a:t>			</a:t>
            </a:r>
            <a:r>
              <a:rPr lang="en-US" dirty="0" err="1" smtClean="0">
                <a:solidFill>
                  <a:schemeClr val="accent1"/>
                </a:solidFill>
              </a:rPr>
              <a:t>www.apnic.net</a:t>
            </a:r>
            <a:r>
              <a:rPr lang="en-US" dirty="0" smtClean="0">
                <a:solidFill>
                  <a:schemeClr val="accent1"/>
                </a:solidFill>
              </a:rPr>
              <a:t>/training</a:t>
            </a:r>
          </a:p>
          <a:p>
            <a:endParaRPr lang="en-US" dirty="0" smtClean="0"/>
          </a:p>
        </p:txBody>
      </p:sp>
      <p:sp>
        <p:nvSpPr>
          <p:cNvPr id="4" name="Slide Number Placeholder 3"/>
          <p:cNvSpPr>
            <a:spLocks noGrp="1"/>
          </p:cNvSpPr>
          <p:nvPr>
            <p:ph type="sldNum" sz="quarter" idx="12"/>
          </p:nvPr>
        </p:nvSpPr>
        <p:spPr>
          <a:xfrm>
            <a:off x="8748464" y="6548965"/>
            <a:ext cx="288032" cy="216024"/>
          </a:xfrm>
          <a:prstGeom prst="rect">
            <a:avLst/>
          </a:prstGeom>
        </p:spPr>
        <p:txBody>
          <a:bodyPr/>
          <a:lstStyle/>
          <a:p>
            <a:fld id="{38B2A337-2C29-4402-A0A2-E290C184D5D3}" type="slidenum">
              <a:rPr lang="en-AU" kern="0" smtClean="0"/>
              <a:pPr/>
              <a:t>6</a:t>
            </a:fld>
            <a:endParaRPr lang="en-AU" kern="0" dirty="0"/>
          </a:p>
        </p:txBody>
      </p:sp>
    </p:spTree>
    <p:extLst>
      <p:ext uri="{BB962C8B-B14F-4D97-AF65-F5344CB8AC3E}">
        <p14:creationId xmlns:p14="http://schemas.microsoft.com/office/powerpoint/2010/main" val="12345846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APNIC Labs</a:t>
            </a:r>
            <a:endParaRPr lang="en-US" dirty="0"/>
          </a:p>
        </p:txBody>
      </p:sp>
      <p:sp>
        <p:nvSpPr>
          <p:cNvPr id="3" name="Content Placeholder 2"/>
          <p:cNvSpPr>
            <a:spLocks noGrp="1"/>
          </p:cNvSpPr>
          <p:nvPr>
            <p:ph idx="1"/>
          </p:nvPr>
        </p:nvSpPr>
        <p:spPr>
          <a:xfrm>
            <a:off x="405880" y="1556792"/>
            <a:ext cx="8352928" cy="4565103"/>
          </a:xfrm>
        </p:spPr>
        <p:txBody>
          <a:bodyPr>
            <a:normAutofit fontScale="92500" lnSpcReduction="20000"/>
          </a:bodyPr>
          <a:lstStyle/>
          <a:p>
            <a:r>
              <a:rPr lang="en-US" dirty="0" smtClean="0"/>
              <a:t>IPv6 Capability Tracker</a:t>
            </a:r>
          </a:p>
          <a:p>
            <a:pPr lvl="1"/>
            <a:r>
              <a:rPr lang="en-US" dirty="0" smtClean="0"/>
              <a:t>Google Analytics tracking tool to enable website operators to measure client IPv6 capabilities</a:t>
            </a:r>
          </a:p>
          <a:p>
            <a:r>
              <a:rPr lang="en-US" dirty="0" smtClean="0"/>
              <a:t>Measuring IPv6</a:t>
            </a:r>
          </a:p>
          <a:p>
            <a:pPr lvl="1"/>
            <a:r>
              <a:rPr lang="en-US" dirty="0" smtClean="0"/>
              <a:t>Measuring the end-to-end capability of IPv6 clients per economy</a:t>
            </a:r>
          </a:p>
          <a:p>
            <a:pPr lvl="1"/>
            <a:r>
              <a:rPr lang="en-US" dirty="0" smtClean="0"/>
              <a:t>Readiness data at end-user level for various intergovernmental organizations and economies </a:t>
            </a:r>
          </a:p>
          <a:p>
            <a:r>
              <a:rPr lang="en-US" dirty="0" smtClean="0"/>
              <a:t>IPv6 preference by AS Number</a:t>
            </a:r>
          </a:p>
          <a:p>
            <a:pPr lvl="1"/>
            <a:r>
              <a:rPr lang="en-US" dirty="0" smtClean="0"/>
              <a:t>Measures IPv6 client capability per autonomous system</a:t>
            </a:r>
          </a:p>
          <a:p>
            <a:r>
              <a:rPr lang="en-US" dirty="0" smtClean="0"/>
              <a:t>IPv4 address report</a:t>
            </a:r>
          </a:p>
          <a:p>
            <a:pPr lvl="1"/>
            <a:r>
              <a:rPr lang="en-US" dirty="0" smtClean="0"/>
              <a:t>Measuring IPv4 free pool address exhaustion</a:t>
            </a:r>
          </a:p>
          <a:p>
            <a:pPr marL="0" indent="0" algn="ctr">
              <a:buNone/>
            </a:pPr>
            <a:r>
              <a:rPr lang="en-US" dirty="0" smtClean="0">
                <a:solidFill>
                  <a:schemeClr val="accent1"/>
                </a:solidFill>
              </a:rPr>
              <a:t>www.labs.apnic.net</a:t>
            </a:r>
          </a:p>
          <a:p>
            <a:pPr marL="0" indent="0" algn="ctr">
              <a:buNone/>
            </a:pPr>
            <a:r>
              <a:rPr lang="en-US" dirty="0" smtClean="0">
                <a:solidFill>
                  <a:schemeClr val="accent1"/>
                </a:solidFill>
              </a:rPr>
              <a:t>www.blabs.apnic.net</a:t>
            </a:r>
          </a:p>
          <a:p>
            <a:endParaRPr lang="en-US" dirty="0"/>
          </a:p>
        </p:txBody>
      </p:sp>
      <p:sp>
        <p:nvSpPr>
          <p:cNvPr id="4" name="Slide Number Placeholder 3"/>
          <p:cNvSpPr>
            <a:spLocks noGrp="1"/>
          </p:cNvSpPr>
          <p:nvPr>
            <p:ph type="sldNum" sz="quarter" idx="12"/>
          </p:nvPr>
        </p:nvSpPr>
        <p:spPr>
          <a:xfrm>
            <a:off x="8748464" y="6548965"/>
            <a:ext cx="288032" cy="216024"/>
          </a:xfrm>
          <a:prstGeom prst="rect">
            <a:avLst/>
          </a:prstGeom>
        </p:spPr>
        <p:txBody>
          <a:bodyPr/>
          <a:lstStyle/>
          <a:p>
            <a:fld id="{38B2A337-2C29-4402-A0A2-E290C184D5D3}" type="slidenum">
              <a:rPr lang="en-AU" kern="0" smtClean="0"/>
              <a:pPr/>
              <a:t>7</a:t>
            </a:fld>
            <a:endParaRPr lang="en-AU" kern="0" dirty="0"/>
          </a:p>
        </p:txBody>
      </p:sp>
    </p:spTree>
    <p:extLst>
      <p:ext uri="{BB962C8B-B14F-4D97-AF65-F5344CB8AC3E}">
        <p14:creationId xmlns:p14="http://schemas.microsoft.com/office/powerpoint/2010/main" val="147417258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APNIC Policies in 2012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Implemented:</a:t>
            </a:r>
          </a:p>
          <a:p>
            <a:pPr lvl="1"/>
            <a:r>
              <a:rPr lang="en-US" dirty="0" smtClean="0"/>
              <a:t>prop-102: Sparse allocation guidelines for IPv6 resource allocations</a:t>
            </a:r>
          </a:p>
          <a:p>
            <a:pPr lvl="2"/>
            <a:r>
              <a:rPr lang="en-US" dirty="0" smtClean="0"/>
              <a:t>Implemented 20 August 2012</a:t>
            </a:r>
          </a:p>
          <a:p>
            <a:r>
              <a:rPr lang="en-US" dirty="0" smtClean="0"/>
              <a:t>Withdrawn by author:</a:t>
            </a:r>
          </a:p>
          <a:p>
            <a:pPr lvl="1"/>
            <a:r>
              <a:rPr lang="en-US" dirty="0" smtClean="0"/>
              <a:t>prop-099: IPv6 reservation for large networks</a:t>
            </a:r>
          </a:p>
          <a:p>
            <a:r>
              <a:rPr lang="en-US" dirty="0" smtClean="0"/>
              <a:t>Abandoned:</a:t>
            </a:r>
          </a:p>
          <a:p>
            <a:pPr lvl="1"/>
            <a:r>
              <a:rPr lang="en-US" dirty="0"/>
              <a:t>p</a:t>
            </a:r>
            <a:r>
              <a:rPr lang="en-US" dirty="0" smtClean="0"/>
              <a:t>rop-098: Optimizing IPv6 allocation strategies (simplified)</a:t>
            </a:r>
          </a:p>
          <a:p>
            <a:r>
              <a:rPr lang="en-US" dirty="0"/>
              <a:t>Reached </a:t>
            </a:r>
            <a:r>
              <a:rPr lang="en-US" dirty="0" smtClean="0"/>
              <a:t>consensus at APNIC 34:</a:t>
            </a:r>
            <a:endParaRPr lang="en-US" dirty="0"/>
          </a:p>
          <a:p>
            <a:pPr lvl="1"/>
            <a:r>
              <a:rPr lang="en-US" dirty="0"/>
              <a:t>prop-101: Removing </a:t>
            </a:r>
            <a:r>
              <a:rPr lang="en-US" dirty="0" err="1"/>
              <a:t>multihoming</a:t>
            </a:r>
            <a:r>
              <a:rPr lang="en-US" dirty="0"/>
              <a:t> requirement for IPv6 portable assignments</a:t>
            </a:r>
          </a:p>
          <a:p>
            <a:pPr lvl="1"/>
            <a:r>
              <a:rPr lang="en-US" dirty="0"/>
              <a:t>Prop-104: Clarifying demonstrated needs requirement in IPv4 transfer policy</a:t>
            </a:r>
          </a:p>
          <a:p>
            <a:r>
              <a:rPr lang="en-US" dirty="0"/>
              <a:t>Withdrawn by </a:t>
            </a:r>
            <a:r>
              <a:rPr lang="en-US" dirty="0" smtClean="0"/>
              <a:t>author at APNIC 34:</a:t>
            </a:r>
            <a:endParaRPr lang="en-US" dirty="0"/>
          </a:p>
          <a:p>
            <a:pPr lvl="1"/>
            <a:r>
              <a:rPr lang="en-US" dirty="0"/>
              <a:t>prop-103: A final IP address policy</a:t>
            </a:r>
          </a:p>
          <a:p>
            <a:pPr lvl="1"/>
            <a:endParaRPr lang="en-US" dirty="0" smtClean="0"/>
          </a:p>
          <a:p>
            <a:pPr lvl="1"/>
            <a:endParaRPr lang="en-US" dirty="0"/>
          </a:p>
        </p:txBody>
      </p:sp>
      <p:sp>
        <p:nvSpPr>
          <p:cNvPr id="4" name="Slide Number Placeholder 3"/>
          <p:cNvSpPr>
            <a:spLocks noGrp="1"/>
          </p:cNvSpPr>
          <p:nvPr>
            <p:ph type="sldNum" sz="quarter" idx="12"/>
          </p:nvPr>
        </p:nvSpPr>
        <p:spPr>
          <a:xfrm>
            <a:off x="8748464" y="6548965"/>
            <a:ext cx="288032" cy="216024"/>
          </a:xfrm>
          <a:prstGeom prst="rect">
            <a:avLst/>
          </a:prstGeom>
        </p:spPr>
        <p:txBody>
          <a:bodyPr/>
          <a:lstStyle/>
          <a:p>
            <a:fld id="{38B2A337-2C29-4402-A0A2-E290C184D5D3}" type="slidenum">
              <a:rPr lang="en-AU" kern="0" smtClean="0"/>
              <a:pPr/>
              <a:t>8</a:t>
            </a:fld>
            <a:endParaRPr lang="en-AU" kern="0" dirty="0"/>
          </a:p>
        </p:txBody>
      </p:sp>
    </p:spTree>
    <p:extLst>
      <p:ext uri="{BB962C8B-B14F-4D97-AF65-F5344CB8AC3E}">
        <p14:creationId xmlns:p14="http://schemas.microsoft.com/office/powerpoint/2010/main" val="424660965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Society Innovation Fund</a:t>
            </a:r>
            <a:endParaRPr lang="en-US" dirty="0"/>
          </a:p>
        </p:txBody>
      </p:sp>
      <p:sp>
        <p:nvSpPr>
          <p:cNvPr id="3" name="Content Placeholder 2"/>
          <p:cNvSpPr>
            <a:spLocks noGrp="1"/>
          </p:cNvSpPr>
          <p:nvPr>
            <p:ph idx="1"/>
          </p:nvPr>
        </p:nvSpPr>
        <p:spPr/>
        <p:txBody>
          <a:bodyPr>
            <a:normAutofit lnSpcReduction="10000"/>
          </a:bodyPr>
          <a:lstStyle/>
          <a:p>
            <a:r>
              <a:rPr lang="en-US" dirty="0" smtClean="0"/>
              <a:t>A grants program aimed at stimulating creative solutions to ICT development needs in the Asia Pacific region</a:t>
            </a:r>
          </a:p>
          <a:p>
            <a:r>
              <a:rPr lang="en-US" dirty="0"/>
              <a:t>ISIF Grants</a:t>
            </a:r>
          </a:p>
          <a:p>
            <a:pPr lvl="1"/>
            <a:r>
              <a:rPr lang="en-US" dirty="0"/>
              <a:t>Expansion of program means that new awarded projects will receive up to AUD 30,000</a:t>
            </a:r>
          </a:p>
          <a:p>
            <a:pPr lvl="1"/>
            <a:r>
              <a:rPr lang="en-US" dirty="0"/>
              <a:t>Funds to be managed and invested in the AP region</a:t>
            </a:r>
          </a:p>
          <a:p>
            <a:r>
              <a:rPr lang="en-US" dirty="0"/>
              <a:t>2012 ISIF Awards</a:t>
            </a:r>
          </a:p>
          <a:p>
            <a:pPr lvl="1"/>
            <a:r>
              <a:rPr lang="en-US" dirty="0"/>
              <a:t>AUD 3,000 to already established initiatives and travel grant to the IGF</a:t>
            </a:r>
          </a:p>
          <a:p>
            <a:pPr lvl="1"/>
            <a:r>
              <a:rPr lang="en-US" dirty="0"/>
              <a:t>First-time </a:t>
            </a:r>
            <a:r>
              <a:rPr lang="en-US" b="1" dirty="0"/>
              <a:t>Community Choice Award </a:t>
            </a:r>
            <a:r>
              <a:rPr lang="en-US" dirty="0"/>
              <a:t>to the project with the highest number of votes from the community</a:t>
            </a:r>
          </a:p>
          <a:p>
            <a:pPr marL="0" indent="0" algn="ctr">
              <a:buNone/>
            </a:pPr>
            <a:r>
              <a:rPr lang="en-US" dirty="0" err="1">
                <a:solidFill>
                  <a:schemeClr val="accent1"/>
                </a:solidFill>
              </a:rPr>
              <a:t>www.isif.asia</a:t>
            </a:r>
            <a:endParaRPr lang="en-US" dirty="0">
              <a:solidFill>
                <a:schemeClr val="accent1"/>
              </a:solidFill>
            </a:endParaRPr>
          </a:p>
          <a:p>
            <a:pPr marL="266700" lvl="1" indent="0">
              <a:buNone/>
            </a:pPr>
            <a:endParaRPr lang="en-US" dirty="0"/>
          </a:p>
        </p:txBody>
      </p:sp>
      <p:sp>
        <p:nvSpPr>
          <p:cNvPr id="4" name="Slide Number Placeholder 3"/>
          <p:cNvSpPr>
            <a:spLocks noGrp="1"/>
          </p:cNvSpPr>
          <p:nvPr>
            <p:ph type="sldNum" sz="quarter" idx="12"/>
          </p:nvPr>
        </p:nvSpPr>
        <p:spPr>
          <a:xfrm>
            <a:off x="8748464" y="6548965"/>
            <a:ext cx="288032" cy="216024"/>
          </a:xfrm>
          <a:prstGeom prst="rect">
            <a:avLst/>
          </a:prstGeom>
        </p:spPr>
        <p:txBody>
          <a:bodyPr/>
          <a:lstStyle/>
          <a:p>
            <a:fld id="{38B2A337-2C29-4402-A0A2-E290C184D5D3}" type="slidenum">
              <a:rPr lang="en-AU" kern="0" smtClean="0"/>
              <a:pPr/>
              <a:t>9</a:t>
            </a:fld>
            <a:endParaRPr lang="en-AU" kern="0" dirty="0"/>
          </a:p>
        </p:txBody>
      </p:sp>
    </p:spTree>
    <p:extLst>
      <p:ext uri="{BB962C8B-B14F-4D97-AF65-F5344CB8AC3E}">
        <p14:creationId xmlns:p14="http://schemas.microsoft.com/office/powerpoint/2010/main" val="297837067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ue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ange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ink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Yellow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en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urple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ed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rey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themeOverride>
</file>

<file path=ppt/theme/themeOverride2.xml><?xml version="1.0" encoding="utf-8"?>
<a:themeOverride xmlns:a="http://schemas.openxmlformats.org/drawingml/2006/main">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themeOverride>
</file>

<file path=ppt/theme/themeOverride3.xml><?xml version="1.0" encoding="utf-8"?>
<a:themeOverride xmlns:a="http://schemas.openxmlformats.org/drawingml/2006/main">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themeOverride>
</file>

<file path=ppt/theme/themeOverride4.xml><?xml version="1.0" encoding="utf-8"?>
<a:themeOverride xmlns:a="http://schemas.openxmlformats.org/drawingml/2006/main">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themeOverride>
</file>

<file path=ppt/theme/themeOverride5.xml><?xml version="1.0" encoding="utf-8"?>
<a:themeOverride xmlns:a="http://schemas.openxmlformats.org/drawingml/2006/main">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themeOverride>
</file>

<file path=ppt/theme/themeOverride6.xml><?xml version="1.0" encoding="utf-8"?>
<a:themeOverride xmlns:a="http://schemas.openxmlformats.org/drawingml/2006/main">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themeOverride>
</file>

<file path=ppt/theme/themeOverride7.xml><?xml version="1.0" encoding="utf-8"?>
<a:themeOverride xmlns:a="http://schemas.openxmlformats.org/drawingml/2006/main">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themeOverride>
</file>

<file path=docProps/app.xml><?xml version="1.0" encoding="utf-8"?>
<Properties xmlns="http://schemas.openxmlformats.org/officeDocument/2006/extended-properties" xmlns:vt="http://schemas.openxmlformats.org/officeDocument/2006/docPropsVTypes">
  <Template/>
  <TotalTime>3333</TotalTime>
  <Words>2266</Words>
  <Application>Microsoft Macintosh PowerPoint</Application>
  <PresentationFormat>On-screen Show (4:3)</PresentationFormat>
  <Paragraphs>244</Paragraphs>
  <Slides>15</Slides>
  <Notes>11</Notes>
  <HiddenSlides>0</HiddenSlides>
  <MMClips>0</MMClips>
  <ScaleCrop>false</ScaleCrop>
  <HeadingPairs>
    <vt:vector size="4" baseType="variant">
      <vt:variant>
        <vt:lpstr>Theme</vt:lpstr>
      </vt:variant>
      <vt:variant>
        <vt:i4>8</vt:i4>
      </vt:variant>
      <vt:variant>
        <vt:lpstr>Slide Titles</vt:lpstr>
      </vt:variant>
      <vt:variant>
        <vt:i4>15</vt:i4>
      </vt:variant>
    </vt:vector>
  </HeadingPairs>
  <TitlesOfParts>
    <vt:vector size="23" baseType="lpstr">
      <vt:lpstr>Blue APNIC Theme</vt:lpstr>
      <vt:lpstr>Orange APNIC Theme</vt:lpstr>
      <vt:lpstr>Pink APNIC Theme</vt:lpstr>
      <vt:lpstr>Yellow APNIC Theme</vt:lpstr>
      <vt:lpstr>Green APNIC Theme</vt:lpstr>
      <vt:lpstr>Purple APNIC Theme</vt:lpstr>
      <vt:lpstr>Red APNIC Theme</vt:lpstr>
      <vt:lpstr>Grey APNIC Theme</vt:lpstr>
      <vt:lpstr>APNIC Update</vt:lpstr>
      <vt:lpstr>Overview</vt:lpstr>
      <vt:lpstr>Final /8 Delegation</vt:lpstr>
      <vt:lpstr>Membership Growth</vt:lpstr>
      <vt:lpstr>IPv4 Transfers</vt:lpstr>
      <vt:lpstr>Training </vt:lpstr>
      <vt:lpstr>APNIC Labs</vt:lpstr>
      <vt:lpstr>APNIC Policies in 2012</vt:lpstr>
      <vt:lpstr>Information Society Innovation Fund</vt:lpstr>
      <vt:lpstr>APNIC’s Engagement with the ITU</vt:lpstr>
      <vt:lpstr>APNIC@WCIT</vt:lpstr>
      <vt:lpstr>APNIC Survey</vt:lpstr>
      <vt:lpstr>APNIC Survey – Top Ten Priorities Future Planning</vt:lpstr>
      <vt:lpstr>Upcoming Conferences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Rebekah</dc:creator>
  <cp:lastModifiedBy>German Valdez</cp:lastModifiedBy>
  <cp:revision>250</cp:revision>
  <cp:lastPrinted>2012-09-05T04:49:02Z</cp:lastPrinted>
  <dcterms:created xsi:type="dcterms:W3CDTF">2012-02-23T01:07:50Z</dcterms:created>
  <dcterms:modified xsi:type="dcterms:W3CDTF">2012-10-25T14:44:43Z</dcterms:modified>
</cp:coreProperties>
</file>