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18" r:id="rId2"/>
    <p:sldId id="257" r:id="rId3"/>
    <p:sldId id="319" r:id="rId4"/>
    <p:sldId id="302" r:id="rId5"/>
    <p:sldId id="315" r:id="rId6"/>
    <p:sldId id="276" r:id="rId7"/>
    <p:sldId id="322" r:id="rId8"/>
    <p:sldId id="304" r:id="rId9"/>
    <p:sldId id="320" r:id="rId10"/>
    <p:sldId id="317" r:id="rId11"/>
    <p:sldId id="323" r:id="rId12"/>
    <p:sldId id="316" r:id="rId13"/>
    <p:sldId id="324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0A48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4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B8B8DC7-C95C-4A4A-AD2B-0161C41B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C25CC-7660-EF4D-BA28-6296BD69422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DAD37-7415-A94B-AF09-21C0B6E7FAB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77 courses in 36 locations to over 1870 participants in 2009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More advanced technical</a:t>
            </a:r>
            <a:r>
              <a:rPr lang="en-US" sz="2200" baseline="0" dirty="0" smtClean="0">
                <a:solidFill>
                  <a:srgbClr val="000000"/>
                </a:solidFill>
              </a:rPr>
              <a:t> workshops esp. IPv6</a:t>
            </a:r>
            <a:endParaRPr lang="en-US" sz="2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AU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954B0-24FA-9B40-B065-4D0778359A5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16E52-0BC5-FC43-9B2B-8C8FD31A59D2}" type="slidenum">
              <a:rPr lang="en-US" altLang="ja-JP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D5C02-B734-1646-9F58-C4A519769EE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06FC4-B39B-4148-82FB-8A7B353DC06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6345B-D808-9F44-A9F0-BBA4CC16F84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CA0ED-61E7-2147-95FB-9752AEFD2F7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F8461-B0C4-8847-B02E-743B1CF8C24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557EC-3391-FC48-A94C-6EAC5967AA4B}" type="slidenum">
              <a:rPr lang="en-US" altLang="ja-JP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F5FFF-5943-814D-879C-AB255DC84CCC}" type="slidenum">
              <a:rPr lang="en-US" altLang="ja-JP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A8186-0E18-9742-A5B1-5AD4E83E775B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2E11635-F985-6F4A-A016-439806A0A24F}" type="slidenum">
              <a:rPr lang="en-US" altLang="ja-JP" sz="1200">
                <a:cs typeface="ＭＳ Ｐゴシック" charset="-128"/>
              </a:rPr>
              <a:pPr algn="r"/>
              <a:t>6</a:t>
            </a:fld>
            <a:endParaRPr lang="en-US" altLang="ja-JP" sz="1200">
              <a:cs typeface="ＭＳ Ｐゴシック" charset="-128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ja-JP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94A27-A698-FD43-A96C-4050785A3925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208CCB2-342A-8E49-A94E-3A2154249694}" type="slidenum">
              <a:rPr lang="en-US" altLang="ja-JP" sz="1200">
                <a:cs typeface="ＭＳ Ｐゴシック" charset="-128"/>
              </a:rPr>
              <a:pPr algn="r"/>
              <a:t>7</a:t>
            </a:fld>
            <a:endParaRPr lang="en-US" altLang="ja-JP" sz="1200">
              <a:cs typeface="ＭＳ Ｐゴシック" charset="-128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Continuous formula based on both current and historical IPv4 address holding</a:t>
            </a:r>
          </a:p>
          <a:p>
            <a:pPr eaLnBrk="1" hangingPunct="1"/>
            <a:endParaRPr lang="en-US" altLang="ja-JP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 smtClean="0">
                <a:latin typeface="Arial" charset="0"/>
                <a:ea typeface="ＭＳ Ｐゴシック" charset="-128"/>
                <a:cs typeface="ＭＳ Ｐゴシック" charset="-128"/>
              </a:rPr>
              <a:t>TTM: 12 Asia Pacific nodes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>
                <a:latin typeface="Arial" charset="0"/>
                <a:ea typeface="ＭＳ Ｐゴシック" charset="-128"/>
                <a:cs typeface="ＭＳ Ｐゴシック" charset="-128"/>
              </a:rPr>
              <a:t>1.0.0.0/8</a:t>
            </a:r>
          </a:p>
          <a:p>
            <a:pPr eaLnBrk="1" hangingPunct="1">
              <a:spcBef>
                <a:spcPct val="0"/>
              </a:spcBef>
            </a:pPr>
            <a:r>
              <a:rPr lang="en-AU" dirty="0" smtClean="0">
                <a:latin typeface="Arial" charset="0"/>
                <a:ea typeface="ＭＳ Ｐゴシック" charset="-128"/>
                <a:cs typeface="ＭＳ Ｐゴシック" charset="-128"/>
              </a:rPr>
              <a:t>10Tb</a:t>
            </a:r>
            <a:r>
              <a:rPr lang="en-AU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of data</a:t>
            </a:r>
            <a:r>
              <a:rPr lang="en-AU" dirty="0" smtClean="0">
                <a:latin typeface="Arial" charset="0"/>
                <a:ea typeface="ＭＳ Ｐゴシック" charset="-128"/>
                <a:cs typeface="ＭＳ Ｐゴシック" charset="-128"/>
              </a:rPr>
              <a:t>  : Report available at </a:t>
            </a:r>
            <a:r>
              <a:rPr lang="en-AU" dirty="0" err="1" smtClean="0">
                <a:latin typeface="Arial" charset="0"/>
                <a:ea typeface="ＭＳ Ｐゴシック" charset="-128"/>
                <a:cs typeface="ＭＳ Ｐゴシック" charset="-128"/>
              </a:rPr>
              <a:t>www.potaroo.net</a:t>
            </a:r>
            <a:endParaRPr lang="en-AU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B07D1-FA6F-0E4D-A824-26E34BEBA15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C57D0-DBD1-AC43-B543-4D0FA28D5C76}" type="slidenum">
              <a:rPr lang="en-US" altLang="ja-JP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4F7A-F4E0-2F47-9D48-4E3173DC0F4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EE6-EF34-344C-A237-D4CE76B81F7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5880-9A33-4240-AD53-02225187091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53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526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2291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34B0-8F06-F048-A633-55CD5B16963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53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9100"/>
            <a:ext cx="8153400" cy="2324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E5AA-EE15-F346-B1C6-F92DCF891FA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F22CE-88AF-CA4D-A709-79FDCCB3C48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6EB3-2D49-B44A-A841-D183A5D971E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E0C0-7EF8-EC41-A070-E10C8654D49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6711-CBCD-5146-BFB6-D4F1F8D4999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118B-B696-D34A-A2CB-564DB6C9CD4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8A00-CC81-4E4F-98D8-801D7D8391D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ECD1-BC76-8D48-B6DD-19C2F0300B1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D392-70B0-484B-832F-4C465034E80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CB909473-1CED-DE47-BF9E-062A7B47475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maps.google.com/maps?f=q&amp;source=s_q&amp;hl=en&amp;geocode=&amp;q=cordelia+6+west+end+brisbane&amp;sll=-21.14239,149.184465&amp;sspn=0.074209,0.132093&amp;ie=UTF8&amp;hq=&amp;hnear=6+Cordelia+St,+South+Brisbane+Queensland+4101,+Australia&amp;z=1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z="4000" dirty="0"/>
              <a:t>APNIC Update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/>
              <a:t>AfriNIC</a:t>
            </a:r>
            <a:r>
              <a:rPr lang="en-US" altLang="ja-JP" dirty="0" smtClean="0"/>
              <a:t> 12</a:t>
            </a:r>
          </a:p>
          <a:p>
            <a:pPr eaLnBrk="1" hangingPunct="1"/>
            <a:r>
              <a:rPr lang="en-US" altLang="ja-JP" dirty="0" smtClean="0"/>
              <a:t>May 2010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sz="2400" dirty="0" err="1" smtClean="0"/>
              <a:t>Sanjaya</a:t>
            </a:r>
            <a:endParaRPr lang="en-US" altLang="ja-JP" sz="2400" dirty="0" smtClean="0"/>
          </a:p>
          <a:p>
            <a:pPr eaLnBrk="1" hangingPunct="1"/>
            <a:r>
              <a:rPr lang="en-US" altLang="ja-JP" sz="2400" smtClean="0"/>
              <a:t>Services Director, </a:t>
            </a:r>
            <a:r>
              <a:rPr lang="en-US" altLang="ja-JP" sz="2400" dirty="0" smtClean="0"/>
              <a:t>APNIC</a:t>
            </a:r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IPv6 Program Update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10% Media Campaign (with IANA)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About 7% IPv4 remaining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Kickstart</a:t>
            </a:r>
            <a:r>
              <a:rPr lang="en-US" dirty="0" smtClean="0"/>
              <a:t> IPv6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Implemented 10 Feb 2010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Total allocations since Feb 2010: 275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IPv6 events: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Philippines CIOF IPv6 Event; 16 April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APEC TEL41, Taipei; 8 May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Indonesia IPv6 Summit, Bali; 8-9 June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err="1" smtClean="0"/>
              <a:t>CommunicAsia</a:t>
            </a:r>
            <a:r>
              <a:rPr lang="en-US" dirty="0" smtClean="0"/>
              <a:t> 2010; 15-18 June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Training and Education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63"/>
              </a:spcBef>
            </a:pPr>
            <a:r>
              <a:rPr lang="en-US" dirty="0" smtClean="0"/>
              <a:t>Face-to-face training</a:t>
            </a:r>
          </a:p>
          <a:p>
            <a:pPr lvl="1"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Fully equipped Training lab (IPv6 supported)</a:t>
            </a:r>
          </a:p>
          <a:p>
            <a:pPr>
              <a:lnSpc>
                <a:spcPct val="90000"/>
              </a:lnSpc>
              <a:spcBef>
                <a:spcPts val="763"/>
              </a:spcBef>
            </a:pPr>
            <a:r>
              <a:rPr lang="en-US" dirty="0" smtClean="0"/>
              <a:t>Online Interactive eLearning Web classes</a:t>
            </a:r>
          </a:p>
          <a:p>
            <a:pPr lvl="1"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 smtClean="0"/>
              <a:t>Two training courses offered every month</a:t>
            </a:r>
          </a:p>
          <a:p>
            <a:pPr>
              <a:lnSpc>
                <a:spcPct val="90000"/>
              </a:lnSpc>
              <a:spcBef>
                <a:spcPts val="763"/>
              </a:spcBef>
            </a:pPr>
            <a:r>
              <a:rPr lang="en-US" dirty="0" smtClean="0"/>
              <a:t>Online self-paced modules</a:t>
            </a:r>
          </a:p>
          <a:p>
            <a:pPr lvl="1"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 smtClean="0"/>
              <a:t>Supplements other modes</a:t>
            </a:r>
          </a:p>
          <a:p>
            <a:pPr>
              <a:lnSpc>
                <a:spcPct val="90000"/>
              </a:lnSpc>
              <a:spcBef>
                <a:spcPts val="763"/>
              </a:spcBef>
            </a:pPr>
            <a:r>
              <a:rPr lang="en-US" dirty="0" smtClean="0"/>
              <a:t>Training through collaboration</a:t>
            </a:r>
          </a:p>
          <a:p>
            <a:pPr lvl="1"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 smtClean="0"/>
              <a:t>6Deploy, Team </a:t>
            </a:r>
            <a:r>
              <a:rPr lang="en-US" dirty="0" err="1" smtClean="0"/>
              <a:t>Cymru</a:t>
            </a:r>
            <a:r>
              <a:rPr lang="en-US" dirty="0" smtClean="0"/>
              <a:t>, </a:t>
            </a:r>
            <a:r>
              <a:rPr lang="en-US" dirty="0" err="1" smtClean="0"/>
              <a:t>IntERLab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Other APNIC News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/>
              <a:t>Community </a:t>
            </a:r>
            <a:r>
              <a:rPr lang="en-US" altLang="ja-JP" smtClean="0"/>
              <a:t>Consultation, APNIC 29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Panellists’ perspectives: ITU, Developing economies, ICANN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Extended comment session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Formal submission </a:t>
            </a:r>
            <a:r>
              <a:rPr lang="en-US" altLang="ja-JP"/>
              <a:t>to</a:t>
            </a:r>
            <a:r>
              <a:rPr lang="en-US" altLang="ja-JP" smtClean="0"/>
              <a:t> ITU IPv6 Group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Upcoming events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PITA, Solomon Islands; 16 April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WTDC, India; 24 May – 7 June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Asia Pacific Regional IGF, Hong Kong; 14 June</a:t>
            </a:r>
            <a:endParaRPr lang="en-US" altLang="ja-JP" smtClean="0"/>
          </a:p>
          <a:p>
            <a:pPr lvl="1"/>
            <a:endParaRPr lang="en-US" altLang="ja-JP"/>
          </a:p>
          <a:p>
            <a:pPr lvl="1"/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2362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Lower operating costs</a:t>
            </a:r>
          </a:p>
          <a:p>
            <a:pPr eaLnBrk="1" hangingPunct="1">
              <a:defRPr/>
            </a:pPr>
            <a:r>
              <a:rPr lang="en-US" dirty="0" smtClean="0"/>
              <a:t>Size and location suits </a:t>
            </a:r>
            <a:r>
              <a:rPr lang="en-US" dirty="0" err="1" smtClean="0"/>
              <a:t>APNIC’s</a:t>
            </a:r>
            <a:r>
              <a:rPr lang="en-US" dirty="0" smtClean="0"/>
              <a:t> future needs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3725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5562600" y="4038600"/>
            <a:ext cx="3109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hlinkClick r:id="rId3"/>
              </a:rPr>
              <a:t>Google Map Location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APNIC Meeting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30 Gold Coast, Australia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Participate remotely via webcast, audio streaming, live transcripts.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http://meeting.apnic.net/30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751x164_APNIC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5" y="1607598"/>
            <a:ext cx="837456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More APNIC Meetings..</a:t>
            </a:r>
            <a:endParaRPr lang="en-US" sz="40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APNIC 31 and APRICOT 2011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/>
              <a:t>Hong Kong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/>
              <a:t>21 to 25 </a:t>
            </a:r>
            <a:r>
              <a:rPr lang="en-US" smtClean="0"/>
              <a:t>February</a:t>
            </a:r>
            <a:endParaRPr lang="en-AU" smtClean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AU"/>
              <a:t>Joint meeting with </a:t>
            </a:r>
            <a:r>
              <a:rPr lang="en-AU" smtClean="0"/>
              <a:t>APAN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APNIC 33 and APRICOT 2012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22 February – 3 March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Delhi, India</a:t>
            </a:r>
            <a:endParaRPr lang="en-AU" smtClean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Thank You</a:t>
            </a:r>
          </a:p>
        </p:txBody>
      </p:sp>
      <p:sp>
        <p:nvSpPr>
          <p:cNvPr id="4608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you@</a:t>
            </a:r>
            <a:r>
              <a:rPr lang="en-US" dirty="0" err="1" smtClean="0"/>
              <a:t>apnic.net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mtClean="0"/>
              <a:t>Services Update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mtClean="0"/>
              <a:t>APNIC 29 Policy Outcomes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mtClean="0"/>
              <a:t>APNIC Activities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R&amp;D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Technical Developments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IPv6 Program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Training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mtClean="0"/>
              <a:t>Other News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mtClean="0"/>
              <a:t>Upcoming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Resource Delegations</a:t>
            </a:r>
            <a:endParaRPr lang="en-AU" sz="4000" dirty="0"/>
          </a:p>
        </p:txBody>
      </p:sp>
      <p:pic>
        <p:nvPicPr>
          <p:cNvPr id="6" name="Picture 5" descr="ipv4_assigned_21May_2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3738694" cy="2686424"/>
          </a:xfrm>
          <a:prstGeom prst="rect">
            <a:avLst/>
          </a:prstGeom>
        </p:spPr>
      </p:pic>
      <p:pic>
        <p:nvPicPr>
          <p:cNvPr id="7" name="Picture 6" descr="ipv6_assigned_21May_20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5564" y="1295400"/>
            <a:ext cx="3821236" cy="2686424"/>
          </a:xfrm>
          <a:prstGeom prst="rect">
            <a:avLst/>
          </a:prstGeom>
        </p:spPr>
      </p:pic>
      <p:pic>
        <p:nvPicPr>
          <p:cNvPr id="8" name="Picture 7" descr="asn_assigned_21may_2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962400"/>
            <a:ext cx="3779089" cy="268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/>
              <a:t>APNIC Service Levels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3000" b="1" i="1"/>
              <a:t>Membership</a:t>
            </a:r>
            <a:r>
              <a:rPr lang="en-US" altLang="ja-JP" sz="3000"/>
              <a:t> total: 2,264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3000"/>
              <a:t>2009 highest number of new Members: 416</a:t>
            </a:r>
            <a:endParaRPr lang="en-US" altLang="ja-JP" sz="30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3000" smtClean="0"/>
              <a:t>March 2010 was </a:t>
            </a:r>
            <a:r>
              <a:rPr lang="en-US" altLang="ja-JP" sz="3000"/>
              <a:t>the largest month on record for </a:t>
            </a:r>
            <a:r>
              <a:rPr lang="en-US" altLang="ja-JP" sz="3000" b="1" i="1"/>
              <a:t>new membership  </a:t>
            </a:r>
            <a:r>
              <a:rPr lang="en-US" altLang="ja-JP" sz="3000"/>
              <a:t>applications/</a:t>
            </a:r>
            <a:r>
              <a:rPr lang="en-US" altLang="ja-JP" sz="3000" smtClean="0"/>
              <a:t>approvals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ja-JP" sz="2600" smtClean="0"/>
              <a:t>54 new accounts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3000"/>
              <a:t>APNIC now averages 1,400+</a:t>
            </a:r>
            <a:r>
              <a:rPr lang="en-US" altLang="ja-JP" sz="3000">
                <a:solidFill>
                  <a:srgbClr val="FF0000"/>
                </a:solidFill>
              </a:rPr>
              <a:t> </a:t>
            </a:r>
            <a:r>
              <a:rPr lang="en-US" altLang="ja-JP" sz="3000"/>
              <a:t>per month </a:t>
            </a:r>
            <a:r>
              <a:rPr lang="en-US" altLang="ja-JP" sz="3000" b="1" i="1"/>
              <a:t>Helpdesk</a:t>
            </a:r>
            <a:r>
              <a:rPr lang="en-US" altLang="ja-JP" sz="3000"/>
              <a:t> enquiries, a growth of over 55% in the last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3000"/>
              <a:t>Total MyAPNIC users: 2400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Member Services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mtClean="0"/>
              <a:t>CA2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Automated certificate renewal (MyAPNIC)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Manage contacts without a digital certificate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Resource Quality Assurance Initiative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APNIC tests all IANA allocations prior to distribution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27.0.0.0/8 and 1.0.0.0/8 tested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1.0.0.0/8 public report available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smtClean="0"/>
              <a:t>Testing preparations for to 14.0.0.0/8 and 223.0.0.0/8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altLang="ja-JP" smtClean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altLang="ja-JP" smtClean="0"/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altLang="ja-JP" smtClean="0"/>
          </a:p>
          <a:p>
            <a:pPr>
              <a:lnSpc>
                <a:spcPct val="90000"/>
              </a:lnSpc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/>
              <a:t>APNIC 29 Policy Outcomes</a:t>
            </a:r>
          </a:p>
        </p:txBody>
      </p:sp>
      <p:graphicFrame>
        <p:nvGraphicFramePr>
          <p:cNvPr id="20504" name="Group 24"/>
          <p:cNvGraphicFramePr>
            <a:graphicFrameLocks noGrp="1"/>
          </p:cNvGraphicFramePr>
          <p:nvPr/>
        </p:nvGraphicFramePr>
        <p:xfrm>
          <a:off x="838200" y="1219200"/>
          <a:ext cx="7924800" cy="3768661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Prop-079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Reached Consensus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Abuse contact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introduce a mandatory abuse contact field for objects in the APNIC Whois Database to provide a more efficient way for abuse reports to reach the correct network contact.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Draft available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Removal of IPv4 prefix exchange policy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policy that currently permits resource holders to return three or more noncontiguous IPv4 address blocks and have the prefixes replaced with a single, larger, contiguous block.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Prop-082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Draft available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Removing aggregation criteria for IPv6 initial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aggregation requirement from the IPv6 initial allocation policy.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9" name="Rectangle 265"/>
          <p:cNvSpPr>
            <a:spLocks noChangeArrowheads="1"/>
          </p:cNvSpPr>
          <p:nvPr/>
        </p:nvSpPr>
        <p:spPr bwMode="auto">
          <a:xfrm>
            <a:off x="47244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26650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6651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dirty="0" smtClean="0"/>
              <a:t>Last Policy and Fee Changes Implementations</a:t>
            </a:r>
          </a:p>
        </p:txBody>
      </p:sp>
      <p:graphicFrame>
        <p:nvGraphicFramePr>
          <p:cNvPr id="20504" name="Group 24"/>
          <p:cNvGraphicFramePr>
            <a:graphicFrameLocks noGrp="1"/>
          </p:cNvGraphicFramePr>
          <p:nvPr/>
        </p:nvGraphicFramePr>
        <p:xfrm>
          <a:off x="838200" y="1371600"/>
          <a:ext cx="7924800" cy="2859024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Prop-050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IPv4 address transfers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policy removes APNIC policy restrictions on the transfer of registration of IPv4 address allocations and IPv4 portable address assignments between current APNIC account holders.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Prop-073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Simplifying allocation/assignment of IPv6 to APNIC Members with existing IPv4 addresses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IPv6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Kickstart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Available from the public and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MyAPNIC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websites as a simple, one-click application for current IPv4 address holders to obtain an appropriately sized block of IPv6 addresses.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3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8694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8695" name="Rectangle 265"/>
          <p:cNvSpPr>
            <a:spLocks noChangeArrowheads="1"/>
          </p:cNvSpPr>
          <p:nvPr/>
        </p:nvSpPr>
        <p:spPr bwMode="auto">
          <a:xfrm>
            <a:off x="2667000" y="4343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28696" name="TextBox 6"/>
          <p:cNvSpPr txBox="1">
            <a:spLocks noChangeArrowheads="1"/>
          </p:cNvSpPr>
          <p:nvPr/>
        </p:nvSpPr>
        <p:spPr bwMode="auto">
          <a:xfrm>
            <a:off x="838200" y="5228959"/>
            <a:ext cx="7924800" cy="27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/>
              <a:t>New Fee Schedule, implemented</a:t>
            </a:r>
            <a:r>
              <a:rPr lang="en-US" dirty="0" smtClean="0"/>
              <a:t> January </a:t>
            </a:r>
            <a:r>
              <a:rPr lang="en-US" dirty="0"/>
              <a:t>1 2010</a:t>
            </a:r>
          </a:p>
          <a:p>
            <a:pPr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/>
              <a:t>50% discount for Least Developed Countries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763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Research and Development</a:t>
            </a:r>
            <a:endParaRPr lang="en-US" sz="40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153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Routing research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RPKI (joint with other RIR/NRO)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DNS service dynamics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DNSSEC implementation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Expanded network measurement/monitoring</a:t>
            </a:r>
          </a:p>
          <a:p>
            <a:pPr marL="800100"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Test Traffic Measurement (TTM)</a:t>
            </a:r>
          </a:p>
          <a:p>
            <a:pPr marL="1200150" lvl="2" indent="-285750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‘Day In the Life of the Internet’ (DITL)</a:t>
            </a:r>
          </a:p>
          <a:p>
            <a:pPr lvl="2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 smtClean="0"/>
              <a:t>3.4Tb of data collected over 3 days in 2010 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Technical Developments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DNSSEC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ja-JP" dirty="0" smtClean="0"/>
              <a:t>Phase 3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Resource Public Key Infrastructure (RPKI)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Web </a:t>
            </a:r>
            <a:r>
              <a:rPr lang="en-US" dirty="0"/>
              <a:t>services interface with external systems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Secure channel for updating</a:t>
            </a:r>
            <a:r>
              <a:rPr lang="en-US" dirty="0" smtClean="0"/>
              <a:t> Member </a:t>
            </a:r>
            <a:r>
              <a:rPr lang="en-US" dirty="0"/>
              <a:t>reverse delegations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Will be used to link</a:t>
            </a:r>
            <a:r>
              <a:rPr lang="en-US" dirty="0" smtClean="0"/>
              <a:t> Member </a:t>
            </a:r>
            <a:r>
              <a:rPr lang="en-US" dirty="0"/>
              <a:t>DNSSEC signed zones to APNIC DNSSEC signed zones</a:t>
            </a:r>
          </a:p>
          <a:p>
            <a:pPr>
              <a:lnSpc>
                <a:spcPct val="90000"/>
              </a:lnSpc>
            </a:pPr>
            <a:endParaRPr lang="en-US" altLang="ja-JP" dirty="0"/>
          </a:p>
          <a:p>
            <a:pPr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ppt_template_2009_1">
  <a:themeElements>
    <a:clrScheme name="apnic_ppt_template_2009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nic_ppt_template_2009_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apnic_ppt_template_2009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nic_ppt_template_2009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nic_ppt_template_2009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Templates:apnic_ppt_template_2009_1.pot</Template>
  <TotalTime>6938</TotalTime>
  <Words>787</Words>
  <Application>Microsoft Macintosh PowerPoint</Application>
  <PresentationFormat>On-screen Show (4:3)</PresentationFormat>
  <Paragraphs>164</Paragraphs>
  <Slides>16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apnic_ppt_template_2009_1</vt:lpstr>
      <vt:lpstr>APNIC Update</vt:lpstr>
      <vt:lpstr>Overview</vt:lpstr>
      <vt:lpstr>Resource Delegations</vt:lpstr>
      <vt:lpstr>APNIC Service Levels</vt:lpstr>
      <vt:lpstr>Member Services</vt:lpstr>
      <vt:lpstr>APNIC 29 Policy Outcomes</vt:lpstr>
      <vt:lpstr>Last Policy and Fee Changes Implementations</vt:lpstr>
      <vt:lpstr>Research and Development</vt:lpstr>
      <vt:lpstr>Technical Developments</vt:lpstr>
      <vt:lpstr>IPv6 Program Update</vt:lpstr>
      <vt:lpstr>Training and Education</vt:lpstr>
      <vt:lpstr>Other APNIC News</vt:lpstr>
      <vt:lpstr>New Building</vt:lpstr>
      <vt:lpstr>Slide 14</vt:lpstr>
      <vt:lpstr>More APNIC Meetings..</vt:lpstr>
      <vt:lpstr>Thank You</vt:lpstr>
    </vt:vector>
  </TitlesOfParts>
  <Manager/>
  <Company>APNIC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</dc:title>
  <dc:subject/>
  <dc:creator>APNIC</dc:creator>
  <cp:keywords/>
  <dc:description/>
  <cp:lastModifiedBy>Samantha Marks</cp:lastModifiedBy>
  <cp:revision>105</cp:revision>
  <cp:lastPrinted>2010-04-13T06:19:27Z</cp:lastPrinted>
  <dcterms:created xsi:type="dcterms:W3CDTF">2010-06-17T01:15:13Z</dcterms:created>
  <dcterms:modified xsi:type="dcterms:W3CDTF">2010-06-17T01:17:56Z</dcterms:modified>
  <cp:category/>
</cp:coreProperties>
</file>