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6" r:id="rId2"/>
    <p:sldId id="257" r:id="rId3"/>
    <p:sldId id="278" r:id="rId4"/>
    <p:sldId id="287" r:id="rId5"/>
    <p:sldId id="268" r:id="rId6"/>
    <p:sldId id="262" r:id="rId7"/>
    <p:sldId id="263" r:id="rId8"/>
    <p:sldId id="264" r:id="rId9"/>
    <p:sldId id="269" r:id="rId10"/>
    <p:sldId id="281" r:id="rId11"/>
    <p:sldId id="282" r:id="rId12"/>
    <p:sldId id="283" r:id="rId13"/>
    <p:sldId id="284" r:id="rId14"/>
    <p:sldId id="271" r:id="rId15"/>
    <p:sldId id="285" r:id="rId16"/>
    <p:sldId id="286" r:id="rId17"/>
    <p:sldId id="288" r:id="rId18"/>
    <p:sldId id="275"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67" autoAdjust="0"/>
    <p:restoredTop sz="94660"/>
  </p:normalViewPr>
  <p:slideViewPr>
    <p:cSldViewPr snapToObjects="1">
      <p:cViewPr varScale="1">
        <p:scale>
          <a:sx n="72" d="100"/>
          <a:sy n="72" d="100"/>
        </p:scale>
        <p:origin x="-107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AU"/>
  <c:style val="18"/>
  <c:chart>
    <c:plotArea>
      <c:layout/>
      <c:barChart>
        <c:barDir val="col"/>
        <c:grouping val="clustered"/>
        <c:ser>
          <c:idx val="0"/>
          <c:order val="0"/>
          <c:tx>
            <c:strRef>
              <c:f>Sheet1!$B$1</c:f>
              <c:strCache>
                <c:ptCount val="1"/>
                <c:pt idx="0">
                  <c:v>IPv4</c:v>
                </c:pt>
              </c:strCache>
            </c:strRef>
          </c:tx>
          <c:cat>
            <c:numRef>
              <c:f>Sheet1!$A$2:$A$4</c:f>
              <c:numCache>
                <c:formatCode>General</c:formatCode>
                <c:ptCount val="3"/>
                <c:pt idx="0">
                  <c:v>2008</c:v>
                </c:pt>
                <c:pt idx="1">
                  <c:v>2009</c:v>
                </c:pt>
                <c:pt idx="2">
                  <c:v>2010</c:v>
                </c:pt>
              </c:numCache>
            </c:numRef>
          </c:cat>
          <c:val>
            <c:numRef>
              <c:f>Sheet1!$B$2:$B$4</c:f>
              <c:numCache>
                <c:formatCode>General</c:formatCode>
                <c:ptCount val="3"/>
                <c:pt idx="0">
                  <c:v>1050</c:v>
                </c:pt>
                <c:pt idx="1">
                  <c:v>1050</c:v>
                </c:pt>
                <c:pt idx="2">
                  <c:v>1390</c:v>
                </c:pt>
              </c:numCache>
            </c:numRef>
          </c:val>
        </c:ser>
        <c:ser>
          <c:idx val="1"/>
          <c:order val="1"/>
          <c:tx>
            <c:strRef>
              <c:f>Sheet1!$C$1</c:f>
              <c:strCache>
                <c:ptCount val="1"/>
                <c:pt idx="0">
                  <c:v>IPv6</c:v>
                </c:pt>
              </c:strCache>
            </c:strRef>
          </c:tx>
          <c:cat>
            <c:numRef>
              <c:f>Sheet1!$A$2:$A$4</c:f>
              <c:numCache>
                <c:formatCode>General</c:formatCode>
                <c:ptCount val="3"/>
                <c:pt idx="0">
                  <c:v>2008</c:v>
                </c:pt>
                <c:pt idx="1">
                  <c:v>2009</c:v>
                </c:pt>
                <c:pt idx="2">
                  <c:v>2010</c:v>
                </c:pt>
              </c:numCache>
            </c:numRef>
          </c:cat>
          <c:val>
            <c:numRef>
              <c:f>Sheet1!$C$2:$C$4</c:f>
              <c:numCache>
                <c:formatCode>General</c:formatCode>
                <c:ptCount val="3"/>
                <c:pt idx="0">
                  <c:v>180</c:v>
                </c:pt>
                <c:pt idx="1">
                  <c:v>180</c:v>
                </c:pt>
                <c:pt idx="2">
                  <c:v>610</c:v>
                </c:pt>
              </c:numCache>
            </c:numRef>
          </c:val>
        </c:ser>
        <c:ser>
          <c:idx val="2"/>
          <c:order val="2"/>
          <c:tx>
            <c:strRef>
              <c:f>Sheet1!$D$1</c:f>
              <c:strCache>
                <c:ptCount val="1"/>
                <c:pt idx="0">
                  <c:v>ASN</c:v>
                </c:pt>
              </c:strCache>
            </c:strRef>
          </c:tx>
          <c:cat>
            <c:numRef>
              <c:f>Sheet1!$A$2:$A$4</c:f>
              <c:numCache>
                <c:formatCode>General</c:formatCode>
                <c:ptCount val="3"/>
                <c:pt idx="0">
                  <c:v>2008</c:v>
                </c:pt>
                <c:pt idx="1">
                  <c:v>2009</c:v>
                </c:pt>
                <c:pt idx="2">
                  <c:v>2010</c:v>
                </c:pt>
              </c:numCache>
            </c:numRef>
          </c:cat>
          <c:val>
            <c:numRef>
              <c:f>Sheet1!$D$2:$D$4</c:f>
              <c:numCache>
                <c:formatCode>General</c:formatCode>
                <c:ptCount val="3"/>
                <c:pt idx="0">
                  <c:v>450</c:v>
                </c:pt>
                <c:pt idx="1">
                  <c:v>480</c:v>
                </c:pt>
                <c:pt idx="2">
                  <c:v>550</c:v>
                </c:pt>
              </c:numCache>
            </c:numRef>
          </c:val>
        </c:ser>
        <c:axId val="87315968"/>
        <c:axId val="87317504"/>
      </c:barChart>
      <c:catAx>
        <c:axId val="87315968"/>
        <c:scaling>
          <c:orientation val="minMax"/>
        </c:scaling>
        <c:axPos val="b"/>
        <c:numFmt formatCode="General" sourceLinked="1"/>
        <c:tickLblPos val="nextTo"/>
        <c:crossAx val="87317504"/>
        <c:crosses val="autoZero"/>
        <c:auto val="1"/>
        <c:lblAlgn val="ctr"/>
        <c:lblOffset val="100"/>
      </c:catAx>
      <c:valAx>
        <c:axId val="87317504"/>
        <c:scaling>
          <c:orientation val="minMax"/>
        </c:scaling>
        <c:axPos val="l"/>
        <c:majorGridlines/>
        <c:numFmt formatCode="General" sourceLinked="1"/>
        <c:tickLblPos val="nextTo"/>
        <c:crossAx val="87315968"/>
        <c:crosses val="autoZero"/>
        <c:crossBetween val="between"/>
      </c:valAx>
    </c:plotArea>
    <c:legend>
      <c:legendPos val="r"/>
      <c:layout/>
    </c:legend>
    <c:plotVisOnly val="1"/>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7530FF-CA8D-2145-B2A9-DED29670EC60}" type="datetimeFigureOut">
              <a:rPr lang="en-US" smtClean="0"/>
              <a:pPr/>
              <a:t>17/06/2011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121DEE-8E0D-FC4C-93C9-7DEF49601957}"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174387-9BF5-8148-A487-66D16D6EF3EC}" type="datetimeFigureOut">
              <a:rPr lang="en-US" smtClean="0"/>
              <a:pPr/>
              <a:t>17/06/2011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2AD054-2764-B14B-AA9B-E35C0EB69B50}"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IPv6 delegations more than tripled in 2010</a:t>
            </a:r>
          </a:p>
          <a:p>
            <a:r>
              <a:rPr lang="en-US" dirty="0" smtClean="0"/>
              <a:t>In 2010, we had 121 million IPv4 addresses delivered to our customers. But we have 212 million /48 iPv6</a:t>
            </a:r>
            <a:r>
              <a:rPr lang="en-US" baseline="0" dirty="0" smtClean="0"/>
              <a:t> networks deployed. Now it’s a matter of seeing how people start routing them.</a:t>
            </a:r>
            <a:endParaRPr lang="en-US" dirty="0" smtClean="0"/>
          </a:p>
          <a:p>
            <a:endParaRPr lang="en-US" dirty="0"/>
          </a:p>
        </p:txBody>
      </p:sp>
      <p:sp>
        <p:nvSpPr>
          <p:cNvPr id="4" name="Slide Number Placeholder 3"/>
          <p:cNvSpPr>
            <a:spLocks noGrp="1"/>
          </p:cNvSpPr>
          <p:nvPr>
            <p:ph type="sldNum" sz="quarter" idx="10"/>
          </p:nvPr>
        </p:nvSpPr>
        <p:spPr/>
        <p:txBody>
          <a:bodyPr/>
          <a:lstStyle/>
          <a:p>
            <a:fld id="{862AD054-2764-B14B-AA9B-E35C0EB69B50}"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2AD054-2764-B14B-AA9B-E35C0EB69B50}"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Kickstart</a:t>
            </a:r>
            <a:r>
              <a:rPr lang="en-US" baseline="0" dirty="0" smtClean="0"/>
              <a:t> IPv6:</a:t>
            </a:r>
          </a:p>
          <a:p>
            <a:r>
              <a:rPr lang="en-US" baseline="0" dirty="0" smtClean="0"/>
              <a:t>- A result of prop-073 </a:t>
            </a:r>
          </a:p>
          <a:p>
            <a:pPr>
              <a:buFontTx/>
              <a:buChar char="-"/>
            </a:pPr>
            <a:r>
              <a:rPr lang="en-US" baseline="0" dirty="0" smtClean="0"/>
              <a:t> Using </a:t>
            </a:r>
            <a:r>
              <a:rPr lang="en-US" baseline="0" dirty="0" err="1" smtClean="0"/>
              <a:t>MyAPNIC</a:t>
            </a:r>
            <a:r>
              <a:rPr lang="en-US" baseline="0" dirty="0" smtClean="0"/>
              <a:t>, users click the appropriate link to receive delegation</a:t>
            </a:r>
          </a:p>
          <a:p>
            <a:pPr>
              <a:buFontTx/>
              <a:buChar char="-"/>
            </a:pPr>
            <a:r>
              <a:rPr lang="en-US" baseline="0" dirty="0" smtClean="0"/>
              <a:t> Members with an IPv4 allocation, eligible for a /32 of IPV6</a:t>
            </a:r>
          </a:p>
          <a:p>
            <a:pPr>
              <a:buFontTx/>
              <a:buChar char="-"/>
            </a:pPr>
            <a:r>
              <a:rPr lang="en-US" baseline="0" dirty="0" smtClean="0"/>
              <a:t> Members with an IPv4 assignment, eligible for a /48 of IPv6</a:t>
            </a:r>
            <a:endParaRPr lang="en-US" dirty="0"/>
          </a:p>
        </p:txBody>
      </p:sp>
      <p:sp>
        <p:nvSpPr>
          <p:cNvPr id="4" name="Slide Number Placeholder 3"/>
          <p:cNvSpPr>
            <a:spLocks noGrp="1"/>
          </p:cNvSpPr>
          <p:nvPr>
            <p:ph type="sldNum" sz="quarter" idx="10"/>
          </p:nvPr>
        </p:nvSpPr>
        <p:spPr/>
        <p:txBody>
          <a:bodyPr/>
          <a:lstStyle/>
          <a:p>
            <a:fld id="{862AD054-2764-B14B-AA9B-E35C0EB69B50}"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Change</a:t>
            </a:r>
            <a:r>
              <a:rPr lang="en-US" baseline="0" dirty="0" smtClean="0"/>
              <a:t> in the original dates, now starting a day before. </a:t>
            </a:r>
            <a:endParaRPr lang="en-US" dirty="0"/>
          </a:p>
        </p:txBody>
      </p:sp>
      <p:sp>
        <p:nvSpPr>
          <p:cNvPr id="4" name="Slide Number Placeholder 3"/>
          <p:cNvSpPr>
            <a:spLocks noGrp="1"/>
          </p:cNvSpPr>
          <p:nvPr>
            <p:ph type="sldNum" sz="quarter" idx="10"/>
          </p:nvPr>
        </p:nvSpPr>
        <p:spPr/>
        <p:txBody>
          <a:bodyPr/>
          <a:lstStyle/>
          <a:p>
            <a:fld id="{862AD054-2764-B14B-AA9B-E35C0EB69B50}"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130425"/>
            <a:ext cx="8001000" cy="1470025"/>
          </a:xfrm>
        </p:spPr>
        <p:txBody>
          <a:bodyPr/>
          <a:lstStyle/>
          <a:p>
            <a:r>
              <a:rPr lang="en-AU" smtClean="0"/>
              <a:t>Click to edit Master title style</a:t>
            </a:r>
            <a:endParaRPr lang="en-US" dirty="0"/>
          </a:p>
        </p:txBody>
      </p:sp>
      <p:sp>
        <p:nvSpPr>
          <p:cNvPr id="3" name="Subtitle 2"/>
          <p:cNvSpPr>
            <a:spLocks noGrp="1"/>
          </p:cNvSpPr>
          <p:nvPr>
            <p:ph type="subTitle" idx="1"/>
          </p:nvPr>
        </p:nvSpPr>
        <p:spPr>
          <a:xfrm>
            <a:off x="1371600" y="3886200"/>
            <a:ext cx="6781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smtClean="0"/>
              <a:t>Click to edit Master subtitle style</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4A017192-4795-C04C-AE03-5DCA5CC6325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4A017192-4795-C04C-AE03-5DCA5CC6325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381000"/>
            <a:ext cx="2038350" cy="6172200"/>
          </a:xfrm>
        </p:spPr>
        <p:txBody>
          <a:bodyPr vert="eaVert"/>
          <a:lstStyle/>
          <a:p>
            <a:r>
              <a:rPr lang="en-AU" smtClean="0"/>
              <a:t>Click to edit Master title style</a:t>
            </a:r>
            <a:endParaRPr lang="en-US" dirty="0"/>
          </a:p>
        </p:txBody>
      </p:sp>
      <p:sp>
        <p:nvSpPr>
          <p:cNvPr id="3" name="Vertical Text Placeholder 2"/>
          <p:cNvSpPr>
            <a:spLocks noGrp="1"/>
          </p:cNvSpPr>
          <p:nvPr>
            <p:ph type="body" orient="vert" idx="1"/>
          </p:nvPr>
        </p:nvSpPr>
        <p:spPr>
          <a:xfrm>
            <a:off x="762000" y="381000"/>
            <a:ext cx="5962650" cy="61722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4A017192-4795-C04C-AE03-5DCA5CC6325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001000" cy="1143000"/>
          </a:xfrm>
        </p:spPr>
        <p:txBody>
          <a:bodyPr/>
          <a:lstStyle/>
          <a:p>
            <a:r>
              <a:rPr lang="en-AU" smtClean="0"/>
              <a:t>Click to edit Master title style</a:t>
            </a:r>
            <a:endParaRPr lang="en-US"/>
          </a:p>
        </p:txBody>
      </p:sp>
      <p:sp>
        <p:nvSpPr>
          <p:cNvPr id="3" name="Content Placeholder 2"/>
          <p:cNvSpPr>
            <a:spLocks noGrp="1"/>
          </p:cNvSpPr>
          <p:nvPr>
            <p:ph idx="1"/>
          </p:nvPr>
        </p:nvSpPr>
        <p:spPr>
          <a:xfrm>
            <a:off x="838200" y="1752600"/>
            <a:ext cx="8001000" cy="48006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4A017192-4795-C04C-AE03-5DCA5CC6325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00"/>
            <a:ext cx="7772400" cy="1362075"/>
          </a:xfrm>
        </p:spPr>
        <p:txBody>
          <a:bodyPr anchor="t"/>
          <a:lstStyle>
            <a:lvl1pPr algn="ctr">
              <a:defRPr sz="4000" b="1" cap="none"/>
            </a:lvl1pPr>
          </a:lstStyle>
          <a:p>
            <a:r>
              <a:rPr lang="en-AU" altLang="ja-JP" smtClean="0"/>
              <a:t>Click to edit Master title style</a:t>
            </a:r>
            <a:endParaRPr lang="en-US" dirty="0"/>
          </a:p>
        </p:txBody>
      </p:sp>
      <p:sp>
        <p:nvSpPr>
          <p:cNvPr id="3" name="Text Placeholder 2"/>
          <p:cNvSpPr>
            <a:spLocks noGrp="1"/>
          </p:cNvSpPr>
          <p:nvPr>
            <p:ph type="body" idx="1"/>
          </p:nvPr>
        </p:nvSpPr>
        <p:spPr>
          <a:xfrm>
            <a:off x="914400" y="2906713"/>
            <a:ext cx="7772400" cy="1500187"/>
          </a:xfrm>
        </p:spPr>
        <p:txBody>
          <a:bodyPr anchor="b"/>
          <a:lstStyle>
            <a:lvl1pPr marL="0" indent="0" algn="ct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4A017192-4795-C04C-AE03-5DCA5CC6325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001000" cy="1143000"/>
          </a:xfrm>
        </p:spPr>
        <p:txBody>
          <a:bodyPr/>
          <a:lstStyle/>
          <a:p>
            <a:r>
              <a:rPr lang="en-AU" smtClean="0"/>
              <a:t>Click to edit Master title style</a:t>
            </a:r>
            <a:endParaRPr lang="en-US" dirty="0"/>
          </a:p>
        </p:txBody>
      </p:sp>
      <p:sp>
        <p:nvSpPr>
          <p:cNvPr id="3" name="Content Placeholder 2"/>
          <p:cNvSpPr>
            <a:spLocks noGrp="1"/>
          </p:cNvSpPr>
          <p:nvPr>
            <p:ph sz="half" idx="1"/>
          </p:nvPr>
        </p:nvSpPr>
        <p:spPr>
          <a:xfrm>
            <a:off x="838200" y="1752600"/>
            <a:ext cx="39243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Content Placeholder 3"/>
          <p:cNvSpPr>
            <a:spLocks noGrp="1"/>
          </p:cNvSpPr>
          <p:nvPr>
            <p:ph sz="half" idx="2"/>
          </p:nvPr>
        </p:nvSpPr>
        <p:spPr>
          <a:xfrm>
            <a:off x="4914900" y="1752600"/>
            <a:ext cx="39243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fld id="{4A017192-4795-C04C-AE03-5DCA5CC6325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001000" cy="1143000"/>
          </a:xfrm>
        </p:spPr>
        <p:txBody>
          <a:bodyPr/>
          <a:lstStyle>
            <a:lvl1pPr>
              <a:defRPr/>
            </a:lvl1pPr>
          </a:lstStyle>
          <a:p>
            <a:r>
              <a:rPr lang="en-AU" smtClean="0"/>
              <a:t>Click to edit Master title style</a:t>
            </a:r>
            <a:endParaRPr lang="en-US" dirty="0"/>
          </a:p>
        </p:txBody>
      </p:sp>
      <p:sp>
        <p:nvSpPr>
          <p:cNvPr id="3" name="Text Placeholder 2"/>
          <p:cNvSpPr>
            <a:spLocks noGrp="1"/>
          </p:cNvSpPr>
          <p:nvPr>
            <p:ph type="body" idx="1"/>
          </p:nvPr>
        </p:nvSpPr>
        <p:spPr>
          <a:xfrm>
            <a:off x="838200" y="1763714"/>
            <a:ext cx="3810000"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ltLang="ja-JP" smtClean="0"/>
              <a:t>Click to edit Master text styles</a:t>
            </a:r>
          </a:p>
        </p:txBody>
      </p:sp>
      <p:sp>
        <p:nvSpPr>
          <p:cNvPr id="4" name="Content Placeholder 3"/>
          <p:cNvSpPr>
            <a:spLocks noGrp="1"/>
          </p:cNvSpPr>
          <p:nvPr>
            <p:ph sz="half" idx="2"/>
          </p:nvPr>
        </p:nvSpPr>
        <p:spPr>
          <a:xfrm>
            <a:off x="838200" y="2403475"/>
            <a:ext cx="3810000"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5" name="Text Placeholder 4"/>
          <p:cNvSpPr>
            <a:spLocks noGrp="1"/>
          </p:cNvSpPr>
          <p:nvPr>
            <p:ph type="body" sz="quarter" idx="3"/>
          </p:nvPr>
        </p:nvSpPr>
        <p:spPr>
          <a:xfrm>
            <a:off x="4876800" y="1763714"/>
            <a:ext cx="3962400"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ltLang="ja-JP" smtClean="0"/>
              <a:t>Click to edit Master text styles</a:t>
            </a:r>
          </a:p>
        </p:txBody>
      </p:sp>
      <p:sp>
        <p:nvSpPr>
          <p:cNvPr id="6" name="Content Placeholder 5"/>
          <p:cNvSpPr>
            <a:spLocks noGrp="1"/>
          </p:cNvSpPr>
          <p:nvPr>
            <p:ph sz="quarter" idx="4"/>
          </p:nvPr>
        </p:nvSpPr>
        <p:spPr>
          <a:xfrm>
            <a:off x="4876800" y="2403475"/>
            <a:ext cx="3962400"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7" name="Rectangle 6"/>
          <p:cNvSpPr>
            <a:spLocks noGrp="1" noChangeArrowheads="1"/>
          </p:cNvSpPr>
          <p:nvPr>
            <p:ph type="sldNum" sz="quarter" idx="10"/>
          </p:nvPr>
        </p:nvSpPr>
        <p:spPr>
          <a:ln/>
        </p:spPr>
        <p:txBody>
          <a:bodyPr/>
          <a:lstStyle>
            <a:lvl1pPr>
              <a:defRPr/>
            </a:lvl1pPr>
          </a:lstStyle>
          <a:p>
            <a:fld id="{4A017192-4795-C04C-AE03-5DCA5CC6325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1143000"/>
          </a:xfrm>
        </p:spPr>
        <p:txBody>
          <a:bodyPr/>
          <a:lstStyle/>
          <a:p>
            <a:r>
              <a:rPr lang="en-AU"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4A017192-4795-C04C-AE03-5DCA5CC6325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4A017192-4795-C04C-AE03-5DCA5CC6325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50"/>
            <a:ext cx="2703513" cy="1162050"/>
          </a:xfrm>
        </p:spPr>
        <p:txBody>
          <a:bodyPr anchor="t"/>
          <a:lstStyle>
            <a:lvl1pPr algn="l">
              <a:defRPr sz="2400" b="1"/>
            </a:lvl1pPr>
          </a:lstStyle>
          <a:p>
            <a:r>
              <a:rPr lang="en-AU" smtClean="0"/>
              <a:t>Click to edit Master title style</a:t>
            </a:r>
            <a:endParaRPr lang="en-US" dirty="0"/>
          </a:p>
        </p:txBody>
      </p:sp>
      <p:sp>
        <p:nvSpPr>
          <p:cNvPr id="3" name="Content Placeholder 2"/>
          <p:cNvSpPr>
            <a:spLocks noGrp="1"/>
          </p:cNvSpPr>
          <p:nvPr>
            <p:ph idx="1"/>
          </p:nvPr>
        </p:nvSpPr>
        <p:spPr>
          <a:xfrm>
            <a:off x="3727450" y="273050"/>
            <a:ext cx="5111750" cy="6280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Text Placeholder 3"/>
          <p:cNvSpPr>
            <a:spLocks noGrp="1"/>
          </p:cNvSpPr>
          <p:nvPr>
            <p:ph type="body" sz="half" idx="2"/>
          </p:nvPr>
        </p:nvSpPr>
        <p:spPr>
          <a:xfrm>
            <a:off x="838200" y="1435100"/>
            <a:ext cx="2703513" cy="51181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4A017192-4795-C04C-AE03-5DCA5CC6325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400" y="4800600"/>
            <a:ext cx="5486400" cy="566738"/>
          </a:xfrm>
        </p:spPr>
        <p:txBody>
          <a:bodyPr anchor="b"/>
          <a:lstStyle>
            <a:lvl1pPr algn="ctr">
              <a:defRPr sz="2400" b="1"/>
            </a:lvl1pPr>
          </a:lstStyle>
          <a:p>
            <a:r>
              <a:rPr lang="en-AU" smtClean="0"/>
              <a:t>Click to edit Master title style</a:t>
            </a:r>
            <a:endParaRPr lang="en-US" dirty="0"/>
          </a:p>
        </p:txBody>
      </p:sp>
      <p:sp>
        <p:nvSpPr>
          <p:cNvPr id="3" name="Picture Placeholder 2"/>
          <p:cNvSpPr>
            <a:spLocks noGrp="1"/>
          </p:cNvSpPr>
          <p:nvPr>
            <p:ph type="pic" idx="1"/>
          </p:nvPr>
        </p:nvSpPr>
        <p:spPr>
          <a:xfrm>
            <a:off x="20574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Click icon to add picture</a:t>
            </a:r>
            <a:endParaRPr lang="en-US" noProof="0"/>
          </a:p>
        </p:txBody>
      </p:sp>
      <p:sp>
        <p:nvSpPr>
          <p:cNvPr id="4" name="Text Placeholder 3"/>
          <p:cNvSpPr>
            <a:spLocks noGrp="1"/>
          </p:cNvSpPr>
          <p:nvPr>
            <p:ph type="body" sz="half" idx="2"/>
          </p:nvPr>
        </p:nvSpPr>
        <p:spPr>
          <a:xfrm>
            <a:off x="2057400" y="5367338"/>
            <a:ext cx="5486400" cy="804862"/>
          </a:xfrm>
        </p:spPr>
        <p:txBody>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4A017192-4795-C04C-AE03-5DCA5CC6325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381000"/>
            <a:ext cx="8153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a:p>
        </p:txBody>
      </p:sp>
      <p:sp>
        <p:nvSpPr>
          <p:cNvPr id="1027" name="Rectangle 3"/>
          <p:cNvSpPr>
            <a:spLocks noGrp="1" noChangeArrowheads="1"/>
          </p:cNvSpPr>
          <p:nvPr>
            <p:ph type="body" idx="1"/>
          </p:nvPr>
        </p:nvSpPr>
        <p:spPr bwMode="auto">
          <a:xfrm>
            <a:off x="762000" y="1752600"/>
            <a:ext cx="8153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030" name="Rectangle 6"/>
          <p:cNvSpPr>
            <a:spLocks noGrp="1" noChangeArrowheads="1"/>
          </p:cNvSpPr>
          <p:nvPr>
            <p:ph type="sldNum" sz="quarter" idx="4"/>
          </p:nvPr>
        </p:nvSpPr>
        <p:spPr bwMode="auto">
          <a:xfrm>
            <a:off x="0" y="6477000"/>
            <a:ext cx="533400"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sz="1200"/>
            </a:lvl1pPr>
          </a:lstStyle>
          <a:p>
            <a:fld id="{4A017192-4795-C04C-AE03-5DCA5CC6325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rtl="0" eaLnBrk="1" fontAlgn="base" hangingPunct="1">
        <a:spcBef>
          <a:spcPct val="0"/>
        </a:spcBef>
        <a:spcAft>
          <a:spcPct val="0"/>
        </a:spcAft>
        <a:defRPr sz="4000" b="1">
          <a:solidFill>
            <a:srgbClr val="184E86"/>
          </a:solidFill>
          <a:latin typeface="+mj-lt"/>
          <a:ea typeface="+mj-ea"/>
          <a:cs typeface="+mj-cs"/>
        </a:defRPr>
      </a:lvl1pPr>
      <a:lvl2pPr algn="ctr" rtl="0" eaLnBrk="1" fontAlgn="base" hangingPunct="1">
        <a:spcBef>
          <a:spcPct val="0"/>
        </a:spcBef>
        <a:spcAft>
          <a:spcPct val="0"/>
        </a:spcAft>
        <a:defRPr sz="4000" b="1">
          <a:solidFill>
            <a:srgbClr val="184E86"/>
          </a:solidFill>
          <a:latin typeface="Arial" charset="0"/>
          <a:ea typeface="ＭＳ Ｐゴシック" charset="-128"/>
          <a:cs typeface="ＭＳ Ｐゴシック" charset="-128"/>
        </a:defRPr>
      </a:lvl2pPr>
      <a:lvl3pPr algn="ctr" rtl="0" eaLnBrk="1" fontAlgn="base" hangingPunct="1">
        <a:spcBef>
          <a:spcPct val="0"/>
        </a:spcBef>
        <a:spcAft>
          <a:spcPct val="0"/>
        </a:spcAft>
        <a:defRPr sz="4000" b="1">
          <a:solidFill>
            <a:srgbClr val="184E86"/>
          </a:solidFill>
          <a:latin typeface="Arial" charset="0"/>
          <a:ea typeface="ＭＳ Ｐゴシック" charset="-128"/>
          <a:cs typeface="ＭＳ Ｐゴシック" charset="-128"/>
        </a:defRPr>
      </a:lvl3pPr>
      <a:lvl4pPr algn="ctr" rtl="0" eaLnBrk="1" fontAlgn="base" hangingPunct="1">
        <a:spcBef>
          <a:spcPct val="0"/>
        </a:spcBef>
        <a:spcAft>
          <a:spcPct val="0"/>
        </a:spcAft>
        <a:defRPr sz="4000" b="1">
          <a:solidFill>
            <a:srgbClr val="184E86"/>
          </a:solidFill>
          <a:latin typeface="Arial" charset="0"/>
          <a:ea typeface="ＭＳ Ｐゴシック" charset="-128"/>
          <a:cs typeface="ＭＳ Ｐゴシック" charset="-128"/>
        </a:defRPr>
      </a:lvl4pPr>
      <a:lvl5pPr algn="ctr" rtl="0" eaLnBrk="1" fontAlgn="base" hangingPunct="1">
        <a:spcBef>
          <a:spcPct val="0"/>
        </a:spcBef>
        <a:spcAft>
          <a:spcPct val="0"/>
        </a:spcAft>
        <a:defRPr sz="4000" b="1">
          <a:solidFill>
            <a:srgbClr val="184E86"/>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3600" b="1">
          <a:solidFill>
            <a:srgbClr val="0A487D"/>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3600" b="1">
          <a:solidFill>
            <a:srgbClr val="0A487D"/>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3600" b="1">
          <a:solidFill>
            <a:srgbClr val="0A487D"/>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3600" b="1">
          <a:solidFill>
            <a:srgbClr val="0A487D"/>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ea typeface="+mn-ea"/>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ea typeface="+mn-ea"/>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ea typeface="+mn-ea"/>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752601"/>
            <a:ext cx="8001000" cy="1523999"/>
          </a:xfrm>
        </p:spPr>
        <p:txBody>
          <a:bodyPr/>
          <a:lstStyle/>
          <a:p>
            <a:r>
              <a:rPr lang="en-US" dirty="0" smtClean="0"/>
              <a:t>APNIC Update</a:t>
            </a:r>
            <a:endParaRPr lang="en-US" dirty="0"/>
          </a:p>
        </p:txBody>
      </p:sp>
      <p:sp>
        <p:nvSpPr>
          <p:cNvPr id="3" name="Subtitle 2"/>
          <p:cNvSpPr>
            <a:spLocks noGrp="1"/>
          </p:cNvSpPr>
          <p:nvPr>
            <p:ph type="subTitle" idx="1"/>
          </p:nvPr>
        </p:nvSpPr>
        <p:spPr>
          <a:xfrm>
            <a:off x="1371600" y="3276600"/>
            <a:ext cx="6781800" cy="1905000"/>
          </a:xfrm>
        </p:spPr>
        <p:txBody>
          <a:bodyPr/>
          <a:lstStyle/>
          <a:p>
            <a:r>
              <a:rPr lang="en-US" dirty="0" smtClean="0"/>
              <a:t>AfriNIC-14</a:t>
            </a:r>
          </a:p>
          <a:p>
            <a:r>
              <a:rPr lang="en-US" dirty="0" smtClean="0"/>
              <a:t>4-10 June 2011</a:t>
            </a:r>
          </a:p>
          <a:p>
            <a:endParaRPr lang="en-US" dirty="0" smtClean="0"/>
          </a:p>
          <a:p>
            <a:r>
              <a:rPr lang="en-US" dirty="0" err="1" smtClean="0"/>
              <a:t>Sanjaya</a:t>
            </a:r>
            <a:endParaRPr lang="en-US" dirty="0" smtClean="0"/>
          </a:p>
          <a:p>
            <a:r>
              <a:rPr lang="en-US" dirty="0" smtClean="0"/>
              <a:t>Services Director, APNIC</a:t>
            </a:r>
          </a:p>
          <a:p>
            <a:endParaRPr lang="en-US" dirty="0"/>
          </a:p>
        </p:txBody>
      </p:sp>
      <p:sp>
        <p:nvSpPr>
          <p:cNvPr id="4" name="Slide Number Placeholder 3"/>
          <p:cNvSpPr>
            <a:spLocks noGrp="1"/>
          </p:cNvSpPr>
          <p:nvPr>
            <p:ph type="sldNum" sz="quarter" idx="10"/>
          </p:nvPr>
        </p:nvSpPr>
        <p:spPr/>
        <p:txBody>
          <a:bodyPr/>
          <a:lstStyle/>
          <a:p>
            <a:fld id="{4A017192-4795-C04C-AE03-5DCA5CC63257}"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8001000" cy="990600"/>
          </a:xfrm>
        </p:spPr>
        <p:txBody>
          <a:bodyPr/>
          <a:lstStyle/>
          <a:p>
            <a:r>
              <a:rPr lang="en-US" dirty="0" smtClean="0"/>
              <a:t>Member Survey – Top Ten</a:t>
            </a:r>
            <a:endParaRPr lang="en-US" dirty="0"/>
          </a:p>
        </p:txBody>
      </p:sp>
      <p:graphicFrame>
        <p:nvGraphicFramePr>
          <p:cNvPr id="5" name="Content Placeholder 4"/>
          <p:cNvGraphicFramePr>
            <a:graphicFrameLocks noGrp="1"/>
          </p:cNvGraphicFramePr>
          <p:nvPr>
            <p:ph idx="1"/>
          </p:nvPr>
        </p:nvGraphicFramePr>
        <p:xfrm>
          <a:off x="838200" y="1143000"/>
          <a:ext cx="8001000" cy="5374640"/>
        </p:xfrm>
        <a:graphic>
          <a:graphicData uri="http://schemas.openxmlformats.org/drawingml/2006/table">
            <a:tbl>
              <a:tblPr firstRow="1" bandRow="1">
                <a:tableStyleId>{BC89EF96-8CEA-46FF-86C4-4CE0E7609802}</a:tableStyleId>
              </a:tblPr>
              <a:tblGrid>
                <a:gridCol w="7162800"/>
                <a:gridCol w="8382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u="none" strike="noStrike" dirty="0" smtClean="0"/>
                        <a:t>A.1.1. Overall, the services provided by APNIC are satisfactory.</a:t>
                      </a:r>
                      <a:endParaRPr lang="en-AU" sz="1600" b="0" i="0" u="none" strike="noStrike" dirty="0" smtClean="0">
                        <a:solidFill>
                          <a:srgbClr val="000000"/>
                        </a:solidFill>
                        <a:latin typeface="Calibri"/>
                      </a:endParaRPr>
                    </a:p>
                  </a:txBody>
                  <a:tcPr/>
                </a:tc>
                <a:tc>
                  <a:txBody>
                    <a:bodyPr/>
                    <a:lstStyle/>
                    <a:p>
                      <a:r>
                        <a:rPr lang="en-US" sz="1600" b="0" dirty="0" smtClean="0"/>
                        <a:t>8.09</a:t>
                      </a:r>
                      <a:endParaRPr lang="en-US" sz="1600" b="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u="none" strike="noStrike" dirty="0" smtClean="0"/>
                        <a:t>A.1.3. APNIC communicates in a way that meets my needs.</a:t>
                      </a:r>
                      <a:endParaRPr lang="en-AU" sz="1600" b="1" i="0" u="none" strike="noStrike" dirty="0" smtClean="0">
                        <a:solidFill>
                          <a:srgbClr val="000000"/>
                        </a:solidFill>
                        <a:latin typeface="Calibri"/>
                      </a:endParaRPr>
                    </a:p>
                  </a:txBody>
                  <a:tcPr/>
                </a:tc>
                <a:tc>
                  <a:txBody>
                    <a:bodyPr/>
                    <a:lstStyle/>
                    <a:p>
                      <a:r>
                        <a:rPr lang="en-US" sz="1600" dirty="0" smtClean="0"/>
                        <a:t>7.83</a:t>
                      </a:r>
                    </a:p>
                    <a:p>
                      <a:endParaRPr lang="en-US" sz="16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u="none" strike="noStrike" dirty="0" smtClean="0"/>
                        <a:t>A.2.4. APNIC should provide 24/7 Helpdesk operation for critical services.</a:t>
                      </a:r>
                      <a:endParaRPr lang="en-AU" sz="1600" b="1" i="0" u="none" strike="noStrike" dirty="0" smtClean="0">
                        <a:solidFill>
                          <a:srgbClr val="000000"/>
                        </a:solidFill>
                        <a:latin typeface="Calibri"/>
                      </a:endParaRPr>
                    </a:p>
                  </a:txBody>
                  <a:tcPr/>
                </a:tc>
                <a:tc>
                  <a:txBody>
                    <a:bodyPr/>
                    <a:lstStyle/>
                    <a:p>
                      <a:r>
                        <a:rPr lang="en-US" sz="1600" dirty="0" smtClean="0"/>
                        <a:t>7.79</a:t>
                      </a:r>
                      <a:endParaRPr lang="en-US" sz="16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u="none" strike="noStrike" dirty="0" smtClean="0"/>
                        <a:t>A.3.1. The APNIC Helpdesk provides timely and appropriate responses for billing and administration enquiries.</a:t>
                      </a:r>
                      <a:endParaRPr lang="en-AU" sz="1600" b="1" i="0" u="none" strike="noStrike" dirty="0" smtClean="0">
                        <a:solidFill>
                          <a:srgbClr val="000000"/>
                        </a:solidFill>
                        <a:latin typeface="Calibri"/>
                      </a:endParaRPr>
                    </a:p>
                  </a:txBody>
                  <a:tcPr/>
                </a:tc>
                <a:tc>
                  <a:txBody>
                    <a:bodyPr/>
                    <a:lstStyle/>
                    <a:p>
                      <a:r>
                        <a:rPr lang="en-US" sz="1600" dirty="0" smtClean="0"/>
                        <a:t>7.76</a:t>
                      </a:r>
                      <a:endParaRPr lang="en-US" sz="16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u="none" strike="noStrike" dirty="0" smtClean="0"/>
                        <a:t>A.2.3. The APNIC Helpdesk provides timely and appropriate responses to technical and service enquiries.</a:t>
                      </a:r>
                      <a:endParaRPr lang="en-AU" sz="1600" b="1" i="0" u="none" strike="noStrike" dirty="0" smtClean="0">
                        <a:solidFill>
                          <a:srgbClr val="000000"/>
                        </a:solidFill>
                        <a:latin typeface="Calibri"/>
                      </a:endParaRPr>
                    </a:p>
                  </a:txBody>
                  <a:tcPr/>
                </a:tc>
                <a:tc>
                  <a:txBody>
                    <a:bodyPr/>
                    <a:lstStyle/>
                    <a:p>
                      <a:r>
                        <a:rPr lang="en-US" sz="1600" dirty="0" smtClean="0"/>
                        <a:t>7.74</a:t>
                      </a:r>
                      <a:endParaRPr lang="en-US" sz="16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u="none" strike="noStrike" dirty="0" smtClean="0"/>
                        <a:t>B.4.3. APNIC should establish more partnerships to support training and education for organizations in need.</a:t>
                      </a:r>
                      <a:endParaRPr lang="en-AU" sz="1600" b="1" i="0" u="none" strike="noStrike" dirty="0" smtClean="0">
                        <a:solidFill>
                          <a:srgbClr val="000000"/>
                        </a:solidFill>
                        <a:latin typeface="Calibri"/>
                      </a:endParaRPr>
                    </a:p>
                  </a:txBody>
                  <a:tcPr/>
                </a:tc>
                <a:tc>
                  <a:txBody>
                    <a:bodyPr/>
                    <a:lstStyle/>
                    <a:p>
                      <a:r>
                        <a:rPr lang="en-US" sz="1600" dirty="0" smtClean="0"/>
                        <a:t>7.71</a:t>
                      </a:r>
                      <a:endParaRPr lang="en-US" sz="16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u="none" strike="noStrike" dirty="0" smtClean="0"/>
                        <a:t>A.2.8. APNIC should spend more effort informing network operator communities on </a:t>
                      </a:r>
                      <a:r>
                        <a:rPr lang="en-AU" sz="1600" u="none" strike="noStrike" dirty="0" err="1" smtClean="0"/>
                        <a:t>routability/reachability</a:t>
                      </a:r>
                      <a:r>
                        <a:rPr lang="en-AU" sz="1600" u="none" strike="noStrike" dirty="0" smtClean="0"/>
                        <a:t> issues.</a:t>
                      </a:r>
                      <a:endParaRPr lang="en-AU" sz="1600" b="1" i="0" u="none" strike="noStrike" dirty="0" smtClean="0">
                        <a:solidFill>
                          <a:srgbClr val="000000"/>
                        </a:solidFill>
                        <a:latin typeface="Calibri"/>
                      </a:endParaRPr>
                    </a:p>
                  </a:txBody>
                  <a:tcPr/>
                </a:tc>
                <a:tc>
                  <a:txBody>
                    <a:bodyPr/>
                    <a:lstStyle/>
                    <a:p>
                      <a:r>
                        <a:rPr lang="en-US" sz="1600" dirty="0" smtClean="0"/>
                        <a:t>7.67</a:t>
                      </a:r>
                      <a:endParaRPr lang="en-US" sz="16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u="none" strike="noStrike" dirty="0" smtClean="0"/>
                        <a:t>A.2.2. APNIC resource allocation services (IPv4, IPv6 and </a:t>
                      </a:r>
                      <a:r>
                        <a:rPr lang="en-AU" sz="1600" u="none" strike="noStrike" dirty="0" err="1" smtClean="0"/>
                        <a:t>ASNs</a:t>
                      </a:r>
                      <a:r>
                        <a:rPr lang="en-AU" sz="1600" u="none" strike="noStrike" dirty="0" smtClean="0"/>
                        <a:t>) are adequate in response time and relevance.</a:t>
                      </a:r>
                      <a:endParaRPr lang="en-AU" sz="1600" b="1" i="0" u="none" strike="noStrike" dirty="0" smtClean="0">
                        <a:solidFill>
                          <a:srgbClr val="000000"/>
                        </a:solidFill>
                        <a:latin typeface="Calibri"/>
                      </a:endParaRPr>
                    </a:p>
                  </a:txBody>
                  <a:tcPr/>
                </a:tc>
                <a:tc>
                  <a:txBody>
                    <a:bodyPr/>
                    <a:lstStyle/>
                    <a:p>
                      <a:r>
                        <a:rPr lang="en-US" sz="1600" dirty="0" smtClean="0"/>
                        <a:t>7.63</a:t>
                      </a:r>
                      <a:endParaRPr lang="en-US" sz="16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u="none" strike="noStrike" dirty="0" smtClean="0"/>
                        <a:t>B.1.3.1. The APNIC </a:t>
                      </a:r>
                      <a:r>
                        <a:rPr lang="en-AU" sz="1600" u="none" strike="noStrike" dirty="0" err="1" smtClean="0"/>
                        <a:t>Whois</a:t>
                      </a:r>
                      <a:r>
                        <a:rPr lang="en-AU" sz="1600" u="none" strike="noStrike" dirty="0" smtClean="0"/>
                        <a:t> Database operates at a high level of quality, usability and reliability.</a:t>
                      </a:r>
                      <a:endParaRPr lang="en-AU" sz="1600" b="1" i="0" u="none" strike="noStrike" dirty="0" smtClean="0">
                        <a:solidFill>
                          <a:srgbClr val="000000"/>
                        </a:solidFill>
                        <a:latin typeface="Calibri"/>
                      </a:endParaRPr>
                    </a:p>
                  </a:txBody>
                  <a:tcPr/>
                </a:tc>
                <a:tc>
                  <a:txBody>
                    <a:bodyPr/>
                    <a:lstStyle/>
                    <a:p>
                      <a:r>
                        <a:rPr lang="en-US" sz="1600" dirty="0" smtClean="0"/>
                        <a:t>7.63</a:t>
                      </a:r>
                      <a:endParaRPr lang="en-US" sz="16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u="none" strike="noStrike" dirty="0" smtClean="0"/>
                        <a:t>B.1.3.2. The APNIC Reverse DNS service operates at a high level of quality, usability and reliability.</a:t>
                      </a:r>
                    </a:p>
                  </a:txBody>
                  <a:tcPr/>
                </a:tc>
                <a:tc>
                  <a:txBody>
                    <a:bodyPr/>
                    <a:lstStyle/>
                    <a:p>
                      <a:r>
                        <a:rPr lang="en-US" sz="1600" dirty="0" smtClean="0"/>
                        <a:t>7.63</a:t>
                      </a:r>
                      <a:endParaRPr lang="en-US" sz="1600" dirty="0"/>
                    </a:p>
                  </a:txBody>
                  <a:tcPr/>
                </a:tc>
              </a:tr>
            </a:tbl>
          </a:graphicData>
        </a:graphic>
      </p:graphicFrame>
      <p:sp>
        <p:nvSpPr>
          <p:cNvPr id="4" name="Slide Number Placeholder 3"/>
          <p:cNvSpPr>
            <a:spLocks noGrp="1"/>
          </p:cNvSpPr>
          <p:nvPr>
            <p:ph type="sldNum" sz="quarter" idx="10"/>
          </p:nvPr>
        </p:nvSpPr>
        <p:spPr/>
        <p:txBody>
          <a:bodyPr/>
          <a:lstStyle/>
          <a:p>
            <a:fld id="{4A017192-4795-C04C-AE03-5DCA5CC63257}"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8001000" cy="1066800"/>
          </a:xfrm>
        </p:spPr>
        <p:txBody>
          <a:bodyPr/>
          <a:lstStyle/>
          <a:p>
            <a:r>
              <a:rPr lang="en-US" dirty="0" smtClean="0"/>
              <a:t>Member Survey – Bottom Ten</a:t>
            </a:r>
            <a:endParaRPr lang="en-US" dirty="0"/>
          </a:p>
        </p:txBody>
      </p:sp>
      <p:graphicFrame>
        <p:nvGraphicFramePr>
          <p:cNvPr id="5" name="Content Placeholder 4"/>
          <p:cNvGraphicFramePr>
            <a:graphicFrameLocks noGrp="1"/>
          </p:cNvGraphicFramePr>
          <p:nvPr>
            <p:ph idx="1"/>
          </p:nvPr>
        </p:nvGraphicFramePr>
        <p:xfrm>
          <a:off x="838200" y="1278694"/>
          <a:ext cx="8001000" cy="5045910"/>
        </p:xfrm>
        <a:graphic>
          <a:graphicData uri="http://schemas.openxmlformats.org/drawingml/2006/table">
            <a:tbl>
              <a:tblPr firstRow="1" bandRow="1">
                <a:tableStyleId>{BC89EF96-8CEA-46FF-86C4-4CE0E7609802}</a:tableStyleId>
              </a:tblPr>
              <a:tblGrid>
                <a:gridCol w="7086600"/>
                <a:gridCol w="914400"/>
              </a:tblGrid>
              <a:tr h="6230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B.5.5. There are suggestions that a Government-Advisory Committee, similar to </a:t>
                      </a:r>
                      <a:r>
                        <a:rPr lang="en-AU" sz="1600" b="0" i="0" u="none" strike="noStrike" dirty="0" err="1" smtClean="0">
                          <a:solidFill>
                            <a:srgbClr val="000000"/>
                          </a:solidFill>
                          <a:latin typeface="Calibri"/>
                        </a:rPr>
                        <a:t>ICANN's</a:t>
                      </a:r>
                      <a:r>
                        <a:rPr lang="en-AU" sz="1600" b="0" i="0" u="none" strike="noStrike" dirty="0" smtClean="0">
                          <a:solidFill>
                            <a:srgbClr val="000000"/>
                          </a:solidFill>
                          <a:latin typeface="Calibri"/>
                        </a:rPr>
                        <a:t>, be formed for APNIC. Do you agree?</a:t>
                      </a:r>
                    </a:p>
                  </a:txBody>
                  <a:tcPr/>
                </a:tc>
                <a:tc>
                  <a:txBody>
                    <a:bodyPr/>
                    <a:lstStyle/>
                    <a:p>
                      <a:r>
                        <a:rPr lang="en-US" sz="1600" b="0" dirty="0" smtClean="0"/>
                        <a:t>6.28</a:t>
                      </a:r>
                      <a:endParaRPr lang="en-US" sz="1600" b="0" dirty="0"/>
                    </a:p>
                  </a:txBody>
                  <a:tcPr/>
                </a:tc>
              </a:tr>
              <a:tr h="3861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B.5.1. Should governments in the Asia Pacific region be more involved in APNIC?</a:t>
                      </a:r>
                    </a:p>
                  </a:txBody>
                  <a:tcPr/>
                </a:tc>
                <a:tc>
                  <a:txBody>
                    <a:bodyPr/>
                    <a:lstStyle/>
                    <a:p>
                      <a:r>
                        <a:rPr lang="en-US" sz="1600" b="0" dirty="0" smtClean="0"/>
                        <a:t>6.35</a:t>
                      </a:r>
                      <a:endParaRPr lang="en-US" sz="1600" b="0" dirty="0"/>
                    </a:p>
                  </a:txBody>
                  <a:tcPr/>
                </a:tc>
              </a:tr>
              <a:tr h="386155">
                <a:tc>
                  <a:txBody>
                    <a:bodyPr/>
                    <a:lstStyle/>
                    <a:p>
                      <a:pPr algn="l" fontAlgn="t"/>
                      <a:r>
                        <a:rPr lang="en-AU" sz="1600" b="0" i="0" u="none" strike="noStrike" dirty="0" smtClean="0">
                          <a:solidFill>
                            <a:srgbClr val="000000"/>
                          </a:solidFill>
                          <a:latin typeface="Calibri"/>
                        </a:rPr>
                        <a:t>A.1.4. APNIC should provide support in more languages than it currently supports.</a:t>
                      </a:r>
                      <a:endParaRPr lang="en-AU" sz="1600" b="0" i="0" u="none" strike="noStrike" dirty="0">
                        <a:solidFill>
                          <a:srgbClr val="000000"/>
                        </a:solidFill>
                        <a:latin typeface="Calibri"/>
                      </a:endParaRPr>
                    </a:p>
                  </a:txBody>
                  <a:tcPr/>
                </a:tc>
                <a:tc>
                  <a:txBody>
                    <a:bodyPr/>
                    <a:lstStyle/>
                    <a:p>
                      <a:r>
                        <a:rPr lang="en-US" sz="1600" b="0" dirty="0" smtClean="0"/>
                        <a:t>6.37</a:t>
                      </a:r>
                      <a:endParaRPr lang="en-US" sz="1600" b="0" dirty="0"/>
                    </a:p>
                  </a:txBody>
                  <a:tcPr/>
                </a:tc>
              </a:tr>
              <a:tr h="6230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B.1.1.2. APNIC needs a Policy Development Process that allows policies to change more frequently.</a:t>
                      </a:r>
                    </a:p>
                  </a:txBody>
                  <a:tcPr/>
                </a:tc>
                <a:tc>
                  <a:txBody>
                    <a:bodyPr/>
                    <a:lstStyle/>
                    <a:p>
                      <a:r>
                        <a:rPr lang="en-US" sz="1600" b="0" dirty="0" smtClean="0"/>
                        <a:t>6.49</a:t>
                      </a:r>
                      <a:endParaRPr lang="en-US" sz="1600" b="0" dirty="0"/>
                    </a:p>
                  </a:txBody>
                  <a:tcPr/>
                </a:tc>
              </a:tr>
              <a:tr h="3861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B.4.7. APNIC eLearning contents are relevant to my organization.</a:t>
                      </a:r>
                    </a:p>
                  </a:txBody>
                  <a:tcPr/>
                </a:tc>
                <a:tc>
                  <a:txBody>
                    <a:bodyPr/>
                    <a:lstStyle/>
                    <a:p>
                      <a:r>
                        <a:rPr lang="en-US" sz="1600" b="0" dirty="0" smtClean="0"/>
                        <a:t>6.60</a:t>
                      </a:r>
                      <a:endParaRPr lang="en-US" sz="1600" b="0" dirty="0"/>
                    </a:p>
                  </a:txBody>
                  <a:tcPr/>
                </a:tc>
              </a:tr>
              <a:tr h="6230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B.5.2. </a:t>
                      </a:r>
                      <a:r>
                        <a:rPr lang="en-AU" sz="1600" b="0" i="0" u="none" strike="noStrike" dirty="0" err="1" smtClean="0">
                          <a:solidFill>
                            <a:srgbClr val="000000"/>
                          </a:solidFill>
                          <a:latin typeface="Calibri"/>
                        </a:rPr>
                        <a:t>APNIC's</a:t>
                      </a:r>
                      <a:r>
                        <a:rPr lang="en-AU" sz="1600" b="0" i="0" u="none" strike="noStrike" dirty="0" smtClean="0">
                          <a:solidFill>
                            <a:srgbClr val="000000"/>
                          </a:solidFill>
                          <a:latin typeface="Calibri"/>
                        </a:rPr>
                        <a:t> current level of engagement with governments in the Asia Pacific region is fine.</a:t>
                      </a:r>
                    </a:p>
                  </a:txBody>
                  <a:tcPr/>
                </a:tc>
                <a:tc>
                  <a:txBody>
                    <a:bodyPr/>
                    <a:lstStyle/>
                    <a:p>
                      <a:r>
                        <a:rPr lang="en-US" sz="1600" b="0" dirty="0" smtClean="0"/>
                        <a:t>6.61</a:t>
                      </a:r>
                      <a:endParaRPr lang="en-US" sz="1600" b="0" dirty="0"/>
                    </a:p>
                  </a:txBody>
                  <a:tcPr/>
                </a:tc>
              </a:tr>
              <a:tr h="3861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B.4.2. I am satisfied with the cost of APNIC training.</a:t>
                      </a:r>
                    </a:p>
                  </a:txBody>
                  <a:tcPr/>
                </a:tc>
                <a:tc>
                  <a:txBody>
                    <a:bodyPr/>
                    <a:lstStyle/>
                    <a:p>
                      <a:r>
                        <a:rPr lang="en-US" sz="1600" b="0" dirty="0" smtClean="0"/>
                        <a:t>6.70</a:t>
                      </a:r>
                      <a:endParaRPr lang="en-US" sz="1600" b="0" dirty="0"/>
                    </a:p>
                  </a:txBody>
                  <a:tcPr/>
                </a:tc>
              </a:tr>
              <a:tr h="6230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A.2.7. APNIC should provide consultancy services specific to individual Member's needs on a user-pays basis.</a:t>
                      </a:r>
                    </a:p>
                  </a:txBody>
                  <a:tcPr/>
                </a:tc>
                <a:tc>
                  <a:txBody>
                    <a:bodyPr/>
                    <a:lstStyle/>
                    <a:p>
                      <a:r>
                        <a:rPr lang="en-US" sz="1600" b="0" dirty="0" smtClean="0"/>
                        <a:t>6.84</a:t>
                      </a:r>
                      <a:endParaRPr lang="en-US" sz="1600" b="0" dirty="0"/>
                    </a:p>
                  </a:txBody>
                  <a:tcPr/>
                </a:tc>
              </a:tr>
              <a:tr h="6230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B.1.2.2. The remote participation options (video and audio streams, live session transcripts, chat rooms and archived media) at APNIC Meetings are easy to use.</a:t>
                      </a:r>
                    </a:p>
                  </a:txBody>
                  <a:tcPr/>
                </a:tc>
                <a:tc>
                  <a:txBody>
                    <a:bodyPr/>
                    <a:lstStyle/>
                    <a:p>
                      <a:r>
                        <a:rPr lang="en-US" sz="1600" b="0" dirty="0" smtClean="0"/>
                        <a:t>6.93</a:t>
                      </a:r>
                      <a:endParaRPr lang="en-US" sz="1600" b="0" dirty="0"/>
                    </a:p>
                  </a:txBody>
                  <a:tcPr/>
                </a:tc>
              </a:tr>
              <a:tr h="3861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A.3.2. The APNIC fee structure is reasonable and justified.</a:t>
                      </a:r>
                    </a:p>
                  </a:txBody>
                  <a:tcPr/>
                </a:tc>
                <a:tc>
                  <a:txBody>
                    <a:bodyPr/>
                    <a:lstStyle/>
                    <a:p>
                      <a:r>
                        <a:rPr lang="en-US" sz="1600" b="0" dirty="0" smtClean="0"/>
                        <a:t>6.97</a:t>
                      </a:r>
                      <a:endParaRPr lang="en-US" sz="1600" b="0" dirty="0"/>
                    </a:p>
                  </a:txBody>
                  <a:tcPr/>
                </a:tc>
              </a:tr>
            </a:tbl>
          </a:graphicData>
        </a:graphic>
      </p:graphicFrame>
      <p:sp>
        <p:nvSpPr>
          <p:cNvPr id="4" name="Slide Number Placeholder 3"/>
          <p:cNvSpPr>
            <a:spLocks noGrp="1"/>
          </p:cNvSpPr>
          <p:nvPr>
            <p:ph type="sldNum" sz="quarter" idx="10"/>
          </p:nvPr>
        </p:nvSpPr>
        <p:spPr/>
        <p:txBody>
          <a:bodyPr/>
          <a:lstStyle/>
          <a:p>
            <a:fld id="{4A017192-4795-C04C-AE03-5DCA5CC63257}"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001000" cy="1066800"/>
          </a:xfrm>
        </p:spPr>
        <p:txBody>
          <a:bodyPr/>
          <a:lstStyle/>
          <a:p>
            <a:r>
              <a:rPr lang="en-US" dirty="0" smtClean="0"/>
              <a:t>Member Survey – Top Ten Resourcing Priorities</a:t>
            </a:r>
            <a:endParaRPr lang="en-US" dirty="0"/>
          </a:p>
        </p:txBody>
      </p:sp>
      <p:graphicFrame>
        <p:nvGraphicFramePr>
          <p:cNvPr id="5" name="Content Placeholder 4"/>
          <p:cNvGraphicFramePr>
            <a:graphicFrameLocks noGrp="1"/>
          </p:cNvGraphicFramePr>
          <p:nvPr>
            <p:ph idx="1"/>
          </p:nvPr>
        </p:nvGraphicFramePr>
        <p:xfrm>
          <a:off x="838200" y="1786695"/>
          <a:ext cx="8001000" cy="4690305"/>
        </p:xfrm>
        <a:graphic>
          <a:graphicData uri="http://schemas.openxmlformats.org/drawingml/2006/table">
            <a:tbl>
              <a:tblPr firstRow="1" bandRow="1">
                <a:tableStyleId>{BC89EF96-8CEA-46FF-86C4-4CE0E7609802}</a:tableStyleId>
              </a:tblPr>
              <a:tblGrid>
                <a:gridCol w="6858000"/>
                <a:gridCol w="1143000"/>
              </a:tblGrid>
              <a:tr h="358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A.4.2.2. Support IPv6 deployment.</a:t>
                      </a:r>
                    </a:p>
                  </a:txBody>
                  <a:tcPr/>
                </a:tc>
                <a:tc>
                  <a:txBody>
                    <a:bodyPr/>
                    <a:lstStyle/>
                    <a:p>
                      <a:r>
                        <a:rPr lang="en-US" sz="1600" b="0" dirty="0" smtClean="0"/>
                        <a:t>1.85</a:t>
                      </a:r>
                      <a:endParaRPr lang="en-US" sz="1600" b="0" dirty="0"/>
                    </a:p>
                  </a:txBody>
                  <a:tcPr/>
                </a:tc>
              </a:tr>
              <a:tr h="358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A.4.3.3. Routing and registry security improvements.</a:t>
                      </a:r>
                    </a:p>
                  </a:txBody>
                  <a:tcPr/>
                </a:tc>
                <a:tc>
                  <a:txBody>
                    <a:bodyPr/>
                    <a:lstStyle/>
                    <a:p>
                      <a:r>
                        <a:rPr lang="en-US" sz="1600" dirty="0" smtClean="0"/>
                        <a:t>2.17</a:t>
                      </a:r>
                      <a:endParaRPr lang="en-US" sz="1600" dirty="0"/>
                    </a:p>
                  </a:txBody>
                  <a:tcPr/>
                </a:tc>
              </a:tr>
              <a:tr h="56053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A.4.3.1. Do more research and development activities, such as network monitoring and measuring.</a:t>
                      </a:r>
                    </a:p>
                  </a:txBody>
                  <a:tcPr/>
                </a:tc>
                <a:tc>
                  <a:txBody>
                    <a:bodyPr/>
                    <a:lstStyle/>
                    <a:p>
                      <a:r>
                        <a:rPr lang="en-US" sz="1600" dirty="0" smtClean="0"/>
                        <a:t>2.25</a:t>
                      </a:r>
                      <a:endParaRPr lang="en-US" sz="1600" dirty="0"/>
                    </a:p>
                  </a:txBody>
                  <a:tcPr/>
                </a:tc>
              </a:tr>
              <a:tr h="56053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A.4.3.2. Publish statistics, analysis, and articles about Internet development and use.</a:t>
                      </a:r>
                    </a:p>
                  </a:txBody>
                  <a:tcPr/>
                </a:tc>
                <a:tc>
                  <a:txBody>
                    <a:bodyPr/>
                    <a:lstStyle/>
                    <a:p>
                      <a:r>
                        <a:rPr lang="en-US" sz="1600" dirty="0" smtClean="0"/>
                        <a:t>2.40</a:t>
                      </a:r>
                      <a:endParaRPr lang="en-US" sz="1600" dirty="0"/>
                    </a:p>
                  </a:txBody>
                  <a:tcPr/>
                </a:tc>
              </a:tr>
              <a:tr h="358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A.4.1.4. Support network engineering education in the Asia Pacific region.</a:t>
                      </a:r>
                    </a:p>
                  </a:txBody>
                  <a:tcPr/>
                </a:tc>
                <a:tc>
                  <a:txBody>
                    <a:bodyPr/>
                    <a:lstStyle/>
                    <a:p>
                      <a:r>
                        <a:rPr lang="en-US" sz="1600" dirty="0" smtClean="0"/>
                        <a:t>2.41</a:t>
                      </a:r>
                      <a:endParaRPr lang="en-US" sz="1600" dirty="0"/>
                    </a:p>
                  </a:txBody>
                  <a:tcPr/>
                </a:tc>
              </a:tr>
              <a:tr h="56053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A.4.1.1. Expand APNIC involvement in the support and development of regional operator forums (</a:t>
                      </a:r>
                      <a:r>
                        <a:rPr lang="en-AU" sz="1600" b="0" i="0" u="none" strike="noStrike" dirty="0" err="1" smtClean="0">
                          <a:solidFill>
                            <a:srgbClr val="000000"/>
                          </a:solidFill>
                          <a:latin typeface="Calibri"/>
                        </a:rPr>
                        <a:t>eg</a:t>
                      </a:r>
                      <a:r>
                        <a:rPr lang="en-AU" sz="1600" b="0" i="0" u="none" strike="noStrike" dirty="0" smtClean="0">
                          <a:solidFill>
                            <a:srgbClr val="000000"/>
                          </a:solidFill>
                          <a:latin typeface="Calibri"/>
                        </a:rPr>
                        <a:t>, </a:t>
                      </a:r>
                      <a:r>
                        <a:rPr lang="en-AU" sz="1600" b="0" i="0" u="none" strike="noStrike" dirty="0" err="1" smtClean="0">
                          <a:solidFill>
                            <a:srgbClr val="000000"/>
                          </a:solidFill>
                          <a:latin typeface="Calibri"/>
                        </a:rPr>
                        <a:t>NOGs</a:t>
                      </a:r>
                      <a:r>
                        <a:rPr lang="en-AU" sz="1600" b="0" i="0" u="none" strike="noStrike" dirty="0" smtClean="0">
                          <a:solidFill>
                            <a:srgbClr val="000000"/>
                          </a:solidFill>
                          <a:latin typeface="Calibri"/>
                        </a:rPr>
                        <a:t>, IPv6 groups etc.).</a:t>
                      </a:r>
                    </a:p>
                  </a:txBody>
                  <a:tcPr/>
                </a:tc>
                <a:tc>
                  <a:txBody>
                    <a:bodyPr/>
                    <a:lstStyle/>
                    <a:p>
                      <a:r>
                        <a:rPr lang="en-US" sz="1600" dirty="0" smtClean="0"/>
                        <a:t>2.42</a:t>
                      </a:r>
                      <a:endParaRPr lang="en-US" sz="1600" dirty="0"/>
                    </a:p>
                  </a:txBody>
                  <a:tcPr/>
                </a:tc>
              </a:tr>
              <a:tr h="56053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A.4.1.2. Represent the needs of the Asia Pacific Internet community (including governments, regulators and technical organizations) in Internet Governance.</a:t>
                      </a:r>
                    </a:p>
                  </a:txBody>
                  <a:tcPr/>
                </a:tc>
                <a:tc>
                  <a:txBody>
                    <a:bodyPr/>
                    <a:lstStyle/>
                    <a:p>
                      <a:r>
                        <a:rPr lang="en-US" sz="1600" dirty="0" smtClean="0"/>
                        <a:t>2.46</a:t>
                      </a:r>
                      <a:endParaRPr lang="en-US" sz="1600" dirty="0"/>
                    </a:p>
                  </a:txBody>
                  <a:tcPr/>
                </a:tc>
              </a:tr>
              <a:tr h="358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A.4.2.1. Streamline resource requests and allocation processes.</a:t>
                      </a:r>
                    </a:p>
                  </a:txBody>
                  <a:tcPr/>
                </a:tc>
                <a:tc>
                  <a:txBody>
                    <a:bodyPr/>
                    <a:lstStyle/>
                    <a:p>
                      <a:r>
                        <a:rPr lang="en-US" sz="1600" dirty="0" smtClean="0"/>
                        <a:t>2.48</a:t>
                      </a:r>
                      <a:endParaRPr lang="en-US" sz="1600" dirty="0"/>
                    </a:p>
                  </a:txBody>
                  <a:tcPr/>
                </a:tc>
              </a:tr>
              <a:tr h="56053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A.4.1.3. Expand training activities in scope, geographical coverage, and online options.</a:t>
                      </a:r>
                    </a:p>
                  </a:txBody>
                  <a:tcPr/>
                </a:tc>
                <a:tc>
                  <a:txBody>
                    <a:bodyPr/>
                    <a:lstStyle/>
                    <a:p>
                      <a:r>
                        <a:rPr lang="en-US" sz="1600" dirty="0" smtClean="0"/>
                        <a:t>2.48</a:t>
                      </a:r>
                      <a:endParaRPr lang="en-US" sz="1600" dirty="0"/>
                    </a:p>
                  </a:txBody>
                  <a:tcPr/>
                </a:tc>
              </a:tr>
              <a:tr h="358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0" i="0" u="none" strike="noStrike" dirty="0" smtClean="0">
                          <a:solidFill>
                            <a:srgbClr val="000000"/>
                          </a:solidFill>
                          <a:latin typeface="Calibri"/>
                        </a:rPr>
                        <a:t>A.4.2.3. Enhance the reliability and availability of APNIC services.</a:t>
                      </a:r>
                    </a:p>
                  </a:txBody>
                  <a:tcPr/>
                </a:tc>
                <a:tc>
                  <a:txBody>
                    <a:bodyPr/>
                    <a:lstStyle/>
                    <a:p>
                      <a:r>
                        <a:rPr lang="en-US" sz="1600" dirty="0" smtClean="0"/>
                        <a:t>2.64</a:t>
                      </a:r>
                      <a:endParaRPr lang="en-US" sz="1600" dirty="0"/>
                    </a:p>
                  </a:txBody>
                  <a:tcPr/>
                </a:tc>
              </a:tr>
            </a:tbl>
          </a:graphicData>
        </a:graphic>
      </p:graphicFrame>
      <p:sp>
        <p:nvSpPr>
          <p:cNvPr id="4" name="Slide Number Placeholder 3"/>
          <p:cNvSpPr>
            <a:spLocks noGrp="1"/>
          </p:cNvSpPr>
          <p:nvPr>
            <p:ph type="sldNum" sz="quarter" idx="10"/>
          </p:nvPr>
        </p:nvSpPr>
        <p:spPr/>
        <p:txBody>
          <a:bodyPr/>
          <a:lstStyle/>
          <a:p>
            <a:fld id="{4A017192-4795-C04C-AE03-5DCA5CC63257}"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2000" y="838200"/>
            <a:ext cx="7848600" cy="4800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314" name="Rectangle 2"/>
          <p:cNvSpPr>
            <a:spLocks noGrp="1" noChangeArrowheads="1"/>
          </p:cNvSpPr>
          <p:nvPr>
            <p:ph type="ctrTitle"/>
          </p:nvPr>
        </p:nvSpPr>
        <p:spPr>
          <a:xfrm>
            <a:off x="838200" y="228600"/>
            <a:ext cx="7848600" cy="609600"/>
          </a:xfrm>
        </p:spPr>
        <p:txBody>
          <a:bodyPr/>
          <a:lstStyle/>
          <a:p>
            <a:r>
              <a:rPr lang="en-US" sz="2400" dirty="0" smtClean="0"/>
              <a:t>APNIC moved…</a:t>
            </a:r>
          </a:p>
        </p:txBody>
      </p:sp>
      <p:pic>
        <p:nvPicPr>
          <p:cNvPr id="8" name="Picture 7" descr="Screen shot 2011-01-27 at 6.04.48 PM.png"/>
          <p:cNvPicPr>
            <a:picLocks noChangeAspect="1"/>
          </p:cNvPicPr>
          <p:nvPr/>
        </p:nvPicPr>
        <p:blipFill>
          <a:blip r:embed="rId2"/>
          <a:srcRect b="5117"/>
          <a:stretch>
            <a:fillRect/>
          </a:stretch>
        </p:blipFill>
        <p:spPr>
          <a:xfrm>
            <a:off x="762000" y="838200"/>
            <a:ext cx="7848600" cy="4800600"/>
          </a:xfrm>
          <a:prstGeom prst="rect">
            <a:avLst/>
          </a:prstGeom>
        </p:spPr>
      </p:pic>
      <p:sp>
        <p:nvSpPr>
          <p:cNvPr id="4" name="Slide Number Placeholder 3"/>
          <p:cNvSpPr>
            <a:spLocks noGrp="1"/>
          </p:cNvSpPr>
          <p:nvPr>
            <p:ph type="sldNum" sz="quarter" idx="10"/>
          </p:nvPr>
        </p:nvSpPr>
        <p:spPr/>
        <p:txBody>
          <a:bodyPr/>
          <a:lstStyle/>
          <a:p>
            <a:pPr>
              <a:defRPr/>
            </a:pPr>
            <a:fld id="{2A6C7060-543B-7A4E-A588-4BA6E013C7F9}" type="slidenum">
              <a:rPr lang="en-US" smtClean="0"/>
              <a:pPr>
                <a:defRPr/>
              </a:pPr>
              <a:t>13</a:t>
            </a:fld>
            <a:endParaRPr lang="en-US" dirty="0"/>
          </a:p>
        </p:txBody>
      </p:sp>
      <p:sp>
        <p:nvSpPr>
          <p:cNvPr id="13" name="Rectangle 12"/>
          <p:cNvSpPr/>
          <p:nvPr/>
        </p:nvSpPr>
        <p:spPr>
          <a:xfrm>
            <a:off x="6781800" y="5638800"/>
            <a:ext cx="1878940" cy="461665"/>
          </a:xfrm>
          <a:prstGeom prst="rect">
            <a:avLst/>
          </a:prstGeom>
        </p:spPr>
        <p:txBody>
          <a:bodyPr wrap="none">
            <a:spAutoFit/>
          </a:bodyPr>
          <a:lstStyle/>
          <a:p>
            <a:r>
              <a:rPr lang="en-US" dirty="0" smtClean="0"/>
              <a:t>12 Jan 2010</a:t>
            </a:r>
            <a:endParaRPr lang="en-US" dirty="0"/>
          </a:p>
        </p:txBody>
      </p:sp>
      <p:grpSp>
        <p:nvGrpSpPr>
          <p:cNvPr id="2" name="Group 20"/>
          <p:cNvGrpSpPr/>
          <p:nvPr/>
        </p:nvGrpSpPr>
        <p:grpSpPr>
          <a:xfrm>
            <a:off x="3124200" y="3124200"/>
            <a:ext cx="3200400" cy="1143000"/>
            <a:chOff x="3124200" y="3124200"/>
            <a:chExt cx="3200400" cy="1143000"/>
          </a:xfrm>
        </p:grpSpPr>
        <p:sp>
          <p:nvSpPr>
            <p:cNvPr id="6" name="Oval 5"/>
            <p:cNvSpPr/>
            <p:nvPr/>
          </p:nvSpPr>
          <p:spPr bwMode="auto">
            <a:xfrm>
              <a:off x="5867400" y="3810000"/>
              <a:ext cx="4572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Oval 6"/>
            <p:cNvSpPr/>
            <p:nvPr/>
          </p:nvSpPr>
          <p:spPr bwMode="auto">
            <a:xfrm>
              <a:off x="3124200" y="3124200"/>
              <a:ext cx="4572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7" name="Straight Arrow Connector 16"/>
            <p:cNvCxnSpPr/>
            <p:nvPr/>
          </p:nvCxnSpPr>
          <p:spPr bwMode="auto">
            <a:xfrm>
              <a:off x="3657600" y="3505200"/>
              <a:ext cx="2133600" cy="381000"/>
            </a:xfrm>
            <a:prstGeom prst="straightConnector1">
              <a:avLst/>
            </a:prstGeom>
            <a:solidFill>
              <a:schemeClr val="accent1"/>
            </a:solidFill>
            <a:ln w="57150" cap="flat" cmpd="sng" algn="ctr">
              <a:solidFill>
                <a:srgbClr val="FF0000"/>
              </a:solidFill>
              <a:prstDash val="solid"/>
              <a:round/>
              <a:headEnd type="none" w="med" len="med"/>
              <a:tailEnd type="arrow" w="med" len="med"/>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Building</a:t>
            </a:r>
            <a:endParaRPr lang="en-US" dirty="0"/>
          </a:p>
        </p:txBody>
      </p:sp>
      <p:sp>
        <p:nvSpPr>
          <p:cNvPr id="3" name="Content Placeholder 2"/>
          <p:cNvSpPr>
            <a:spLocks noGrp="1"/>
          </p:cNvSpPr>
          <p:nvPr>
            <p:ph idx="1"/>
          </p:nvPr>
        </p:nvSpPr>
        <p:spPr/>
        <p:txBody>
          <a:bodyPr/>
          <a:lstStyle/>
          <a:p>
            <a:r>
              <a:rPr lang="en-US" dirty="0" smtClean="0"/>
              <a:t>Moved into new premises at end of 2010</a:t>
            </a:r>
          </a:p>
          <a:p>
            <a:endParaRPr lang="en-US" dirty="0"/>
          </a:p>
        </p:txBody>
      </p:sp>
      <p:sp>
        <p:nvSpPr>
          <p:cNvPr id="7" name="Slide Number Placeholder 6"/>
          <p:cNvSpPr>
            <a:spLocks noGrp="1"/>
          </p:cNvSpPr>
          <p:nvPr>
            <p:ph type="sldNum" sz="quarter" idx="10"/>
          </p:nvPr>
        </p:nvSpPr>
        <p:spPr/>
        <p:txBody>
          <a:bodyPr/>
          <a:lstStyle/>
          <a:p>
            <a:fld id="{4A017192-4795-C04C-AE03-5DCA5CC63257}" type="slidenum">
              <a:rPr lang="en-US" smtClean="0"/>
              <a:pPr/>
              <a:t>14</a:t>
            </a:fld>
            <a:endParaRPr lang="en-US"/>
          </a:p>
        </p:txBody>
      </p:sp>
      <p:pic>
        <p:nvPicPr>
          <p:cNvPr id="5" name="Content Placeholder 4" descr="Building1.png"/>
          <p:cNvPicPr>
            <a:picLocks noGrp="1" noChangeAspect="1"/>
          </p:cNvPicPr>
          <p:nvPr>
            <p:ph sz="half" idx="4294967295"/>
          </p:nvPr>
        </p:nvPicPr>
        <p:blipFill>
          <a:blip r:embed="rId2"/>
          <a:stretch>
            <a:fillRect/>
          </a:stretch>
        </p:blipFill>
        <p:spPr>
          <a:xfrm>
            <a:off x="4943475" y="3124200"/>
            <a:ext cx="3895725" cy="3133725"/>
          </a:xfrm>
        </p:spPr>
      </p:pic>
      <p:pic>
        <p:nvPicPr>
          <p:cNvPr id="8" name="Picture 7" descr="DSC_1547.JPG"/>
          <p:cNvPicPr>
            <a:picLocks noChangeAspect="1"/>
          </p:cNvPicPr>
          <p:nvPr/>
        </p:nvPicPr>
        <p:blipFill>
          <a:blip r:embed="rId3"/>
          <a:stretch>
            <a:fillRect/>
          </a:stretch>
        </p:blipFill>
        <p:spPr>
          <a:xfrm>
            <a:off x="838200" y="3124199"/>
            <a:ext cx="3943868" cy="3133135"/>
          </a:xfrm>
          <a:prstGeom prst="rect">
            <a:avLst/>
          </a:prstGeom>
        </p:spPr>
      </p:pic>
      <p:sp>
        <p:nvSpPr>
          <p:cNvPr id="9" name="TextBox 8"/>
          <p:cNvSpPr txBox="1"/>
          <p:nvPr/>
        </p:nvSpPr>
        <p:spPr>
          <a:xfrm>
            <a:off x="1828800" y="6257335"/>
            <a:ext cx="1828800" cy="369332"/>
          </a:xfrm>
          <a:prstGeom prst="rect">
            <a:avLst/>
          </a:prstGeom>
          <a:noFill/>
        </p:spPr>
        <p:txBody>
          <a:bodyPr wrap="square" rtlCol="0">
            <a:spAutoFit/>
          </a:bodyPr>
          <a:lstStyle/>
          <a:p>
            <a:pPr algn="ctr"/>
            <a:r>
              <a:rPr lang="en-US" b="1" dirty="0" smtClean="0"/>
              <a:t>Old</a:t>
            </a:r>
            <a:endParaRPr lang="en-US" b="1" dirty="0"/>
          </a:p>
        </p:txBody>
      </p:sp>
      <p:sp>
        <p:nvSpPr>
          <p:cNvPr id="10" name="TextBox 9"/>
          <p:cNvSpPr txBox="1"/>
          <p:nvPr/>
        </p:nvSpPr>
        <p:spPr>
          <a:xfrm>
            <a:off x="6172200" y="6257335"/>
            <a:ext cx="1981200" cy="369332"/>
          </a:xfrm>
          <a:prstGeom prst="rect">
            <a:avLst/>
          </a:prstGeom>
          <a:noFill/>
        </p:spPr>
        <p:txBody>
          <a:bodyPr wrap="square" rtlCol="0">
            <a:spAutoFit/>
          </a:bodyPr>
          <a:lstStyle/>
          <a:p>
            <a:pPr algn="ctr"/>
            <a:r>
              <a:rPr lang="en-US" b="1" dirty="0" smtClean="0"/>
              <a:t>New</a:t>
            </a:r>
            <a:endParaRPr lang="en-US"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62000" y="838200"/>
            <a:ext cx="7848600" cy="4800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314" name="Rectangle 2"/>
          <p:cNvSpPr>
            <a:spLocks noGrp="1" noChangeArrowheads="1"/>
          </p:cNvSpPr>
          <p:nvPr>
            <p:ph type="ctrTitle"/>
          </p:nvPr>
        </p:nvSpPr>
        <p:spPr>
          <a:xfrm>
            <a:off x="838200" y="228600"/>
            <a:ext cx="7848600" cy="609600"/>
          </a:xfrm>
        </p:spPr>
        <p:txBody>
          <a:bodyPr/>
          <a:lstStyle/>
          <a:p>
            <a:r>
              <a:rPr lang="en-US" sz="2400" dirty="0" smtClean="0"/>
              <a:t>… just in time!</a:t>
            </a:r>
          </a:p>
        </p:txBody>
      </p:sp>
      <p:pic>
        <p:nvPicPr>
          <p:cNvPr id="3" name="Picture 2" descr="Screen shot 2011-01-27 at 6.04.31 PM.png"/>
          <p:cNvPicPr>
            <a:picLocks noChangeAspect="1"/>
          </p:cNvPicPr>
          <p:nvPr/>
        </p:nvPicPr>
        <p:blipFill>
          <a:blip r:embed="rId2"/>
          <a:stretch>
            <a:fillRect/>
          </a:stretch>
        </p:blipFill>
        <p:spPr>
          <a:xfrm>
            <a:off x="762001" y="838200"/>
            <a:ext cx="7848599" cy="4800600"/>
          </a:xfrm>
          <a:prstGeom prst="rect">
            <a:avLst/>
          </a:prstGeom>
        </p:spPr>
      </p:pic>
      <p:sp>
        <p:nvSpPr>
          <p:cNvPr id="4" name="Slide Number Placeholder 3"/>
          <p:cNvSpPr>
            <a:spLocks noGrp="1"/>
          </p:cNvSpPr>
          <p:nvPr>
            <p:ph type="sldNum" sz="quarter" idx="10"/>
          </p:nvPr>
        </p:nvSpPr>
        <p:spPr/>
        <p:txBody>
          <a:bodyPr/>
          <a:lstStyle/>
          <a:p>
            <a:pPr>
              <a:defRPr/>
            </a:pPr>
            <a:fld id="{2A6C7060-543B-7A4E-A588-4BA6E013C7F9}" type="slidenum">
              <a:rPr lang="en-US" smtClean="0"/>
              <a:pPr>
                <a:defRPr/>
              </a:pPr>
              <a:t>15</a:t>
            </a:fld>
            <a:endParaRPr lang="en-US" dirty="0"/>
          </a:p>
        </p:txBody>
      </p:sp>
      <p:sp>
        <p:nvSpPr>
          <p:cNvPr id="5" name="Oval 4"/>
          <p:cNvSpPr/>
          <p:nvPr/>
        </p:nvSpPr>
        <p:spPr bwMode="auto">
          <a:xfrm>
            <a:off x="5867400" y="3810000"/>
            <a:ext cx="4572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Oval 6"/>
          <p:cNvSpPr/>
          <p:nvPr/>
        </p:nvSpPr>
        <p:spPr bwMode="auto">
          <a:xfrm>
            <a:off x="3124200" y="3124200"/>
            <a:ext cx="4572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Rectangle 7"/>
          <p:cNvSpPr/>
          <p:nvPr/>
        </p:nvSpPr>
        <p:spPr>
          <a:xfrm>
            <a:off x="6781800" y="5638800"/>
            <a:ext cx="1856097" cy="461665"/>
          </a:xfrm>
          <a:prstGeom prst="rect">
            <a:avLst/>
          </a:prstGeom>
        </p:spPr>
        <p:txBody>
          <a:bodyPr wrap="none">
            <a:spAutoFit/>
          </a:bodyPr>
          <a:lstStyle/>
          <a:p>
            <a:r>
              <a:rPr lang="en-US" dirty="0" smtClean="0"/>
              <a:t>13 Jan 2011</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8001000" cy="1143000"/>
          </a:xfrm>
        </p:spPr>
        <p:txBody>
          <a:bodyPr/>
          <a:lstStyle/>
          <a:p>
            <a:r>
              <a:rPr lang="en-US" dirty="0" smtClean="0"/>
              <a:t>APNIC BCP Incident</a:t>
            </a:r>
            <a:endParaRPr lang="en-US" dirty="0"/>
          </a:p>
        </p:txBody>
      </p:sp>
      <p:sp>
        <p:nvSpPr>
          <p:cNvPr id="4" name="Content Placeholder 3"/>
          <p:cNvSpPr>
            <a:spLocks noGrp="1"/>
          </p:cNvSpPr>
          <p:nvPr>
            <p:ph sz="half" idx="1"/>
          </p:nvPr>
        </p:nvSpPr>
        <p:spPr>
          <a:xfrm>
            <a:off x="838200" y="1295400"/>
            <a:ext cx="3924300" cy="5257800"/>
          </a:xfrm>
        </p:spPr>
        <p:txBody>
          <a:bodyPr/>
          <a:lstStyle/>
          <a:p>
            <a:r>
              <a:rPr lang="en-US" sz="2600" dirty="0" smtClean="0"/>
              <a:t>Flood event in Brisbane, 10-14 January 2011</a:t>
            </a:r>
          </a:p>
          <a:p>
            <a:r>
              <a:rPr lang="en-US" sz="2600" dirty="0" smtClean="0"/>
              <a:t>BCP Team engaged</a:t>
            </a:r>
          </a:p>
          <a:p>
            <a:r>
              <a:rPr lang="en-US" sz="2600" dirty="0" smtClean="0"/>
              <a:t>Staff safety priority</a:t>
            </a:r>
          </a:p>
          <a:p>
            <a:r>
              <a:rPr lang="en-US" sz="2600" dirty="0" smtClean="0"/>
              <a:t>In monitoring mode as no disaster declared</a:t>
            </a:r>
          </a:p>
          <a:p>
            <a:r>
              <a:rPr lang="en-US" sz="2600" dirty="0" smtClean="0"/>
              <a:t>Continued communication with Members throughout</a:t>
            </a:r>
          </a:p>
          <a:p>
            <a:r>
              <a:rPr lang="en-US" sz="2600" dirty="0" smtClean="0"/>
              <a:t>Post-evaluation and assessment</a:t>
            </a:r>
          </a:p>
          <a:p>
            <a:endParaRPr lang="en-US" sz="2600" dirty="0"/>
          </a:p>
        </p:txBody>
      </p:sp>
      <p:pic>
        <p:nvPicPr>
          <p:cNvPr id="6" name="Content Placeholder 5" descr="Flood.png"/>
          <p:cNvPicPr>
            <a:picLocks noGrp="1" noChangeAspect="1"/>
          </p:cNvPicPr>
          <p:nvPr>
            <p:ph sz="half" idx="2"/>
          </p:nvPr>
        </p:nvPicPr>
        <p:blipFill>
          <a:blip r:embed="rId2"/>
          <a:stretch>
            <a:fillRect/>
          </a:stretch>
        </p:blipFill>
        <p:spPr>
          <a:xfrm>
            <a:off x="4914901" y="1295400"/>
            <a:ext cx="3860522" cy="2840120"/>
          </a:xfrm>
        </p:spPr>
      </p:pic>
      <p:sp>
        <p:nvSpPr>
          <p:cNvPr id="8" name="Slide Number Placeholder 7"/>
          <p:cNvSpPr>
            <a:spLocks noGrp="1"/>
          </p:cNvSpPr>
          <p:nvPr>
            <p:ph type="sldNum" sz="quarter" idx="10"/>
          </p:nvPr>
        </p:nvSpPr>
        <p:spPr/>
        <p:txBody>
          <a:bodyPr/>
          <a:lstStyle/>
          <a:p>
            <a:fld id="{4A017192-4795-C04C-AE03-5DCA5CC63257}" type="slidenum">
              <a:rPr lang="en-US" smtClean="0"/>
              <a:pPr/>
              <a:t>16</a:t>
            </a:fld>
            <a:endParaRPr lang="en-US"/>
          </a:p>
        </p:txBody>
      </p:sp>
      <p:pic>
        <p:nvPicPr>
          <p:cNvPr id="9" name="Picture 8"/>
          <p:cNvPicPr>
            <a:picLocks noChangeAspect="1"/>
          </p:cNvPicPr>
          <p:nvPr/>
        </p:nvPicPr>
        <p:blipFill>
          <a:blip r:embed="rId3"/>
          <a:stretch>
            <a:fillRect/>
          </a:stretch>
        </p:blipFill>
        <p:spPr>
          <a:xfrm>
            <a:off x="4952999" y="4210049"/>
            <a:ext cx="3822423" cy="254317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Meeting – APNIC 32</a:t>
            </a:r>
            <a:endParaRPr lang="en-US" dirty="0"/>
          </a:p>
        </p:txBody>
      </p:sp>
      <p:sp>
        <p:nvSpPr>
          <p:cNvPr id="5" name="Content Placeholder 4"/>
          <p:cNvSpPr>
            <a:spLocks noGrp="1"/>
          </p:cNvSpPr>
          <p:nvPr>
            <p:ph idx="1"/>
          </p:nvPr>
        </p:nvSpPr>
        <p:spPr/>
        <p:txBody>
          <a:bodyPr/>
          <a:lstStyle/>
          <a:p>
            <a:pPr>
              <a:buNone/>
            </a:pPr>
            <a:r>
              <a:rPr lang="en-US" dirty="0" smtClean="0"/>
              <a:t>Where: </a:t>
            </a:r>
            <a:r>
              <a:rPr lang="en-US" dirty="0" err="1" smtClean="0"/>
              <a:t>Busan</a:t>
            </a:r>
            <a:r>
              <a:rPr lang="en-US" dirty="0" smtClean="0"/>
              <a:t>, South Korea </a:t>
            </a:r>
          </a:p>
          <a:p>
            <a:pPr>
              <a:buNone/>
            </a:pPr>
            <a:r>
              <a:rPr lang="en-US" dirty="0" smtClean="0"/>
              <a:t>When: Sunday, 28 August - Thursday, 1</a:t>
            </a:r>
          </a:p>
          <a:p>
            <a:pPr>
              <a:buNone/>
            </a:pPr>
            <a:r>
              <a:rPr lang="en-US" dirty="0" smtClean="0"/>
              <a:t>September 2011</a:t>
            </a:r>
          </a:p>
          <a:p>
            <a:pPr>
              <a:buNone/>
            </a:pPr>
            <a:endParaRPr lang="en-US" dirty="0"/>
          </a:p>
        </p:txBody>
      </p:sp>
      <p:sp>
        <p:nvSpPr>
          <p:cNvPr id="4" name="Slide Number Placeholder 3"/>
          <p:cNvSpPr>
            <a:spLocks noGrp="1"/>
          </p:cNvSpPr>
          <p:nvPr>
            <p:ph type="sldNum" sz="quarter" idx="10"/>
          </p:nvPr>
        </p:nvSpPr>
        <p:spPr/>
        <p:txBody>
          <a:bodyPr/>
          <a:lstStyle/>
          <a:p>
            <a:fld id="{4A017192-4795-C04C-AE03-5DCA5CC63257}" type="slidenum">
              <a:rPr lang="en-US" smtClean="0"/>
              <a:pPr/>
              <a:t>17</a:t>
            </a:fld>
            <a:endParaRPr lang="en-US"/>
          </a:p>
        </p:txBody>
      </p:sp>
      <p:pic>
        <p:nvPicPr>
          <p:cNvPr id="8" name="Picture 7" descr="APNIC 32 Theme_FINAL-1.jpg"/>
          <p:cNvPicPr>
            <a:picLocks noChangeAspect="1"/>
          </p:cNvPicPr>
          <p:nvPr/>
        </p:nvPicPr>
        <p:blipFill>
          <a:blip r:embed="rId3"/>
          <a:stretch>
            <a:fillRect/>
          </a:stretch>
        </p:blipFill>
        <p:spPr>
          <a:xfrm>
            <a:off x="972312" y="4215384"/>
            <a:ext cx="7199376" cy="15727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Following Meetings</a:t>
            </a:r>
            <a:endParaRPr lang="en-US" dirty="0"/>
          </a:p>
        </p:txBody>
      </p:sp>
      <p:sp>
        <p:nvSpPr>
          <p:cNvPr id="7" name="Content Placeholder 6"/>
          <p:cNvSpPr>
            <a:spLocks noGrp="1"/>
          </p:cNvSpPr>
          <p:nvPr>
            <p:ph idx="1"/>
          </p:nvPr>
        </p:nvSpPr>
        <p:spPr/>
        <p:txBody>
          <a:bodyPr/>
          <a:lstStyle/>
          <a:p>
            <a:r>
              <a:rPr lang="en-US" dirty="0" smtClean="0"/>
              <a:t>APNIC 33, Delhi, India, 21 February - 2 March 2012, New Delhi (with APRICOT) </a:t>
            </a:r>
          </a:p>
          <a:p>
            <a:r>
              <a:rPr lang="en-US" dirty="0" smtClean="0"/>
              <a:t>APNIC 34, TBD</a:t>
            </a:r>
          </a:p>
          <a:p>
            <a:r>
              <a:rPr lang="en-US" dirty="0" smtClean="0"/>
              <a:t>APNIC 35, Singapore, 20 February – 1 March 2013, Singapore (with APRICOT)</a:t>
            </a:r>
          </a:p>
          <a:p>
            <a:endParaRPr lang="en-US" dirty="0"/>
          </a:p>
        </p:txBody>
      </p:sp>
      <p:sp>
        <p:nvSpPr>
          <p:cNvPr id="5" name="Slide Number Placeholder 4"/>
          <p:cNvSpPr>
            <a:spLocks noGrp="1"/>
          </p:cNvSpPr>
          <p:nvPr>
            <p:ph type="sldNum" sz="quarter" idx="10"/>
          </p:nvPr>
        </p:nvSpPr>
        <p:spPr/>
        <p:txBody>
          <a:bodyPr/>
          <a:lstStyle/>
          <a:p>
            <a:fld id="{4A017192-4795-C04C-AE03-5DCA5CC63257}" type="slidenum">
              <a:rPr lang="en-US" smtClean="0"/>
              <a:pPr/>
              <a:t>18</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001000" cy="914400"/>
          </a:xfrm>
        </p:spPr>
        <p:txBody>
          <a:bodyPr/>
          <a:lstStyle/>
          <a:p>
            <a:r>
              <a:rPr lang="en-US" dirty="0" smtClean="0"/>
              <a:t>Overview</a:t>
            </a:r>
            <a:endParaRPr lang="en-US" dirty="0"/>
          </a:p>
        </p:txBody>
      </p:sp>
      <p:sp>
        <p:nvSpPr>
          <p:cNvPr id="3" name="Content Placeholder 2"/>
          <p:cNvSpPr>
            <a:spLocks noGrp="1"/>
          </p:cNvSpPr>
          <p:nvPr>
            <p:ph idx="1"/>
          </p:nvPr>
        </p:nvSpPr>
        <p:spPr>
          <a:xfrm>
            <a:off x="838200" y="1143000"/>
            <a:ext cx="8001000" cy="5410200"/>
          </a:xfrm>
        </p:spPr>
        <p:txBody>
          <a:bodyPr/>
          <a:lstStyle/>
          <a:p>
            <a:r>
              <a:rPr lang="en-US" dirty="0" smtClean="0"/>
              <a:t>Registry Update</a:t>
            </a:r>
          </a:p>
          <a:p>
            <a:r>
              <a:rPr lang="en-US" dirty="0" smtClean="0"/>
              <a:t>Policy Update</a:t>
            </a:r>
          </a:p>
          <a:p>
            <a:r>
              <a:rPr lang="en-US" dirty="0" smtClean="0"/>
              <a:t>2011 Member and Stakeholder Survey</a:t>
            </a:r>
          </a:p>
          <a:p>
            <a:r>
              <a:rPr lang="en-US" dirty="0" smtClean="0"/>
              <a:t>New Building &amp; Business Continuity Plan</a:t>
            </a:r>
          </a:p>
          <a:p>
            <a:r>
              <a:rPr lang="en-US" dirty="0" smtClean="0"/>
              <a:t>Upcoming Meetings</a:t>
            </a:r>
            <a:endParaRPr lang="en-US" dirty="0"/>
          </a:p>
        </p:txBody>
      </p:sp>
      <p:sp>
        <p:nvSpPr>
          <p:cNvPr id="4" name="Slide Number Placeholder 3"/>
          <p:cNvSpPr>
            <a:spLocks noGrp="1"/>
          </p:cNvSpPr>
          <p:nvPr>
            <p:ph type="sldNum" sz="quarter" idx="10"/>
          </p:nvPr>
        </p:nvSpPr>
        <p:spPr/>
        <p:txBody>
          <a:bodyPr/>
          <a:lstStyle/>
          <a:p>
            <a:fld id="{4A017192-4795-C04C-AE03-5DCA5CC63257}" type="slidenum">
              <a:rPr lang="en-US" smtClean="0"/>
              <a:pPr/>
              <a:t>2</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001000" cy="990600"/>
          </a:xfrm>
        </p:spPr>
        <p:txBody>
          <a:bodyPr/>
          <a:lstStyle/>
          <a:p>
            <a:r>
              <a:rPr lang="en-US" dirty="0" smtClean="0"/>
              <a:t>Resource Delegations</a:t>
            </a:r>
            <a:endParaRPr lang="en-US" dirty="0"/>
          </a:p>
        </p:txBody>
      </p:sp>
      <p:graphicFrame>
        <p:nvGraphicFramePr>
          <p:cNvPr id="4" name="Content Placeholder 3"/>
          <p:cNvGraphicFramePr>
            <a:graphicFrameLocks noGrp="1"/>
          </p:cNvGraphicFramePr>
          <p:nvPr>
            <p:ph idx="1"/>
          </p:nvPr>
        </p:nvGraphicFramePr>
        <p:xfrm>
          <a:off x="838200" y="1752600"/>
          <a:ext cx="80010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514600" y="1219200"/>
            <a:ext cx="4572000" cy="400110"/>
          </a:xfrm>
          <a:prstGeom prst="rect">
            <a:avLst/>
          </a:prstGeom>
          <a:noFill/>
        </p:spPr>
        <p:txBody>
          <a:bodyPr wrap="square" rtlCol="0">
            <a:spAutoFit/>
          </a:bodyPr>
          <a:lstStyle/>
          <a:p>
            <a:pPr algn="ctr"/>
            <a:r>
              <a:rPr lang="en-US" sz="2000" b="1" dirty="0" smtClean="0"/>
              <a:t>IP address &amp; ASN delegation count</a:t>
            </a:r>
            <a:endParaRPr lang="en-US" sz="20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8001000" cy="1066800"/>
          </a:xfrm>
        </p:spPr>
        <p:txBody>
          <a:bodyPr/>
          <a:lstStyle/>
          <a:p>
            <a:r>
              <a:rPr lang="en-US" dirty="0" smtClean="0"/>
              <a:t>Registry Update</a:t>
            </a:r>
            <a:endParaRPr lang="en-US" dirty="0"/>
          </a:p>
        </p:txBody>
      </p:sp>
      <p:sp>
        <p:nvSpPr>
          <p:cNvPr id="3" name="Content Placeholder 2"/>
          <p:cNvSpPr>
            <a:spLocks noGrp="1"/>
          </p:cNvSpPr>
          <p:nvPr>
            <p:ph idx="1"/>
          </p:nvPr>
        </p:nvSpPr>
        <p:spPr>
          <a:xfrm>
            <a:off x="838200" y="1687016"/>
            <a:ext cx="8001000" cy="5486400"/>
          </a:xfrm>
        </p:spPr>
        <p:txBody>
          <a:bodyPr/>
          <a:lstStyle/>
          <a:p>
            <a:r>
              <a:rPr lang="en-US" sz="2800" dirty="0" smtClean="0"/>
              <a:t>IPv4 exhaustion</a:t>
            </a:r>
          </a:p>
          <a:p>
            <a:pPr lvl="1"/>
            <a:r>
              <a:rPr lang="en-US" sz="2400" dirty="0" smtClean="0"/>
              <a:t>Now in stage 3, as of 15 April 2011</a:t>
            </a:r>
          </a:p>
          <a:p>
            <a:pPr lvl="1"/>
            <a:endParaRPr lang="en-US" sz="2400" dirty="0" smtClean="0"/>
          </a:p>
          <a:p>
            <a:pPr lvl="1"/>
            <a:endParaRPr lang="en-US" sz="2400" dirty="0" smtClean="0"/>
          </a:p>
          <a:p>
            <a:pPr lvl="1"/>
            <a:endParaRPr lang="en-US" sz="2400" dirty="0" smtClean="0"/>
          </a:p>
          <a:p>
            <a:pPr lvl="1"/>
            <a:endParaRPr lang="en-US" sz="2400" dirty="0" smtClean="0"/>
          </a:p>
          <a:p>
            <a:pPr lvl="1"/>
            <a:endParaRPr lang="en-US" sz="2400" dirty="0" smtClean="0"/>
          </a:p>
          <a:p>
            <a:pPr lvl="1"/>
            <a:endParaRPr lang="en-US" sz="2400" dirty="0" smtClean="0"/>
          </a:p>
          <a:p>
            <a:pPr lvl="1"/>
            <a:r>
              <a:rPr lang="en-US" sz="2400" dirty="0" smtClean="0"/>
              <a:t>IANA handed out APNIC’s last /8 block, </a:t>
            </a:r>
            <a:r>
              <a:rPr lang="en-US" sz="2400" b="1" dirty="0" smtClean="0"/>
              <a:t>103/8</a:t>
            </a:r>
            <a:r>
              <a:rPr lang="en-US" sz="2400" dirty="0" smtClean="0"/>
              <a:t>, on 3 February 2011</a:t>
            </a:r>
          </a:p>
          <a:p>
            <a:endParaRPr lang="en-US" sz="2400" dirty="0" smtClean="0"/>
          </a:p>
          <a:p>
            <a:pPr lvl="1"/>
            <a:endParaRPr lang="en-US" sz="2400" dirty="0"/>
          </a:p>
        </p:txBody>
      </p:sp>
      <p:sp>
        <p:nvSpPr>
          <p:cNvPr id="5" name="Slide Number Placeholder 4"/>
          <p:cNvSpPr>
            <a:spLocks noGrp="1"/>
          </p:cNvSpPr>
          <p:nvPr>
            <p:ph type="sldNum" sz="quarter" idx="10"/>
          </p:nvPr>
        </p:nvSpPr>
        <p:spPr/>
        <p:txBody>
          <a:bodyPr/>
          <a:lstStyle/>
          <a:p>
            <a:fld id="{4A017192-4795-C04C-AE03-5DCA5CC63257}" type="slidenum">
              <a:rPr lang="en-US" smtClean="0"/>
              <a:pPr/>
              <a:t>4</a:t>
            </a:fld>
            <a:endParaRPr lang="en-US"/>
          </a:p>
        </p:txBody>
      </p:sp>
      <p:pic>
        <p:nvPicPr>
          <p:cNvPr id="7" name="Content Placeholder 3" descr="IPv4-final-stages.png"/>
          <p:cNvPicPr>
            <a:picLocks noChangeAspect="1"/>
          </p:cNvPicPr>
          <p:nvPr/>
        </p:nvPicPr>
        <p:blipFill>
          <a:blip r:embed="rId3" cstate="screen"/>
          <a:stretch>
            <a:fillRect/>
          </a:stretch>
        </p:blipFill>
        <p:spPr>
          <a:xfrm>
            <a:off x="2438400" y="2667000"/>
            <a:ext cx="4509864" cy="264921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8001000" cy="1066800"/>
          </a:xfrm>
        </p:spPr>
        <p:txBody>
          <a:bodyPr/>
          <a:lstStyle/>
          <a:p>
            <a:r>
              <a:rPr lang="en-US" dirty="0" smtClean="0"/>
              <a:t>Registry Update</a:t>
            </a:r>
            <a:endParaRPr lang="en-US" dirty="0"/>
          </a:p>
        </p:txBody>
      </p:sp>
      <p:sp>
        <p:nvSpPr>
          <p:cNvPr id="3" name="Content Placeholder 2"/>
          <p:cNvSpPr>
            <a:spLocks noGrp="1"/>
          </p:cNvSpPr>
          <p:nvPr>
            <p:ph idx="1"/>
          </p:nvPr>
        </p:nvSpPr>
        <p:spPr>
          <a:xfrm>
            <a:off x="838200" y="1219200"/>
            <a:ext cx="8001000" cy="5334000"/>
          </a:xfrm>
        </p:spPr>
        <p:txBody>
          <a:bodyPr/>
          <a:lstStyle/>
          <a:p>
            <a:r>
              <a:rPr lang="en-US" dirty="0" smtClean="0"/>
              <a:t>2010 IPv6 delegations more than tripled</a:t>
            </a:r>
          </a:p>
          <a:p>
            <a:pPr lvl="1"/>
            <a:r>
              <a:rPr lang="en-US" sz="2700" dirty="0" smtClean="0"/>
              <a:t>650 delegations in 2010</a:t>
            </a:r>
          </a:p>
          <a:p>
            <a:pPr lvl="1"/>
            <a:r>
              <a:rPr lang="en-US" sz="2700" dirty="0" smtClean="0"/>
              <a:t>Strong response to “</a:t>
            </a:r>
            <a:r>
              <a:rPr lang="en-US" sz="2700" dirty="0" err="1" smtClean="0"/>
              <a:t>Kickstart</a:t>
            </a:r>
            <a:r>
              <a:rPr lang="en-US" sz="2700" dirty="0" smtClean="0"/>
              <a:t> IPv6” with over 402 new applications</a:t>
            </a:r>
          </a:p>
          <a:p>
            <a:pPr lvl="2"/>
            <a:r>
              <a:rPr lang="en-US" sz="2300" dirty="0" smtClean="0"/>
              <a:t>Members with existing IPv4 allocations or assignments may instantly qualify for an IPv6 block</a:t>
            </a:r>
          </a:p>
          <a:p>
            <a:endParaRPr lang="en-US" dirty="0"/>
          </a:p>
        </p:txBody>
      </p:sp>
      <p:sp>
        <p:nvSpPr>
          <p:cNvPr id="4" name="Slide Number Placeholder 3"/>
          <p:cNvSpPr>
            <a:spLocks noGrp="1"/>
          </p:cNvSpPr>
          <p:nvPr>
            <p:ph type="sldNum" sz="quarter" idx="10"/>
          </p:nvPr>
        </p:nvSpPr>
        <p:spPr/>
        <p:txBody>
          <a:bodyPr/>
          <a:lstStyle/>
          <a:p>
            <a:fld id="{4A017192-4795-C04C-AE03-5DCA5CC63257}" type="slidenum">
              <a:rPr lang="en-US" smtClean="0"/>
              <a:pPr/>
              <a:t>5</a:t>
            </a:fld>
            <a:endParaRPr lang="en-US"/>
          </a:p>
        </p:txBody>
      </p:sp>
      <p:pic>
        <p:nvPicPr>
          <p:cNvPr id="6" name="Picture 5" descr="kickstart_upv6.jpg"/>
          <p:cNvPicPr>
            <a:picLocks noChangeAspect="1"/>
          </p:cNvPicPr>
          <p:nvPr/>
        </p:nvPicPr>
        <p:blipFill>
          <a:blip r:embed="rId3"/>
          <a:stretch>
            <a:fillRect/>
          </a:stretch>
        </p:blipFill>
        <p:spPr>
          <a:xfrm>
            <a:off x="655447" y="4343400"/>
            <a:ext cx="8488553" cy="185369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Update</a:t>
            </a:r>
            <a:endParaRPr lang="en-US" dirty="0"/>
          </a:p>
        </p:txBody>
      </p:sp>
      <p:graphicFrame>
        <p:nvGraphicFramePr>
          <p:cNvPr id="4" name="Content Placeholder 3"/>
          <p:cNvGraphicFramePr>
            <a:graphicFrameLocks noGrp="1"/>
          </p:cNvGraphicFramePr>
          <p:nvPr>
            <p:ph idx="1"/>
          </p:nvPr>
        </p:nvGraphicFramePr>
        <p:xfrm>
          <a:off x="838200" y="2057400"/>
          <a:ext cx="8001000" cy="3657599"/>
        </p:xfrm>
        <a:graphic>
          <a:graphicData uri="http://schemas.openxmlformats.org/drawingml/2006/table">
            <a:tbl>
              <a:tblPr firstRow="1" bandRow="1">
                <a:tableStyleId>{5C22544A-7EE6-4342-B048-85BDC9FD1C3A}</a:tableStyleId>
              </a:tblPr>
              <a:tblGrid>
                <a:gridCol w="2667000"/>
                <a:gridCol w="2667000"/>
                <a:gridCol w="2667000"/>
              </a:tblGrid>
              <a:tr h="488433">
                <a:tc>
                  <a:txBody>
                    <a:bodyPr/>
                    <a:lstStyle/>
                    <a:p>
                      <a:r>
                        <a:rPr lang="en-US" sz="1200" dirty="0" smtClean="0"/>
                        <a:t>Proposal</a:t>
                      </a:r>
                      <a:endParaRPr lang="en-US" sz="1200" dirty="0"/>
                    </a:p>
                  </a:txBody>
                  <a:tcPr/>
                </a:tc>
                <a:tc>
                  <a:txBody>
                    <a:bodyPr/>
                    <a:lstStyle/>
                    <a:p>
                      <a:r>
                        <a:rPr lang="en-US" sz="1200" dirty="0" smtClean="0"/>
                        <a:t>Title</a:t>
                      </a:r>
                      <a:endParaRPr lang="en-US" sz="1200" dirty="0"/>
                    </a:p>
                  </a:txBody>
                  <a:tcPr/>
                </a:tc>
                <a:tc>
                  <a:txBody>
                    <a:bodyPr/>
                    <a:lstStyle/>
                    <a:p>
                      <a:r>
                        <a:rPr lang="en-US" sz="1200" dirty="0" smtClean="0"/>
                        <a:t>Overview</a:t>
                      </a:r>
                      <a:endParaRPr lang="en-US" sz="1200" dirty="0"/>
                    </a:p>
                  </a:txBody>
                  <a:tcPr/>
                </a:tc>
              </a:tr>
              <a:tr h="1124543">
                <a:tc>
                  <a:txBody>
                    <a:bodyPr/>
                    <a:lstStyle/>
                    <a:p>
                      <a:r>
                        <a:rPr lang="en-US" sz="1200" dirty="0" smtClean="0"/>
                        <a:t>Prop-079 </a:t>
                      </a:r>
                    </a:p>
                    <a:p>
                      <a:endParaRPr lang="en-US" sz="1200" dirty="0" smtClean="0"/>
                    </a:p>
                    <a:p>
                      <a:endParaRPr lang="en-US" sz="1200" dirty="0" smtClean="0"/>
                    </a:p>
                    <a:p>
                      <a:endParaRPr lang="en-US" sz="1200" dirty="0" smtClean="0"/>
                    </a:p>
                    <a:p>
                      <a:r>
                        <a:rPr lang="en-US" sz="1200" i="1" dirty="0" smtClean="0"/>
                        <a:t>*</a:t>
                      </a:r>
                      <a:r>
                        <a:rPr lang="en-US" sz="1200" i="1" baseline="0" dirty="0" smtClean="0"/>
                        <a:t> </a:t>
                      </a:r>
                      <a:r>
                        <a:rPr lang="en-US" sz="1200" i="1" dirty="0" smtClean="0"/>
                        <a:t>Implemented November 2010</a:t>
                      </a:r>
                      <a:endParaRPr lang="en-US" sz="1200" i="1" dirty="0"/>
                    </a:p>
                  </a:txBody>
                  <a:tcPr/>
                </a:tc>
                <a:tc>
                  <a:txBody>
                    <a:bodyPr/>
                    <a:lstStyle/>
                    <a:p>
                      <a:r>
                        <a:rPr lang="en-US" sz="1200" dirty="0" smtClean="0"/>
                        <a:t>Abuse contact information </a:t>
                      </a:r>
                      <a:endParaRPr lang="en-US" sz="1200" dirty="0"/>
                    </a:p>
                  </a:txBody>
                  <a:tcPr/>
                </a:tc>
                <a:tc>
                  <a:txBody>
                    <a:bodyPr/>
                    <a:lstStyle/>
                    <a:p>
                      <a:r>
                        <a:rPr lang="en-US" sz="1200" dirty="0" smtClean="0"/>
                        <a:t>A proposal to introduce a mandatory abuse contact field for objects in the APNIC </a:t>
                      </a:r>
                      <a:r>
                        <a:rPr lang="en-US" sz="1200" dirty="0" err="1" smtClean="0"/>
                        <a:t>Whois</a:t>
                      </a:r>
                      <a:r>
                        <a:rPr lang="en-US" sz="1200" dirty="0" smtClean="0"/>
                        <a:t> Database to provide a more efficient way for abuse reports to reach the correct network contact</a:t>
                      </a:r>
                      <a:endParaRPr lang="en-US" sz="1200" dirty="0"/>
                    </a:p>
                  </a:txBody>
                  <a:tcPr/>
                </a:tc>
              </a:tr>
              <a:tr h="1329005">
                <a:tc>
                  <a:txBody>
                    <a:bodyPr/>
                    <a:lstStyle/>
                    <a:p>
                      <a:r>
                        <a:rPr lang="en-US" sz="1200" dirty="0" smtClean="0"/>
                        <a:t>Prop-080 </a:t>
                      </a:r>
                    </a:p>
                    <a:p>
                      <a:endParaRPr lang="en-US" sz="1200" dirty="0" smtClean="0"/>
                    </a:p>
                    <a:p>
                      <a:endParaRPr lang="en-US" sz="1200" dirty="0" smtClean="0"/>
                    </a:p>
                    <a:p>
                      <a:endParaRPr lang="en-US" sz="1200" dirty="0" smtClean="0"/>
                    </a:p>
                    <a:p>
                      <a:endParaRPr lang="en-US" sz="1200" dirty="0" smtClean="0"/>
                    </a:p>
                    <a:p>
                      <a:r>
                        <a:rPr lang="en-US" sz="1200" i="1" dirty="0" smtClean="0"/>
                        <a:t>* Implemented July 2010</a:t>
                      </a:r>
                      <a:endParaRPr lang="en-US" sz="1200" i="1" dirty="0"/>
                    </a:p>
                  </a:txBody>
                  <a:tcPr/>
                </a:tc>
                <a:tc>
                  <a:txBody>
                    <a:bodyPr/>
                    <a:lstStyle/>
                    <a:p>
                      <a:r>
                        <a:rPr lang="en-US" sz="1200" dirty="0" smtClean="0"/>
                        <a:t>Removal of IPv4 prefix exchange policy</a:t>
                      </a:r>
                      <a:endParaRPr lang="en-US" sz="1200" dirty="0"/>
                    </a:p>
                  </a:txBody>
                  <a:tcPr/>
                </a:tc>
                <a:tc>
                  <a:txBody>
                    <a:bodyPr/>
                    <a:lstStyle/>
                    <a:p>
                      <a:r>
                        <a:rPr lang="en-US" sz="1200" dirty="0" smtClean="0"/>
                        <a:t>A proposal to remove the policy that currently permits resource holders to return three or more noncontiguous</a:t>
                      </a:r>
                      <a:r>
                        <a:rPr lang="en-US" sz="1200" baseline="0" dirty="0" smtClean="0"/>
                        <a:t> IPv4 address blocks and have the prefixes replaced with a single, larger contiguous block.</a:t>
                      </a:r>
                      <a:endParaRPr lang="en-US" sz="1200" dirty="0"/>
                    </a:p>
                  </a:txBody>
                  <a:tcPr/>
                </a:tc>
              </a:tr>
              <a:tr h="715618">
                <a:tc>
                  <a:txBody>
                    <a:bodyPr/>
                    <a:lstStyle/>
                    <a:p>
                      <a:r>
                        <a:rPr lang="en-US" sz="1200" dirty="0" smtClean="0"/>
                        <a:t>Prop-082 </a:t>
                      </a:r>
                    </a:p>
                    <a:p>
                      <a:endParaRPr lang="en-US" sz="1200" dirty="0" smtClean="0"/>
                    </a:p>
                    <a:p>
                      <a:r>
                        <a:rPr lang="en-US" sz="1200" i="1" baseline="0" dirty="0" smtClean="0"/>
                        <a:t> * </a:t>
                      </a:r>
                      <a:r>
                        <a:rPr lang="en-US" sz="1200" i="1" dirty="0" smtClean="0"/>
                        <a:t>Implemented July 2010</a:t>
                      </a:r>
                      <a:endParaRPr lang="en-US" sz="1200" i="1" dirty="0"/>
                    </a:p>
                  </a:txBody>
                  <a:tcPr/>
                </a:tc>
                <a:tc>
                  <a:txBody>
                    <a:bodyPr/>
                    <a:lstStyle/>
                    <a:p>
                      <a:r>
                        <a:rPr lang="en-US" sz="1200" dirty="0" smtClean="0"/>
                        <a:t>Removing aggregation criteria</a:t>
                      </a:r>
                      <a:r>
                        <a:rPr lang="en-US" sz="1200" baseline="0" dirty="0" smtClean="0"/>
                        <a:t> for IPv6 initial allocations</a:t>
                      </a:r>
                      <a:endParaRPr lang="en-US" sz="1200" dirty="0"/>
                    </a:p>
                  </a:txBody>
                  <a:tcPr/>
                </a:tc>
                <a:tc>
                  <a:txBody>
                    <a:bodyPr/>
                    <a:lstStyle/>
                    <a:p>
                      <a:r>
                        <a:rPr lang="en-US" sz="1200" dirty="0" smtClean="0"/>
                        <a:t>A proposal to remove the aggregation requirement from the IPv6 initial allocation policy</a:t>
                      </a:r>
                      <a:endParaRPr lang="en-US" sz="1200" dirty="0"/>
                    </a:p>
                  </a:txBody>
                  <a:tcPr/>
                </a:tc>
              </a:tr>
            </a:tbl>
          </a:graphicData>
        </a:graphic>
      </p:graphicFrame>
      <p:sp>
        <p:nvSpPr>
          <p:cNvPr id="5" name="TextBox 4"/>
          <p:cNvSpPr txBox="1"/>
          <p:nvPr/>
        </p:nvSpPr>
        <p:spPr>
          <a:xfrm>
            <a:off x="838200" y="1476345"/>
            <a:ext cx="4648200" cy="400110"/>
          </a:xfrm>
          <a:prstGeom prst="rect">
            <a:avLst/>
          </a:prstGeom>
          <a:noFill/>
        </p:spPr>
        <p:txBody>
          <a:bodyPr wrap="square" rtlCol="0">
            <a:spAutoFit/>
          </a:bodyPr>
          <a:lstStyle/>
          <a:p>
            <a:r>
              <a:rPr lang="en-US" sz="2000" b="1" dirty="0" smtClean="0"/>
              <a:t>Implemented in 2010</a:t>
            </a:r>
            <a:endParaRPr lang="en-US" sz="2000" b="1" dirty="0"/>
          </a:p>
        </p:txBody>
      </p:sp>
      <p:sp>
        <p:nvSpPr>
          <p:cNvPr id="6" name="Slide Number Placeholder 5"/>
          <p:cNvSpPr>
            <a:spLocks noGrp="1"/>
          </p:cNvSpPr>
          <p:nvPr>
            <p:ph type="sldNum" sz="quarter" idx="10"/>
          </p:nvPr>
        </p:nvSpPr>
        <p:spPr/>
        <p:txBody>
          <a:bodyPr/>
          <a:lstStyle/>
          <a:p>
            <a:fld id="{4A017192-4795-C04C-AE03-5DCA5CC63257}"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Update</a:t>
            </a:r>
            <a:endParaRPr lang="en-US" dirty="0"/>
          </a:p>
        </p:txBody>
      </p:sp>
      <p:graphicFrame>
        <p:nvGraphicFramePr>
          <p:cNvPr id="4" name="Content Placeholder 3"/>
          <p:cNvGraphicFramePr>
            <a:graphicFrameLocks noGrp="1"/>
          </p:cNvGraphicFramePr>
          <p:nvPr>
            <p:ph idx="1"/>
          </p:nvPr>
        </p:nvGraphicFramePr>
        <p:xfrm>
          <a:off x="838200" y="2057400"/>
          <a:ext cx="8001000" cy="3906520"/>
        </p:xfrm>
        <a:graphic>
          <a:graphicData uri="http://schemas.openxmlformats.org/drawingml/2006/table">
            <a:tbl>
              <a:tblPr firstRow="1" bandRow="1">
                <a:tableStyleId>{5C22544A-7EE6-4342-B048-85BDC9FD1C3A}</a:tableStyleId>
              </a:tblPr>
              <a:tblGrid>
                <a:gridCol w="990600"/>
                <a:gridCol w="3276600"/>
                <a:gridCol w="3733800"/>
              </a:tblGrid>
              <a:tr h="431800">
                <a:tc>
                  <a:txBody>
                    <a:bodyPr/>
                    <a:lstStyle/>
                    <a:p>
                      <a:r>
                        <a:rPr lang="en-US" sz="1200" dirty="0" smtClean="0"/>
                        <a:t>Proposal</a:t>
                      </a:r>
                      <a:endParaRPr lang="en-US" sz="1200" dirty="0"/>
                    </a:p>
                  </a:txBody>
                  <a:tcPr/>
                </a:tc>
                <a:tc>
                  <a:txBody>
                    <a:bodyPr/>
                    <a:lstStyle/>
                    <a:p>
                      <a:r>
                        <a:rPr lang="en-US" sz="1200" dirty="0" smtClean="0"/>
                        <a:t>Title</a:t>
                      </a:r>
                      <a:endParaRPr lang="en-US" sz="1200" dirty="0"/>
                    </a:p>
                  </a:txBody>
                  <a:tcPr/>
                </a:tc>
                <a:tc>
                  <a:txBody>
                    <a:bodyPr/>
                    <a:lstStyle/>
                    <a:p>
                      <a:r>
                        <a:rPr lang="en-US" sz="1200" dirty="0" smtClean="0"/>
                        <a:t>Overview</a:t>
                      </a:r>
                      <a:endParaRPr lang="en-US" sz="1200" dirty="0"/>
                    </a:p>
                  </a:txBody>
                  <a:tcPr/>
                </a:tc>
              </a:tr>
              <a:tr h="431800">
                <a:tc>
                  <a:txBody>
                    <a:bodyPr/>
                    <a:lstStyle/>
                    <a:p>
                      <a:r>
                        <a:rPr lang="en-US" sz="1200" dirty="0" smtClean="0"/>
                        <a:t>Prop-083</a:t>
                      </a:r>
                      <a:endParaRPr lang="en-US" sz="1200" dirty="0"/>
                    </a:p>
                  </a:txBody>
                  <a:tcPr/>
                </a:tc>
                <a:tc>
                  <a:txBody>
                    <a:bodyPr/>
                    <a:lstStyle/>
                    <a:p>
                      <a:r>
                        <a:rPr lang="en-US" sz="1200" dirty="0" smtClean="0"/>
                        <a:t>Alternative criteria for subsequent IPv6 allocations</a:t>
                      </a:r>
                    </a:p>
                    <a:p>
                      <a:endParaRPr lang="en-US" sz="1200" dirty="0" smtClean="0"/>
                    </a:p>
                    <a:p>
                      <a:r>
                        <a:rPr lang="en-US" sz="1200" i="1" dirty="0" smtClean="0"/>
                        <a:t>* Reached consensus on revised text</a:t>
                      </a:r>
                      <a:endParaRPr lang="en-US" sz="1200" i="1" dirty="0"/>
                    </a:p>
                  </a:txBody>
                  <a:tcPr/>
                </a:tc>
                <a:tc>
                  <a:txBody>
                    <a:bodyPr/>
                    <a:lstStyle/>
                    <a:p>
                      <a:r>
                        <a:rPr lang="en-AU" sz="1200" dirty="0" smtClean="0"/>
                        <a:t>A</a:t>
                      </a:r>
                      <a:r>
                        <a:rPr sz="1200" dirty="0" smtClean="0"/>
                        <a:t> proposal to enable current APNIC account holders with existing IPv6 allocations to receive subsequent IPv6 allocations from APNIC for use in networks that are not connected to the initial IPv6 allocation. </a:t>
                      </a:r>
                      <a:endParaRPr lang="en-US" sz="1200" dirty="0"/>
                    </a:p>
                  </a:txBody>
                  <a:tcPr/>
                </a:tc>
              </a:tr>
              <a:tr h="431800">
                <a:tc>
                  <a:txBody>
                    <a:bodyPr/>
                    <a:lstStyle/>
                    <a:p>
                      <a:r>
                        <a:rPr lang="en-US" sz="1200" dirty="0" smtClean="0"/>
                        <a:t>Prop-088</a:t>
                      </a:r>
                      <a:endParaRPr lang="en-US" sz="1200" dirty="0"/>
                    </a:p>
                  </a:txBody>
                  <a:tcPr/>
                </a:tc>
                <a:tc>
                  <a:txBody>
                    <a:bodyPr/>
                    <a:lstStyle/>
                    <a:p>
                      <a:r>
                        <a:rPr lang="en-US" sz="1200" dirty="0" smtClean="0"/>
                        <a:t>Distribution of IPv4 addresses once the final /8 period stars</a:t>
                      </a:r>
                      <a:endParaRPr lang="en-US" sz="1200" dirty="0"/>
                    </a:p>
                  </a:txBody>
                  <a:tcPr/>
                </a:tc>
                <a:tc>
                  <a:txBody>
                    <a:bodyPr/>
                    <a:lstStyle/>
                    <a:p>
                      <a:r>
                        <a:rPr lang="en-AU" sz="1200" dirty="0" smtClean="0"/>
                        <a:t>A </a:t>
                      </a:r>
                      <a:r>
                        <a:rPr sz="1200" dirty="0" smtClean="0"/>
                        <a:t>proposal to handle any IPv4 address space received by APNIC after the final /8 policy is implemented as being part of the final /8 pool and to redistribute these resources according to the final /8 policies. </a:t>
                      </a:r>
                      <a:endParaRPr lang="en-US" sz="1200" dirty="0"/>
                    </a:p>
                  </a:txBody>
                  <a:tcPr/>
                </a:tc>
              </a:tr>
              <a:tr h="431800">
                <a:tc>
                  <a:txBody>
                    <a:bodyPr/>
                    <a:lstStyle/>
                    <a:p>
                      <a:r>
                        <a:rPr lang="en-US" sz="1200" dirty="0" smtClean="0"/>
                        <a:t>Prop-093</a:t>
                      </a:r>
                      <a:endParaRPr lang="en-US" sz="1200" dirty="0"/>
                    </a:p>
                  </a:txBody>
                  <a:tcPr/>
                </a:tc>
                <a:tc>
                  <a:txBody>
                    <a:bodyPr/>
                    <a:lstStyle/>
                    <a:p>
                      <a:r>
                        <a:rPr lang="en-US" sz="1200" dirty="0" smtClean="0"/>
                        <a:t>Reducing the minimum delegation size for the final /8 policy</a:t>
                      </a:r>
                      <a:endParaRPr lang="en-US" sz="1200" dirty="0"/>
                    </a:p>
                  </a:txBody>
                  <a:tcPr/>
                </a:tc>
                <a:tc>
                  <a:txBody>
                    <a:bodyPr/>
                    <a:lstStyle/>
                    <a:p>
                      <a:r>
                        <a:rPr lang="en-AU" sz="1200" dirty="0" smtClean="0"/>
                        <a:t>A </a:t>
                      </a:r>
                      <a:r>
                        <a:rPr sz="1200" dirty="0" smtClean="0"/>
                        <a:t>proposal to change the minimum size of IPv4 delegations to a /24 when the final /8 policy is activated. </a:t>
                      </a:r>
                      <a:endParaRPr lang="en-US" sz="1200" dirty="0"/>
                    </a:p>
                  </a:txBody>
                  <a:tcPr/>
                </a:tc>
              </a:tr>
              <a:tr h="431800">
                <a:tc>
                  <a:txBody>
                    <a:bodyPr/>
                    <a:lstStyle/>
                    <a:p>
                      <a:r>
                        <a:rPr lang="en-US" sz="1200" dirty="0" smtClean="0"/>
                        <a:t>Prop-094</a:t>
                      </a:r>
                      <a:endParaRPr lang="en-US" sz="1200" dirty="0"/>
                    </a:p>
                  </a:txBody>
                  <a:tcPr/>
                </a:tc>
                <a:tc>
                  <a:txBody>
                    <a:bodyPr/>
                    <a:lstStyle/>
                    <a:p>
                      <a:r>
                        <a:rPr lang="en-US" sz="1200" dirty="0" smtClean="0"/>
                        <a:t>Removing renumbering requirement from final /8 policy</a:t>
                      </a:r>
                    </a:p>
                    <a:p>
                      <a:endParaRPr lang="en-US" sz="1200" dirty="0" smtClean="0"/>
                    </a:p>
                    <a:p>
                      <a:endParaRPr lang="en-US" sz="1200" dirty="0" smtClean="0"/>
                    </a:p>
                    <a:p>
                      <a:r>
                        <a:rPr lang="en-US" sz="1200" i="1" dirty="0" smtClean="0"/>
                        <a:t>* Reached consensus on revised text</a:t>
                      </a:r>
                      <a:endParaRPr lang="en-US" sz="1200" dirty="0"/>
                    </a:p>
                  </a:txBody>
                  <a:tcPr/>
                </a:tc>
                <a:tc>
                  <a:txBody>
                    <a:bodyPr/>
                    <a:lstStyle/>
                    <a:p>
                      <a:r>
                        <a:rPr lang="en-AU" sz="1200" dirty="0" smtClean="0"/>
                        <a:t>A</a:t>
                      </a:r>
                      <a:r>
                        <a:rPr sz="1200" dirty="0" smtClean="0"/>
                        <a:t> proposal to remove the requirement for organizations receiving their initial allocation from APNIC to renumber out of their previously deployed space when they are allocated addresses under the final /8 policy. </a:t>
                      </a:r>
                      <a:endParaRPr lang="en-US" sz="1200" dirty="0"/>
                    </a:p>
                  </a:txBody>
                  <a:tcPr/>
                </a:tc>
              </a:tr>
            </a:tbl>
          </a:graphicData>
        </a:graphic>
      </p:graphicFrame>
      <p:sp>
        <p:nvSpPr>
          <p:cNvPr id="5" name="TextBox 4"/>
          <p:cNvSpPr txBox="1"/>
          <p:nvPr/>
        </p:nvSpPr>
        <p:spPr>
          <a:xfrm>
            <a:off x="838200" y="1524000"/>
            <a:ext cx="4267200" cy="400110"/>
          </a:xfrm>
          <a:prstGeom prst="rect">
            <a:avLst/>
          </a:prstGeom>
          <a:noFill/>
        </p:spPr>
        <p:txBody>
          <a:bodyPr wrap="square" rtlCol="0">
            <a:spAutoFit/>
          </a:bodyPr>
          <a:lstStyle/>
          <a:p>
            <a:r>
              <a:rPr lang="en-US" sz="2000" b="1" dirty="0" smtClean="0"/>
              <a:t>Reached consensus at APNIC 31</a:t>
            </a:r>
            <a:endParaRPr lang="en-US" sz="2000" b="1" dirty="0"/>
          </a:p>
        </p:txBody>
      </p:sp>
      <p:sp>
        <p:nvSpPr>
          <p:cNvPr id="6" name="Slide Number Placeholder 5"/>
          <p:cNvSpPr>
            <a:spLocks noGrp="1"/>
          </p:cNvSpPr>
          <p:nvPr>
            <p:ph type="sldNum" sz="quarter" idx="10"/>
          </p:nvPr>
        </p:nvSpPr>
        <p:spPr/>
        <p:txBody>
          <a:bodyPr/>
          <a:lstStyle/>
          <a:p>
            <a:fld id="{4A017192-4795-C04C-AE03-5DCA5CC63257}"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Update</a:t>
            </a:r>
            <a:endParaRPr lang="en-US" dirty="0"/>
          </a:p>
        </p:txBody>
      </p:sp>
      <p:graphicFrame>
        <p:nvGraphicFramePr>
          <p:cNvPr id="5" name="Content Placeholder 4"/>
          <p:cNvGraphicFramePr>
            <a:graphicFrameLocks noGrp="1"/>
          </p:cNvGraphicFramePr>
          <p:nvPr>
            <p:ph idx="1"/>
          </p:nvPr>
        </p:nvGraphicFramePr>
        <p:xfrm>
          <a:off x="838200" y="2057400"/>
          <a:ext cx="8001000" cy="3276600"/>
        </p:xfrm>
        <a:graphic>
          <a:graphicData uri="http://schemas.openxmlformats.org/drawingml/2006/table">
            <a:tbl>
              <a:tblPr firstRow="1" bandRow="1">
                <a:tableStyleId>{5C22544A-7EE6-4342-B048-85BDC9FD1C3A}</a:tableStyleId>
              </a:tblPr>
              <a:tblGrid>
                <a:gridCol w="1066800"/>
                <a:gridCol w="2971800"/>
                <a:gridCol w="3962400"/>
              </a:tblGrid>
              <a:tr h="533400">
                <a:tc>
                  <a:txBody>
                    <a:bodyPr/>
                    <a:lstStyle/>
                    <a:p>
                      <a:r>
                        <a:rPr lang="en-US" sz="1200" dirty="0" smtClean="0"/>
                        <a:t>Proposal</a:t>
                      </a:r>
                      <a:endParaRPr lang="en-US" sz="1200" dirty="0"/>
                    </a:p>
                  </a:txBody>
                  <a:tcPr/>
                </a:tc>
                <a:tc>
                  <a:txBody>
                    <a:bodyPr/>
                    <a:lstStyle/>
                    <a:p>
                      <a:r>
                        <a:rPr lang="en-US" sz="1200" dirty="0" smtClean="0"/>
                        <a:t>Title</a:t>
                      </a:r>
                      <a:endParaRPr lang="en-US" sz="1200" dirty="0"/>
                    </a:p>
                  </a:txBody>
                  <a:tcPr/>
                </a:tc>
                <a:tc>
                  <a:txBody>
                    <a:bodyPr/>
                    <a:lstStyle/>
                    <a:p>
                      <a:r>
                        <a:rPr lang="en-US" sz="1200" dirty="0" smtClean="0"/>
                        <a:t>Overview</a:t>
                      </a:r>
                      <a:endParaRPr lang="en-US" sz="1200" dirty="0"/>
                    </a:p>
                  </a:txBody>
                  <a:tcPr/>
                </a:tc>
              </a:tr>
              <a:tr h="533400">
                <a:tc>
                  <a:txBody>
                    <a:bodyPr/>
                    <a:lstStyle/>
                    <a:p>
                      <a:r>
                        <a:rPr lang="en-US" sz="1200" dirty="0" smtClean="0"/>
                        <a:t>Prop-095</a:t>
                      </a:r>
                      <a:endParaRPr lang="en-US" sz="1200" dirty="0"/>
                    </a:p>
                  </a:txBody>
                  <a:tcPr/>
                </a:tc>
                <a:tc>
                  <a:txBody>
                    <a:bodyPr/>
                    <a:lstStyle/>
                    <a:p>
                      <a:r>
                        <a:rPr lang="en-US" sz="1200" dirty="0" smtClean="0"/>
                        <a:t>Inter-RIR IPv4 address transfer proposal</a:t>
                      </a:r>
                    </a:p>
                    <a:p>
                      <a:endParaRPr lang="en-US" sz="1200" dirty="0" smtClean="0"/>
                    </a:p>
                    <a:p>
                      <a:endParaRPr lang="en-US" sz="1200" dirty="0" smtClean="0"/>
                    </a:p>
                    <a:p>
                      <a:endParaRPr lang="en-US" sz="1200" dirty="0" smtClean="0"/>
                    </a:p>
                    <a:p>
                      <a:endParaRPr lang="en-US" sz="1200" dirty="0" smtClean="0"/>
                    </a:p>
                    <a:p>
                      <a:r>
                        <a:rPr lang="en-US" sz="1200" i="1" dirty="0" smtClean="0"/>
                        <a:t>* Reached consensus on revised text</a:t>
                      </a:r>
                      <a:endParaRPr lang="en-US" sz="1200" dirty="0"/>
                    </a:p>
                  </a:txBody>
                  <a:tcPr/>
                </a:tc>
                <a:tc>
                  <a:txBody>
                    <a:bodyPr/>
                    <a:lstStyle/>
                    <a:p>
                      <a:r>
                        <a:rPr lang="en-AU" sz="1200" dirty="0" smtClean="0"/>
                        <a:t>A </a:t>
                      </a:r>
                      <a:r>
                        <a:rPr sz="1200" dirty="0" smtClean="0"/>
                        <a:t>proposal to allow and define a mechanism for the transfer of IPv4 address space between APNIC account holders and organizations in other RIR region(s), providing that the counterpart RIR has a policy that allows transfers of address space with APNIC account holders. </a:t>
                      </a:r>
                      <a:endParaRPr lang="en-US" sz="1200" dirty="0"/>
                    </a:p>
                  </a:txBody>
                  <a:tcPr/>
                </a:tc>
              </a:tr>
              <a:tr h="533400">
                <a:tc>
                  <a:txBody>
                    <a:bodyPr/>
                    <a:lstStyle/>
                    <a:p>
                      <a:r>
                        <a:rPr lang="en-US" sz="1200" dirty="0" smtClean="0"/>
                        <a:t>Prop-097</a:t>
                      </a:r>
                      <a:endParaRPr lang="en-US" sz="1200" dirty="0"/>
                    </a:p>
                  </a:txBody>
                  <a:tcPr/>
                </a:tc>
                <a:tc>
                  <a:txBody>
                    <a:bodyPr/>
                    <a:lstStyle/>
                    <a:p>
                      <a:r>
                        <a:rPr lang="en-US" sz="1200" dirty="0" smtClean="0"/>
                        <a:t>Global policy for post exhaustion IPv4 allocation mechanisms by</a:t>
                      </a:r>
                      <a:r>
                        <a:rPr lang="en-US" sz="1200" baseline="0" dirty="0" smtClean="0"/>
                        <a:t> the IANA</a:t>
                      </a:r>
                      <a:endParaRPr lang="en-US" sz="1200" dirty="0"/>
                    </a:p>
                  </a:txBody>
                  <a:tcPr/>
                </a:tc>
                <a:tc>
                  <a:txBody>
                    <a:bodyPr/>
                    <a:lstStyle/>
                    <a:p>
                      <a:r>
                        <a:rPr sz="1200" dirty="0" smtClean="0"/>
                        <a:t>This proposal describes the process that IANA will follow to allocate IPv4 resources to Regional Internet Registries (RIRs) after the central pool of addresses is exhausted.</a:t>
                      </a:r>
                    </a:p>
                    <a:p>
                      <a:r>
                        <a:rPr sz="1200" dirty="0" smtClean="0"/>
                        <a:t>The processes for how IPv4 space may be placed in the IANA Recovered IPv4 Pool is out of the scope of this proposal.</a:t>
                      </a:r>
                    </a:p>
                    <a:p>
                      <a:endParaRPr lang="en-US" sz="1200" dirty="0"/>
                    </a:p>
                  </a:txBody>
                  <a:tcPr/>
                </a:tc>
              </a:tr>
            </a:tbl>
          </a:graphicData>
        </a:graphic>
      </p:graphicFrame>
      <p:sp>
        <p:nvSpPr>
          <p:cNvPr id="6" name="TextBox 5"/>
          <p:cNvSpPr txBox="1"/>
          <p:nvPr/>
        </p:nvSpPr>
        <p:spPr>
          <a:xfrm>
            <a:off x="838200" y="1524000"/>
            <a:ext cx="4572000" cy="400110"/>
          </a:xfrm>
          <a:prstGeom prst="rect">
            <a:avLst/>
          </a:prstGeom>
          <a:noFill/>
        </p:spPr>
        <p:txBody>
          <a:bodyPr wrap="square" rtlCol="0">
            <a:spAutoFit/>
          </a:bodyPr>
          <a:lstStyle/>
          <a:p>
            <a:r>
              <a:rPr lang="en-US" sz="2000" b="1" dirty="0" smtClean="0"/>
              <a:t>Reached consensus at APNIC 31</a:t>
            </a:r>
            <a:endParaRPr lang="en-US" sz="2000" b="1" dirty="0"/>
          </a:p>
        </p:txBody>
      </p:sp>
      <p:sp>
        <p:nvSpPr>
          <p:cNvPr id="7" name="Slide Number Placeholder 6"/>
          <p:cNvSpPr>
            <a:spLocks noGrp="1"/>
          </p:cNvSpPr>
          <p:nvPr>
            <p:ph type="sldNum" sz="quarter" idx="10"/>
          </p:nvPr>
        </p:nvSpPr>
        <p:spPr/>
        <p:txBody>
          <a:bodyPr/>
          <a:lstStyle/>
          <a:p>
            <a:fld id="{4A017192-4795-C04C-AE03-5DCA5CC63257}"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8001000" cy="990600"/>
          </a:xfrm>
        </p:spPr>
        <p:txBody>
          <a:bodyPr/>
          <a:lstStyle/>
          <a:p>
            <a:r>
              <a:rPr lang="en-US" dirty="0" smtClean="0"/>
              <a:t>Member Survey</a:t>
            </a:r>
            <a:endParaRPr lang="en-US" dirty="0"/>
          </a:p>
        </p:txBody>
      </p:sp>
      <p:sp>
        <p:nvSpPr>
          <p:cNvPr id="3" name="Content Placeholder 2"/>
          <p:cNvSpPr>
            <a:spLocks noGrp="1"/>
          </p:cNvSpPr>
          <p:nvPr>
            <p:ph idx="1"/>
          </p:nvPr>
        </p:nvSpPr>
        <p:spPr>
          <a:xfrm>
            <a:off x="762000" y="1143000"/>
            <a:ext cx="8229600" cy="5410200"/>
          </a:xfrm>
        </p:spPr>
        <p:txBody>
          <a:bodyPr/>
          <a:lstStyle/>
          <a:p>
            <a:r>
              <a:rPr lang="en-US" dirty="0" smtClean="0"/>
              <a:t>2011 Member and Stakeholder Survey conducted by Prof. </a:t>
            </a:r>
            <a:r>
              <a:rPr lang="en-US" dirty="0" err="1" smtClean="0"/>
              <a:t>Ang</a:t>
            </a:r>
            <a:r>
              <a:rPr lang="en-US" dirty="0" smtClean="0"/>
              <a:t> </a:t>
            </a:r>
            <a:r>
              <a:rPr lang="en-US" dirty="0" err="1" smtClean="0"/>
              <a:t>Peng</a:t>
            </a:r>
            <a:r>
              <a:rPr lang="en-US" dirty="0" smtClean="0"/>
              <a:t> </a:t>
            </a:r>
            <a:r>
              <a:rPr lang="en-US" dirty="0" err="1" smtClean="0"/>
              <a:t>Hwa</a:t>
            </a:r>
            <a:r>
              <a:rPr lang="en-US" dirty="0" smtClean="0"/>
              <a:t> on behalf of the APNIC Executive Council</a:t>
            </a:r>
          </a:p>
          <a:p>
            <a:r>
              <a:rPr lang="en-US" dirty="0" smtClean="0"/>
              <a:t>Overall, membership generally satisfied with APNIC services. Rated 8.09 out of 10.</a:t>
            </a:r>
          </a:p>
          <a:p>
            <a:r>
              <a:rPr lang="en-US" dirty="0" smtClean="0"/>
              <a:t>794 valid responses from 47 economies</a:t>
            </a:r>
          </a:p>
          <a:p>
            <a:pPr lvl="1"/>
            <a:r>
              <a:rPr lang="en-US" dirty="0" smtClean="0"/>
              <a:t>Increase of 32% from previous surveys</a:t>
            </a:r>
          </a:p>
          <a:p>
            <a:pPr lvl="1"/>
            <a:r>
              <a:rPr lang="en-US" dirty="0" smtClean="0"/>
              <a:t>40% support IPv6, but interestingly, only 20% have the budget for it</a:t>
            </a:r>
            <a:endParaRPr lang="en-US" dirty="0"/>
          </a:p>
        </p:txBody>
      </p:sp>
      <p:sp>
        <p:nvSpPr>
          <p:cNvPr id="4" name="Slide Number Placeholder 3"/>
          <p:cNvSpPr>
            <a:spLocks noGrp="1"/>
          </p:cNvSpPr>
          <p:nvPr>
            <p:ph type="sldNum" sz="quarter" idx="10"/>
          </p:nvPr>
        </p:nvSpPr>
        <p:spPr/>
        <p:txBody>
          <a:bodyPr/>
          <a:lstStyle/>
          <a:p>
            <a:fld id="{4A017192-4795-C04C-AE03-5DCA5CC63257}"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PNIC_template_2010">
  <a:themeElements>
    <a:clrScheme name="APNIC Standard 1">
      <a:dk1>
        <a:srgbClr val="141313"/>
      </a:dk1>
      <a:lt1>
        <a:srgbClr val="FFFFFE"/>
      </a:lt1>
      <a:dk2>
        <a:srgbClr val="184E86"/>
      </a:dk2>
      <a:lt2>
        <a:srgbClr val="FFFFFE"/>
      </a:lt2>
      <a:accent1>
        <a:srgbClr val="184E86"/>
      </a:accent1>
      <a:accent2>
        <a:srgbClr val="208C97"/>
      </a:accent2>
      <a:accent3>
        <a:srgbClr val="B56825"/>
      </a:accent3>
      <a:accent4>
        <a:srgbClr val="609B6A"/>
      </a:accent4>
      <a:accent5>
        <a:srgbClr val="4D2A59"/>
      </a:accent5>
      <a:accent6>
        <a:srgbClr val="2A8B78"/>
      </a:accent6>
      <a:hlink>
        <a:srgbClr val="184E86"/>
      </a:hlink>
      <a:folHlink>
        <a:srgbClr val="A7CBDA"/>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chemeClr val="tx1">
              <a:lumMod val="25000"/>
              <a:lumOff val="75000"/>
            </a:schemeClr>
          </a:solidFill>
          <a:prstDash val="solid"/>
          <a:round/>
          <a:headEnd type="none" w="med" len="med"/>
          <a:tailEnd type="triangle" w="med" len="lg"/>
        </a:ln>
        <a:effectLst/>
      </a:spPr>
      <a:bodyPr rtlCol="0" anchor="ctr"/>
      <a:lstStyle>
        <a:defPPr algn="ctr">
          <a:defRPr/>
        </a:defPPr>
      </a:lstStyle>
    </a:spDef>
    <a:lnDef>
      <a:spPr bwMode="auto">
        <a:solidFill>
          <a:schemeClr val="accent1"/>
        </a:solidFill>
        <a:ln w="38100" cap="flat" cmpd="sng" algn="ctr">
          <a:solidFill>
            <a:schemeClr val="tx1">
              <a:lumMod val="25000"/>
              <a:lumOff val="75000"/>
            </a:schemeClr>
          </a:solidFill>
          <a:prstDash val="solid"/>
          <a:round/>
          <a:headEnd type="none" w="med" len="med"/>
          <a:tailEnd type="triangle" w="med" len="lg"/>
        </a:ln>
        <a:effectLst/>
      </a:spPr>
      <a:body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APNIC_template_2010.pot</Template>
  <TotalTime>1626</TotalTime>
  <Words>1370</Words>
  <Application>Microsoft Office PowerPoint</Application>
  <PresentationFormat>On-screen Show (4:3)</PresentationFormat>
  <Paragraphs>214</Paragraphs>
  <Slides>18</Slides>
  <Notes>4</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APNIC_template_2010</vt:lpstr>
      <vt:lpstr>APNIC Update</vt:lpstr>
      <vt:lpstr>Overview</vt:lpstr>
      <vt:lpstr>Resource Delegations</vt:lpstr>
      <vt:lpstr>Registry Update</vt:lpstr>
      <vt:lpstr>Registry Update</vt:lpstr>
      <vt:lpstr>Policy Update</vt:lpstr>
      <vt:lpstr>Policy Update</vt:lpstr>
      <vt:lpstr>Policy Update</vt:lpstr>
      <vt:lpstr>Member Survey</vt:lpstr>
      <vt:lpstr>Member Survey – Top Ten</vt:lpstr>
      <vt:lpstr>Member Survey – Bottom Ten</vt:lpstr>
      <vt:lpstr>Member Survey – Top Ten Resourcing Priorities</vt:lpstr>
      <vt:lpstr>APNIC moved…</vt:lpstr>
      <vt:lpstr>New Building</vt:lpstr>
      <vt:lpstr>… just in time!</vt:lpstr>
      <vt:lpstr>APNIC BCP Incident</vt:lpstr>
      <vt:lpstr>Next Meeting – APNIC 32</vt:lpstr>
      <vt:lpstr>Following Meetings</vt:lpstr>
    </vt:vector>
  </TitlesOfParts>
  <Company>APNIC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Update</dc:title>
  <dc:creator>Bhadrika Magan</dc:creator>
  <cp:lastModifiedBy>Sanjaya</cp:lastModifiedBy>
  <cp:revision>93</cp:revision>
  <cp:lastPrinted>2011-04-07T23:45:26Z</cp:lastPrinted>
  <dcterms:created xsi:type="dcterms:W3CDTF">2011-05-18T14:15:18Z</dcterms:created>
  <dcterms:modified xsi:type="dcterms:W3CDTF">2011-06-16T23:20:09Z</dcterms:modified>
</cp:coreProperties>
</file>