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80" r:id="rId3"/>
    <p:sldId id="279" r:id="rId4"/>
    <p:sldId id="278" r:id="rId5"/>
    <p:sldId id="284" r:id="rId6"/>
    <p:sldId id="274" r:id="rId7"/>
    <p:sldId id="261" r:id="rId8"/>
    <p:sldId id="263" r:id="rId9"/>
    <p:sldId id="273" r:id="rId10"/>
    <p:sldId id="268" r:id="rId11"/>
    <p:sldId id="283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6374" autoAdjust="0"/>
  </p:normalViewPr>
  <p:slideViewPr>
    <p:cSldViewPr snapToGrid="0" snapToObjects="1">
      <p:cViewPr varScale="1">
        <p:scale>
          <a:sx n="108" d="100"/>
          <a:sy n="108" d="100"/>
        </p:scale>
        <p:origin x="-24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5F4A1-3C20-4F47-B1DD-CABCF61DEF59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47D0F-FEC7-5B49-9B97-928C665FF7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nic.net/__data/assets/file/0006/20220/APECTEL40_workshop_report.doc" TargetMode="External"/><Relationship Id="rId4" Type="http://schemas.openxmlformats.org/officeDocument/2006/relationships/hyperlink" Target="http://www.apnic.net/__data/assets/pdf_file/0015/22722/TEL41-IPv6-workshop-report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C9EB0-8969-4BE8-B519-9B46C6FCACE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First elearning class of the month is IRME, second is about a specific course, DNS, routing, IPv6, IRR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D6F4B-AD66-4245-AE2C-C800A467A563}" type="slidenum">
              <a:rPr lang="en-AU" smtClean="0"/>
              <a:pPr/>
              <a:t>6</a:t>
            </a:fld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RPKI: we're working in cooperation with the other </a:t>
            </a:r>
            <a:r>
              <a:rPr lang="en-US" dirty="0" err="1" smtClean="0"/>
              <a:t>RIRs</a:t>
            </a:r>
            <a:r>
              <a:rPr lang="en-US" dirty="0" smtClean="0"/>
              <a:t> towards the NRO deliverable, in particular we sent a software engineer to </a:t>
            </a:r>
            <a:r>
              <a:rPr lang="en-US" dirty="0" err="1" smtClean="0"/>
              <a:t>AfriNIC</a:t>
            </a:r>
            <a:r>
              <a:rPr lang="en-US" dirty="0" smtClean="0"/>
              <a:t> to help with their development process</a:t>
            </a:r>
          </a:p>
          <a:p>
            <a:pPr>
              <a:buFontTx/>
              <a:buChar char="-"/>
            </a:pPr>
            <a:r>
              <a:rPr lang="en-US" dirty="0" smtClean="0"/>
              <a:t>- Expanded monitoring: we're deploying RIPE Test Traffic Measurement devices around the Asia Pacific region, and participating in the large scale data capture and analysis experiment "Day in the Life" for our name servers. </a:t>
            </a:r>
          </a:p>
          <a:p>
            <a:pPr>
              <a:buFontTx/>
              <a:buChar char="-"/>
            </a:pPr>
            <a:r>
              <a:rPr lang="en-US" dirty="0" smtClean="0"/>
              <a:t>- IPv6 measurement: we're monitoring IPv6 capability for end users via web site scripts, to see what edge uptake is like. - New co-lo facility: we've added another co-lo with a triangle architecture of </a:t>
            </a:r>
            <a:r>
              <a:rPr lang="en-US" dirty="0" err="1" smtClean="0"/>
              <a:t>fibre</a:t>
            </a:r>
            <a:r>
              <a:rPr lang="en-US" dirty="0" smtClean="0"/>
              <a:t> connecting office, co-lo 1 and co-lo 2, to provide path and site redundancy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DNSSEC: we signed our zones, and are working in cooperation with the other </a:t>
            </a:r>
            <a:r>
              <a:rPr lang="en-US" dirty="0" err="1" smtClean="0"/>
              <a:t>RIRs</a:t>
            </a:r>
            <a:r>
              <a:rPr lang="en-US" dirty="0" smtClean="0"/>
              <a:t> to ensure we can exchange signed zones for the ERX ranges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- Agile: we're using Agile software development to be more responsive to change, more efficient, and better suited to end user requirements.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The key message is "APNIC significantly contributed APEC TEL on IPv6 and also the Ministerial Statement to include IPv6 in its sentence in relation to APEC's Broadband penetration goal."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APNIC has been participating actively in the Asia Pacific Economic Cooperation Telecommunications and Information Working </a:t>
            </a:r>
            <a:r>
              <a:rPr lang="en-US" dirty="0" err="1" smtClean="0"/>
              <a:t>Group.APECTEL</a:t>
            </a:r>
            <a:r>
              <a:rPr lang="en-US" dirty="0" smtClean="0"/>
              <a:t>  aims to improve telecommunications and information infrastructure in the Asia-Pacific region by developing and implementing appropriate telecommunications and information policies APEC is made of 21 economies from the pacific rim. APNIC is part of APEC as Member Guest.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Transforming the Internet APEC Tel 41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Building upon knowledge gained at the </a:t>
            </a:r>
            <a:r>
              <a:rPr lang="en-US" dirty="0" smtClean="0">
                <a:hlinkClick r:id="rId3"/>
              </a:rPr>
              <a:t>APEC TEL 40 workshop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Learning about current best practices of IPv6 deployment for governments</a:t>
            </a:r>
          </a:p>
          <a:p>
            <a:pPr>
              <a:defRPr/>
            </a:pPr>
            <a:r>
              <a:rPr lang="en-US" dirty="0" smtClean="0"/>
              <a:t>Observing demonstrations of IPv6 implementation</a:t>
            </a:r>
          </a:p>
          <a:p>
            <a:pPr>
              <a:defRPr/>
            </a:pPr>
            <a:r>
              <a:rPr lang="en-US" dirty="0" smtClean="0"/>
              <a:t>Gaining additional technical information</a:t>
            </a:r>
          </a:p>
          <a:p>
            <a:pPr>
              <a:defRPr/>
            </a:pPr>
            <a:r>
              <a:rPr lang="en-US" dirty="0" smtClean="0"/>
              <a:t>Examining case studies of successful IPv6 implementation</a:t>
            </a:r>
          </a:p>
          <a:p>
            <a:pPr>
              <a:defRPr/>
            </a:pPr>
            <a:r>
              <a:rPr lang="en-US" dirty="0" smtClean="0"/>
              <a:t>Discussing the possibility of a TEL IPv6 action plan for APEC TELMIN 8 in October 2010 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Workshop on IPv6: Securing sustainable growth of the Internet APEC TEL</a:t>
            </a:r>
            <a:r>
              <a:rPr lang="en-US" baseline="0" dirty="0" smtClean="0"/>
              <a:t> 42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Build upon knowledge gained at the APEC TEL 40 and TEL 41 IPv6 workshops</a:t>
            </a:r>
          </a:p>
          <a:p>
            <a:pPr>
              <a:defRPr/>
            </a:pPr>
            <a:r>
              <a:rPr lang="en-US" dirty="0" smtClean="0"/>
              <a:t>Learn about global IPv6 deployment status, as well as deployment among APEC TEL member economies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Understand the meaning of a "dual-stack" Internet</a:t>
            </a:r>
          </a:p>
          <a:p>
            <a:pPr>
              <a:defRPr/>
            </a:pPr>
            <a:r>
              <a:rPr lang="en-US" dirty="0" smtClean="0"/>
              <a:t>Exchange information about IPv6 deployment successes</a:t>
            </a:r>
          </a:p>
          <a:p>
            <a:pPr>
              <a:defRPr/>
            </a:pPr>
            <a:r>
              <a:rPr lang="en-US" dirty="0" smtClean="0"/>
              <a:t>Learn and understand critical technical information related to IPv6</a:t>
            </a:r>
          </a:p>
          <a:p>
            <a:pPr>
              <a:defRPr/>
            </a:pPr>
            <a:r>
              <a:rPr lang="en-US" dirty="0" smtClean="0"/>
              <a:t>Learn more about human capacity building opportunities</a:t>
            </a:r>
          </a:p>
          <a:p>
            <a:pPr>
              <a:defRPr/>
            </a:pPr>
            <a:r>
              <a:rPr lang="en-US" dirty="0" smtClean="0"/>
              <a:t>Encourage cross-</a:t>
            </a:r>
            <a:r>
              <a:rPr lang="en-US" dirty="0" err="1" smtClean="0"/>
              <a:t>fora</a:t>
            </a:r>
            <a:r>
              <a:rPr lang="en-US" dirty="0" smtClean="0"/>
              <a:t> activities among Infrastructure Development Steering Group (DSG), Security and Prosperity Steering Group (SPSG), and Liberalization Steering Group (LSG) if possible (e.g. inviting speakers and moderators from these </a:t>
            </a:r>
            <a:r>
              <a:rPr lang="en-US" dirty="0" err="1" smtClean="0"/>
              <a:t>fora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major outcome of the APEC TEL 41 IPv6 workshop in May 2010 was an agreement among participants that the APEC TELMIN8 Declaration should include a call to action and the recognition of the need for IPv6 adoption. This declaration will be announced in October 2010. </a:t>
            </a:r>
          </a:p>
          <a:p>
            <a:pPr>
              <a:defRPr/>
            </a:pPr>
            <a:r>
              <a:rPr lang="en-US" dirty="0" smtClean="0"/>
              <a:t>Participants also agreed that the TELMIN8 statement should consider tying the 2015 broadband penetration goal to IPv6 uptake. For more information, please refer to the </a:t>
            </a:r>
            <a:r>
              <a:rPr lang="en-US" dirty="0" smtClean="0">
                <a:hlinkClick r:id="rId4"/>
              </a:rPr>
              <a:t>Report on the APEC TEL 41 IPv6 Workshop - IPv6: Transforming the Internet.</a:t>
            </a:r>
            <a:r>
              <a:rPr lang="en-US" dirty="0" smtClean="0"/>
              <a:t> The TEL 42 IPv6 workshop will build upon these positive outcomes by focusing on more detailed actions to be taken by the APEC TEL member economies.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47D0F-FEC7-5B49-9B97-928C665FF7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35913"/>
            <a:ext cx="8001000" cy="1470025"/>
          </a:xfrm>
        </p:spPr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9599"/>
            <a:ext cx="6781800" cy="1752600"/>
          </a:xfrm>
        </p:spPr>
        <p:txBody>
          <a:bodyPr/>
          <a:lstStyle/>
          <a:p>
            <a:r>
              <a:rPr lang="en-AU" dirty="0" err="1" smtClean="0"/>
              <a:t>AfriNIC</a:t>
            </a:r>
            <a:r>
              <a:rPr lang="en-AU" dirty="0" smtClean="0"/>
              <a:t> </a:t>
            </a:r>
            <a:r>
              <a:rPr lang="en-AU" dirty="0" smtClean="0"/>
              <a:t>13</a:t>
            </a:r>
          </a:p>
          <a:p>
            <a:r>
              <a:rPr lang="en-AU" dirty="0" smtClean="0"/>
              <a:t>20-26 November 2010</a:t>
            </a:r>
          </a:p>
          <a:p>
            <a:r>
              <a:rPr lang="en-AU" dirty="0" smtClean="0"/>
              <a:t>Johannesburg, South Africa</a:t>
            </a:r>
          </a:p>
          <a:p>
            <a:endParaRPr lang="en-AU" dirty="0" smtClean="0"/>
          </a:p>
          <a:p>
            <a:r>
              <a:rPr lang="en-AU" sz="2800" dirty="0" smtClean="0"/>
              <a:t>George </a:t>
            </a:r>
            <a:r>
              <a:rPr lang="en-AU" sz="2800" dirty="0" err="1" smtClean="0"/>
              <a:t>Kuo</a:t>
            </a:r>
            <a:endParaRPr lang="en-AU" sz="2800" dirty="0" smtClean="0"/>
          </a:p>
          <a:p>
            <a:r>
              <a:rPr lang="en-AU" sz="2800" dirty="0" smtClean="0"/>
              <a:t>Member Services Manager, APNIC</a:t>
            </a:r>
            <a:endParaRPr lang="en-A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APNIC is the new Secretariat for the Asia Pacific IPv6 Task Force (APIPv6TF)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3200" dirty="0" smtClean="0"/>
              <a:t>Conducted two IPv6 workshops with APEC TEL WG </a:t>
            </a:r>
            <a:r>
              <a:rPr lang="en-US" sz="3200" dirty="0" smtClean="0"/>
              <a:t>2010: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APEC TEL </a:t>
            </a:r>
            <a:r>
              <a:rPr lang="en-US" sz="2800" kern="0" dirty="0" smtClean="0"/>
              <a:t>41: </a:t>
            </a:r>
            <a:r>
              <a:rPr lang="en-US" sz="2800" kern="0" dirty="0" smtClean="0"/>
              <a:t>Taipei, Taiwan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Transforming the Internet</a:t>
            </a: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APEC TEL </a:t>
            </a:r>
            <a:r>
              <a:rPr lang="en-US" sz="2800" kern="0" dirty="0" smtClean="0"/>
              <a:t>42: </a:t>
            </a:r>
            <a:r>
              <a:rPr lang="en-US" sz="2800" kern="0" dirty="0" smtClean="0"/>
              <a:t>Bandar Seri Begawan, Brunei Darussalam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800" kern="0" dirty="0" smtClean="0"/>
              <a:t>Securing sustainable growth of the Internet 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APEC TELMIN8</a:t>
            </a:r>
            <a:br>
              <a:rPr lang="en-US" dirty="0" smtClean="0"/>
            </a:br>
            <a:r>
              <a:rPr lang="en-US" dirty="0" smtClean="0"/>
              <a:t>Ministerial Statement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AU" sz="3765" dirty="0" smtClean="0"/>
              <a:t>APNIC participated APEC TELMIN8 in Okinawa, Japan 30 – 31 Oct 2010</a:t>
            </a:r>
          </a:p>
          <a:p>
            <a:pPr lvl="1">
              <a:spcAft>
                <a:spcPts val="600"/>
              </a:spcAft>
              <a:buFont typeface="Arial"/>
              <a:buChar char="•"/>
              <a:defRPr/>
            </a:pPr>
            <a:r>
              <a:rPr lang="en-AU" sz="3027" dirty="0" smtClean="0"/>
              <a:t>Heads of the Ministries of information and communications</a:t>
            </a:r>
          </a:p>
          <a:p>
            <a:pPr marL="800100" lvl="2">
              <a:spcAft>
                <a:spcPts val="700"/>
              </a:spcAft>
              <a:buFont typeface="Arial"/>
              <a:buChar char="•"/>
              <a:defRPr/>
            </a:pPr>
            <a:r>
              <a:rPr lang="en-AU" sz="3027" dirty="0" smtClean="0"/>
              <a:t>APEC TELMIN8 reiterates importance of IPv6 deployment in the Asia Pacific</a:t>
            </a:r>
          </a:p>
          <a:p>
            <a:pPr lvl="1">
              <a:buFont typeface="Arial"/>
              <a:buChar char="•"/>
              <a:defRPr/>
            </a:pPr>
            <a:r>
              <a:rPr lang="en-AU" sz="3027" dirty="0" smtClean="0"/>
              <a:t>“</a:t>
            </a:r>
            <a:r>
              <a:rPr lang="en-AU" sz="3027" i="1" dirty="0" smtClean="0"/>
              <a:t>We recognize that the free pool of IPv4 addresses is expected to be exhausted around 2012, and </a:t>
            </a:r>
            <a:r>
              <a:rPr lang="en-AU" sz="3027" b="1" i="1" dirty="0" smtClean="0"/>
              <a:t>the transition to IPv6 </a:t>
            </a:r>
            <a:r>
              <a:rPr lang="en-AU" sz="3027" i="1" dirty="0" smtClean="0"/>
              <a:t>will facilitate the achievement of </a:t>
            </a:r>
            <a:r>
              <a:rPr lang="en-AU" sz="3027" b="1" i="1" dirty="0" smtClean="0"/>
              <a:t>universal broadband access </a:t>
            </a:r>
            <a:r>
              <a:rPr lang="en-AU" sz="3027" i="1" dirty="0" smtClean="0"/>
              <a:t>in the APEC region. We support the </a:t>
            </a:r>
            <a:r>
              <a:rPr lang="en-AU" sz="3027" b="1" i="1" dirty="0" smtClean="0"/>
              <a:t>IPv6 Guidelines developed by TEL</a:t>
            </a:r>
            <a:r>
              <a:rPr lang="en-AU" sz="3027" i="1" dirty="0" smtClean="0"/>
              <a:t>.</a:t>
            </a:r>
            <a:r>
              <a:rPr lang="en-AU" sz="3027" dirty="0" smtClean="0"/>
              <a:t>” </a:t>
            </a:r>
          </a:p>
          <a:p>
            <a:pPr lvl="1">
              <a:defRPr/>
            </a:pPr>
            <a:endParaRPr lang="en-AU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1F3951-BF00-BD4A-8374-E85CCEA1042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Internet Governance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3200" dirty="0" smtClean="0"/>
              <a:t>APNIC was one of the main organizers and sponsors of the first Asia Pacific IGF in Hong Kong.</a:t>
            </a:r>
          </a:p>
          <a:p>
            <a:pPr marL="285750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Co-hosted remote hubs in the Asia Pacific region in support of the IGF in Lithuania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Dhaka, Bangladesh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Manila, Philippines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Hong Kong SAR, China</a:t>
            </a:r>
          </a:p>
          <a:p>
            <a:pPr marL="1200150" lvl="2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altLang="ja-JP" sz="3200" kern="0" dirty="0" smtClean="0"/>
              <a:t>Jakarta, Indonesia</a:t>
            </a:r>
            <a:endParaRPr kumimoji="0" lang="en-US" altLang="ja-JP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Building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operating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location suits APNIC’s future needs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3074" y="3409462"/>
            <a:ext cx="4158867" cy="31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1_FINAL_s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0404" y="-296628"/>
            <a:ext cx="9144000" cy="646161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</a:t>
            </a:r>
            <a:r>
              <a:rPr lang="en-US" altLang="ja-JP" sz="2800" kern="0" noProof="0" dirty="0" smtClean="0"/>
              <a:t>/ APRICOT 2011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8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February 21 – 25</a:t>
            </a:r>
            <a:endParaRPr lang="en-US" altLang="ja-JP" sz="2800" kern="0" dirty="0" smtClean="0"/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</a:t>
            </a:r>
            <a:r>
              <a:rPr kumimoji="0" lang="en-US" altLang="ja-JP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Kong SAR, China </a:t>
            </a:r>
            <a:endParaRPr kumimoji="0" lang="en-US" altLang="ja-JP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http://meetings.apnic.net/31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32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kern="0" dirty="0" smtClean="0"/>
              <a:t>29 August – 2 September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Busan</a:t>
            </a:r>
            <a:r>
              <a:rPr kumimoji="0" lang="en-A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,</a:t>
            </a:r>
            <a:r>
              <a:rPr kumimoji="0" lang="en-AU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South Korea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Thank You</a:t>
            </a:r>
            <a:endParaRPr lang="en-A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smtClean="0"/>
              <a:t>george@</a:t>
            </a:r>
            <a:r>
              <a:rPr lang="en-AU" dirty="0" err="1" smtClean="0"/>
              <a:t>apnic.net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Services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052286"/>
            <a:ext cx="8153400" cy="55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IPv4 requests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still strong (5.94 x /8)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baseline="0" dirty="0" smtClean="0"/>
              <a:t>Mobile</a:t>
            </a:r>
            <a:r>
              <a:rPr lang="en-US" altLang="ja-JP" sz="2800" kern="0" dirty="0" smtClean="0"/>
              <a:t>, wireless, ADSL networks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en-US" altLang="ja-JP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economies: CN, KR, JP, IN, VN</a:t>
            </a:r>
          </a:p>
          <a:p>
            <a:pPr marL="34290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sz="3200" kern="0" dirty="0" smtClean="0"/>
              <a:t>Very high IPv6 take up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584 delegations in 2010 so far (188 in 2009)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dirty="0" smtClean="0"/>
              <a:t>Outreach to network operators to remove outdated filters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ja-JP" sz="2800" kern="0" noProof="0" dirty="0" smtClean="0"/>
              <a:t>36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and </a:t>
            </a:r>
            <a:r>
              <a:rPr lang="en-US" altLang="ja-JP" sz="2800" kern="0" dirty="0" smtClean="0"/>
              <a:t>42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.0.0.0/8 being tested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2000" y="21684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pv4_assigned_November 2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53" y="1196474"/>
            <a:ext cx="3841784" cy="2760500"/>
          </a:xfrm>
          <a:prstGeom prst="rect">
            <a:avLst/>
          </a:prstGeom>
        </p:spPr>
      </p:pic>
      <p:pic>
        <p:nvPicPr>
          <p:cNvPr id="9" name="Picture 8" descr="ipv6_assigned_November 2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22" y="1117643"/>
            <a:ext cx="3440887" cy="2926804"/>
          </a:xfrm>
          <a:prstGeom prst="rect">
            <a:avLst/>
          </a:prstGeom>
        </p:spPr>
      </p:pic>
      <p:pic>
        <p:nvPicPr>
          <p:cNvPr id="11" name="Picture 10" descr="asn_assigned_November 20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060" y="3986353"/>
            <a:ext cx="3983934" cy="2832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 at </a:t>
            </a:r>
            <a:r>
              <a:rPr lang="en-US" dirty="0" err="1" smtClean="0"/>
              <a:t>APNIC’s</a:t>
            </a:r>
            <a:r>
              <a:rPr lang="en-US" dirty="0" smtClean="0"/>
              <a:t> IPv4 Allocations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70013" y="1735070"/>
            <a:ext cx="6980766" cy="4901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 Services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ja-JP" sz="3000" kern="0" noProof="0" dirty="0" smtClean="0"/>
              <a:t>APNIC Members</a:t>
            </a:r>
            <a:r>
              <a:rPr kumimoji="0" lang="en-US" altLang="ja-JP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2,432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New Members in 2010: 366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Growth over 300 for the last three years</a:t>
            </a:r>
            <a:endParaRPr kumimoji="0" lang="en-US" altLang="ja-JP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MyAPNIC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Total users: 3,180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Multiple accounts management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Streamlined CA process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Helpdesk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Email, Phone, VoIP &amp; Chat</a:t>
            </a:r>
          </a:p>
          <a:p>
            <a:pPr marL="800100" lvl="1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3000" kern="0" dirty="0" smtClean="0"/>
              <a:t>Extended hours from 9 am – 9 pm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Training and Education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en-US" dirty="0" smtClean="0"/>
              <a:t>eLearning Interactive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Successfully offering two sub-regional training courses per month: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20 eLearning web classes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271 attendees</a:t>
            </a:r>
          </a:p>
          <a:p>
            <a:pPr lvl="2" eaLnBrk="1" hangingPunct="1">
              <a:buFontTx/>
              <a:buChar char="•"/>
            </a:pPr>
            <a:endParaRPr lang="en-US" dirty="0" smtClean="0"/>
          </a:p>
        </p:txBody>
      </p:sp>
      <p:pic>
        <p:nvPicPr>
          <p:cNvPr id="21508" name="Picture 3" descr="eLearning_bann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888" y="4410094"/>
            <a:ext cx="83931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Policy Updates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811333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 Nov 2010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Implemented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 July 2010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01612" y="5456858"/>
            <a:ext cx="6048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policy proposals reached consensus during APNIC 30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RPKI (joint with other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RIRs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/NRO)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service dynamics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network measurement/monitoring</a:t>
            </a:r>
          </a:p>
          <a:p>
            <a:pPr marL="80010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 Traffic Measurement (TTM)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lvl="1" indent="-28575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‘Day In the Life of the Internet’ (DITL)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3.4Tb of data collected over 3 days in 2010</a:t>
            </a:r>
          </a:p>
          <a:p>
            <a:pPr marL="685800" lvl="1" indent="-228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kern="0" dirty="0" smtClean="0"/>
              <a:t>IPv6 deployment measurement activities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3200" kern="0" dirty="0" smtClean="0"/>
              <a:t>New co-location facility in ‘triangle architecture’ for reliability and disaster recovery </a:t>
            </a:r>
            <a:r>
              <a:rPr lang="en-US" sz="3200" kern="0" dirty="0" smtClean="0"/>
              <a:t>plan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implementation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Signing </a:t>
            </a:r>
            <a:r>
              <a:rPr lang="en-US" altLang="ja-JP" sz="2800" kern="0" dirty="0" smtClean="0"/>
              <a:t>of all APNIC zones completed April 2010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dirty="0" smtClean="0"/>
              <a:t>Cooperation with other </a:t>
            </a:r>
            <a:r>
              <a:rPr lang="en-US" altLang="ja-JP" sz="2800" kern="0" dirty="0" err="1" smtClean="0"/>
              <a:t>RIRs</a:t>
            </a:r>
            <a:r>
              <a:rPr lang="en-US" altLang="ja-JP" sz="2800" kern="0" dirty="0" smtClean="0"/>
              <a:t> on ERX ranges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Implementing</a:t>
            </a:r>
            <a:r>
              <a:rPr kumimoji="0" lang="en-US" altLang="ja-JP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Agile software development methodologies</a:t>
            </a:r>
          </a:p>
          <a:p>
            <a:pPr marL="800100" lvl="1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ja-JP" sz="2800" kern="0" baseline="0" dirty="0" smtClean="0"/>
              <a:t>More efficient</a:t>
            </a:r>
            <a:r>
              <a:rPr lang="en-US" altLang="ja-JP" sz="2800" kern="0" dirty="0" smtClean="0"/>
              <a:t> and better suited to user </a:t>
            </a:r>
            <a:r>
              <a:rPr lang="en-US" altLang="ja-JP" sz="2800" kern="0" dirty="0" smtClean="0"/>
              <a:t>requirements</a:t>
            </a:r>
            <a:endParaRPr kumimoji="0" lang="en-US" altLang="ja-JP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4619</TotalTime>
  <Words>1284</Words>
  <Application>Microsoft Macintosh PowerPoint</Application>
  <PresentationFormat>On-screen Show (4:3)</PresentationFormat>
  <Paragraphs>156</Paragraphs>
  <Slides>16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APNIC_template_2010</vt:lpstr>
      <vt:lpstr>APNIC Update </vt:lpstr>
      <vt:lpstr>Slide 2</vt:lpstr>
      <vt:lpstr>Slide 3</vt:lpstr>
      <vt:lpstr>A Closer Look at APNIC’s IPv4 Allocations</vt:lpstr>
      <vt:lpstr>Slide 5</vt:lpstr>
      <vt:lpstr>Training and Education</vt:lpstr>
      <vt:lpstr>Slide 7</vt:lpstr>
      <vt:lpstr>Slide 8</vt:lpstr>
      <vt:lpstr>Slide 9</vt:lpstr>
      <vt:lpstr>Slide 10</vt:lpstr>
      <vt:lpstr>APEC TELMIN8 Ministerial Statement </vt:lpstr>
      <vt:lpstr>Slide 12</vt:lpstr>
      <vt:lpstr>Slide 13</vt:lpstr>
      <vt:lpstr>Slide 14</vt:lpstr>
      <vt:lpstr>Slide 15</vt:lpstr>
      <vt:lpstr>Thank You</vt:lpstr>
    </vt:vector>
  </TitlesOfParts>
  <Manager/>
  <Company>APNIC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subject/>
  <dc:creator>Samantha Marks</dc:creator>
  <cp:keywords/>
  <dc:description/>
  <cp:lastModifiedBy>Samantha Marks</cp:lastModifiedBy>
  <cp:revision>45</cp:revision>
  <dcterms:created xsi:type="dcterms:W3CDTF">2010-11-23T03:58:21Z</dcterms:created>
  <dcterms:modified xsi:type="dcterms:W3CDTF">2010-11-23T04:43:15Z</dcterms:modified>
  <cp:category/>
</cp:coreProperties>
</file>