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18" r:id="rId3"/>
    <p:sldId id="292" r:id="rId4"/>
    <p:sldId id="311" r:id="rId5"/>
    <p:sldId id="309" r:id="rId6"/>
    <p:sldId id="315" r:id="rId7"/>
    <p:sldId id="316" r:id="rId8"/>
    <p:sldId id="307" r:id="rId9"/>
    <p:sldId id="310" r:id="rId10"/>
    <p:sldId id="313" r:id="rId11"/>
    <p:sldId id="314" r:id="rId12"/>
    <p:sldId id="305" r:id="rId13"/>
    <p:sldId id="317" r:id="rId14"/>
    <p:sldId id="312" r:id="rId15"/>
    <p:sldId id="308" r:id="rId16"/>
  </p:sldIdLst>
  <p:sldSz cx="10058400" cy="7772400"/>
  <p:notesSz cx="9296400" cy="70104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hul Shah" initials="M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0044"/>
    <a:srgbClr val="630036"/>
    <a:srgbClr val="AA005B"/>
    <a:srgbClr val="75003F"/>
    <a:srgbClr val="9E0056"/>
    <a:srgbClr val="9F0051"/>
    <a:srgbClr val="6E1941"/>
    <a:srgbClr val="951E54"/>
    <a:srgbClr val="CCCFCE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80" y="-8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DD69D084-5281-C944-B94F-D4346B156427}" type="datetimeFigureOut">
              <a:rPr lang="en-US" smtClean="0"/>
              <a:pPr/>
              <a:t>18/09/13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0B9C61B8-79FE-9D4A-8ECE-E10B7CDE1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4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10CEB6FD-A16A-CA45-8299-89FF741A86FE}" type="datetimeFigureOut">
              <a:rPr lang="en-US" smtClean="0"/>
              <a:pPr/>
              <a:t>18/09/13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7988" y="527050"/>
            <a:ext cx="340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38AC0175-F701-BA4B-A561-3462987DD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2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7988" y="527050"/>
            <a:ext cx="340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9010"/>
            <a:ext cx="10058400" cy="387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11596-15266-TMOLogo_MG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21723" r="10237" b="21378"/>
          <a:stretch/>
        </p:blipFill>
        <p:spPr>
          <a:xfrm>
            <a:off x="828530" y="2009100"/>
            <a:ext cx="1981345" cy="67507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3899537"/>
            <a:ext cx="10058400" cy="38728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CFCE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54380" y="3675836"/>
            <a:ext cx="7294426" cy="0"/>
          </a:xfrm>
          <a:prstGeom prst="line">
            <a:avLst/>
          </a:prstGeom>
          <a:ln>
            <a:solidFill>
              <a:srgbClr val="E200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 userDrawn="1"/>
        </p:nvSpPr>
        <p:spPr>
          <a:xfrm>
            <a:off x="754380" y="4651402"/>
            <a:ext cx="7795260" cy="622392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Round Same Side Corner Rectangle 15"/>
          <p:cNvSpPr/>
          <p:nvPr userDrawn="1"/>
        </p:nvSpPr>
        <p:spPr>
          <a:xfrm>
            <a:off x="0" y="7617672"/>
            <a:ext cx="10058400" cy="154728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54380" y="2914466"/>
            <a:ext cx="7564755" cy="672802"/>
          </a:xfrm>
        </p:spPr>
        <p:txBody>
          <a:bodyPr anchor="b">
            <a:normAutofit/>
          </a:bodyPr>
          <a:lstStyle>
            <a:lvl1pPr>
              <a:defRPr sz="3300" b="0" i="0">
                <a:solidFill>
                  <a:srgbClr val="E20074"/>
                </a:solidFill>
                <a:latin typeface="TM AG Book Rounded Regular"/>
                <a:cs typeface="TM AG Book Rounded Regular"/>
              </a:defRPr>
            </a:lvl1pPr>
          </a:lstStyle>
          <a:p>
            <a:pPr lvl="0"/>
            <a:r>
              <a:rPr lang="en-US" dirty="0" smtClean="0"/>
              <a:t>The Title Goes Here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54380" y="3823775"/>
            <a:ext cx="5867400" cy="407535"/>
          </a:xfrm>
        </p:spPr>
        <p:txBody>
          <a:bodyPr anchor="b"/>
          <a:lstStyle/>
          <a:p>
            <a:pPr lvl="0"/>
            <a:r>
              <a:rPr lang="en-US" dirty="0" smtClean="0"/>
              <a:t>The Subtitle Goes Here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4340036"/>
            <a:ext cx="3853874" cy="241372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9010"/>
            <a:ext cx="10058400" cy="387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899537"/>
            <a:ext cx="10058400" cy="38728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CFCE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748474" y="1087949"/>
            <a:ext cx="5235883" cy="5394547"/>
          </a:xfrm>
          <a:prstGeom prst="roundRect">
            <a:avLst>
              <a:gd name="adj" fmla="val 7492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carly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382" y="715603"/>
            <a:ext cx="2461152" cy="6376080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58366" y="1784776"/>
            <a:ext cx="3983197" cy="4091305"/>
          </a:xfrm>
        </p:spPr>
        <p:txBody>
          <a:bodyPr anchor="ctr">
            <a:normAutofit/>
          </a:bodyPr>
          <a:lstStyle>
            <a:lvl1pPr>
              <a:defRPr sz="3100" b="0" i="0">
                <a:solidFill>
                  <a:schemeClr val="bg1"/>
                </a:solidFill>
                <a:latin typeface="TM AG Book Rounded Regular"/>
                <a:cs typeface="TM AG Book Rounded Regular"/>
              </a:defRPr>
            </a:lvl1pPr>
          </a:lstStyle>
          <a:p>
            <a:r>
              <a:rPr lang="en-US" dirty="0" smtClean="0"/>
              <a:t>Divider slide title or featured content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6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9010"/>
            <a:ext cx="10058400" cy="387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899537"/>
            <a:ext cx="10058400" cy="38728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CFCE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748474" y="1087949"/>
            <a:ext cx="5235883" cy="5394547"/>
          </a:xfrm>
          <a:prstGeom prst="roundRect">
            <a:avLst>
              <a:gd name="adj" fmla="val 7492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28666-40929-266319AR03L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038" y="-295053"/>
            <a:ext cx="5026992" cy="7772400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58366" y="1784776"/>
            <a:ext cx="3983197" cy="4091305"/>
          </a:xfrm>
        </p:spPr>
        <p:txBody>
          <a:bodyPr anchor="ctr">
            <a:normAutofit/>
          </a:bodyPr>
          <a:lstStyle>
            <a:lvl1pPr>
              <a:defRPr sz="3100" b="0" i="0">
                <a:solidFill>
                  <a:schemeClr val="bg1"/>
                </a:solidFill>
                <a:latin typeface="TM AG Book Rounded Regular"/>
                <a:cs typeface="TM AG Book Rounded Regular"/>
              </a:defRPr>
            </a:lvl1pPr>
          </a:lstStyle>
          <a:p>
            <a:r>
              <a:rPr lang="en-US" dirty="0" smtClean="0"/>
              <a:t>Divider slide title or featured content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899537"/>
            <a:ext cx="10058400" cy="38728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CFCE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9010"/>
            <a:ext cx="10058400" cy="387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748474" y="1087949"/>
            <a:ext cx="5235883" cy="5394547"/>
          </a:xfrm>
          <a:prstGeom prst="roundRect">
            <a:avLst>
              <a:gd name="adj" fmla="val 7492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28641-40846-267380AD03LN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079" y="-26475"/>
            <a:ext cx="4712915" cy="72808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58366" y="1784776"/>
            <a:ext cx="3983197" cy="4091305"/>
          </a:xfrm>
        </p:spPr>
        <p:txBody>
          <a:bodyPr anchor="ctr">
            <a:normAutofit/>
          </a:bodyPr>
          <a:lstStyle>
            <a:lvl1pPr>
              <a:defRPr sz="3100" b="0" i="0">
                <a:solidFill>
                  <a:schemeClr val="bg1"/>
                </a:solidFill>
                <a:latin typeface="TM AG Book Rounded Regular"/>
                <a:cs typeface="TM AG Book Rounded Regular"/>
              </a:defRPr>
            </a:lvl1pPr>
          </a:lstStyle>
          <a:p>
            <a:r>
              <a:rPr lang="en-US" dirty="0" smtClean="0"/>
              <a:t>Divider slide title or featured content goes here. [Monthly 4G and sidekick ONLY]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6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This is the title of a slide with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9009495" y="434586"/>
            <a:ext cx="347993" cy="358538"/>
          </a:xfrm>
          <a:prstGeom prst="roundRect">
            <a:avLst>
              <a:gd name="adj" fmla="val 4398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9189036" y="737183"/>
            <a:ext cx="231607" cy="238626"/>
          </a:xfrm>
          <a:prstGeom prst="roundRect">
            <a:avLst>
              <a:gd name="adj" fmla="val 4398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9429514" y="349982"/>
            <a:ext cx="239404" cy="246659"/>
          </a:xfrm>
          <a:prstGeom prst="roundRect">
            <a:avLst>
              <a:gd name="adj" fmla="val 4398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9707696" y="2"/>
            <a:ext cx="350704" cy="436055"/>
          </a:xfrm>
          <a:prstGeom prst="roundRect">
            <a:avLst>
              <a:gd name="adj" fmla="val 4398"/>
            </a:avLst>
          </a:prstGeom>
          <a:gradFill flip="none" rotWithShape="1">
            <a:gsLst>
              <a:gs pos="0">
                <a:srgbClr val="E20074"/>
              </a:gs>
              <a:gs pos="100000">
                <a:srgbClr val="AA005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2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20" y="1385582"/>
            <a:ext cx="9052560" cy="55574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and Proprietary Information of T-Mobile USA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CBA6-16F5-41F6-9646-486DF5E6C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899537"/>
            <a:ext cx="10058400" cy="38728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CCCFCE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11596-15266-TMOLogo_MG.eps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21723" r="10237" b="21378"/>
          <a:stretch/>
        </p:blipFill>
        <p:spPr>
          <a:xfrm>
            <a:off x="8264089" y="7105619"/>
            <a:ext cx="1315479" cy="4482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6674"/>
            <a:ext cx="10058400" cy="387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5582"/>
            <a:ext cx="9052560" cy="5557405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117939"/>
            <a:ext cx="3185160" cy="413808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3" y="7117939"/>
            <a:ext cx="819433" cy="413808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755D-335C-AE4A-A85B-1A64B1E871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0" y="7617672"/>
            <a:ext cx="10058400" cy="154728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28719" y="1101840"/>
            <a:ext cx="9529684" cy="0"/>
          </a:xfrm>
          <a:prstGeom prst="line">
            <a:avLst/>
          </a:prstGeom>
          <a:ln>
            <a:solidFill>
              <a:srgbClr val="E200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9"/>
            <a:ext cx="9052560" cy="709131"/>
          </a:xfrm>
          <a:prstGeom prst="rect">
            <a:avLst/>
          </a:prstGeom>
        </p:spPr>
        <p:txBody>
          <a:bodyPr vert="horz" lIns="101858" tIns="50929" rIns="101858" bIns="50929" rtlCol="0" anchor="b">
            <a:normAutofit/>
          </a:bodyPr>
          <a:lstStyle/>
          <a:p>
            <a:r>
              <a:rPr lang="en-US" dirty="0" smtClean="0"/>
              <a:t>The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62" r:id="rId4"/>
    <p:sldLayoutId id="2147483650" r:id="rId5"/>
    <p:sldLayoutId id="2147483663" r:id="rId6"/>
    <p:sldLayoutId id="2147483664" r:id="rId7"/>
  </p:sldLayoutIdLst>
  <p:hf hdr="0"/>
  <p:txStyles>
    <p:titleStyle>
      <a:lvl1pPr algn="l" defTabSz="509292" rtl="0" eaLnBrk="1" latinLnBrk="0" hangingPunct="1">
        <a:spcBef>
          <a:spcPct val="0"/>
        </a:spcBef>
        <a:buNone/>
        <a:defRPr sz="3100" b="0" i="0" kern="1200">
          <a:solidFill>
            <a:srgbClr val="E20074"/>
          </a:solidFill>
          <a:latin typeface="TM AG Book Rounded Regular"/>
          <a:ea typeface="+mj-ea"/>
          <a:cs typeface="TM AG Book Rounded Regular"/>
        </a:defRPr>
      </a:lvl1pPr>
    </p:titleStyle>
    <p:bodyStyle>
      <a:lvl1pPr marL="0" indent="0" algn="l" defTabSz="509292" rtl="0" eaLnBrk="1" latinLnBrk="0" hangingPunct="1">
        <a:spcBef>
          <a:spcPct val="20000"/>
        </a:spcBef>
        <a:buFont typeface="Arial"/>
        <a:buNone/>
        <a:defRPr sz="2200" b="0" i="0" kern="1200">
          <a:solidFill>
            <a:srgbClr val="6A6A6A"/>
          </a:solidFill>
          <a:latin typeface="Arial"/>
          <a:ea typeface="+mn-ea"/>
          <a:cs typeface="Arial"/>
        </a:defRPr>
      </a:lvl1pPr>
      <a:lvl2pPr marL="827601" indent="-318309" algn="l" defTabSz="509292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A6A6A"/>
          </a:solidFill>
          <a:latin typeface="Arial"/>
          <a:ea typeface="+mn-ea"/>
          <a:cs typeface="Arial"/>
        </a:defRPr>
      </a:lvl2pPr>
      <a:lvl3pPr marL="1273233" indent="-254646" algn="l" defTabSz="509292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A6A6A"/>
          </a:solidFill>
          <a:latin typeface="Arial"/>
          <a:ea typeface="+mn-ea"/>
          <a:cs typeface="Arial"/>
        </a:defRPr>
      </a:lvl3pPr>
      <a:lvl4pPr marL="1782525" indent="-254646" algn="l" defTabSz="509292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A6A6A"/>
          </a:solidFill>
          <a:latin typeface="Arial"/>
          <a:ea typeface="+mn-ea"/>
          <a:cs typeface="Arial"/>
        </a:defRPr>
      </a:lvl4pPr>
      <a:lvl5pPr marL="2291819" indent="-254646" algn="l" defTabSz="509292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A6A6A"/>
          </a:solidFill>
          <a:latin typeface="Arial"/>
          <a:ea typeface="+mn-ea"/>
          <a:cs typeface="Arial"/>
        </a:defRPr>
      </a:lvl5pPr>
      <a:lvl6pPr marL="280111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406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698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992" indent="-254646" algn="l" defTabSz="5092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ehul.Shah@T-mobil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54379" y="2914466"/>
            <a:ext cx="8780145" cy="67280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IPv6 in Mobile Networks: Lessons Learned and Strategies Forward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54379" y="3798369"/>
            <a:ext cx="6570345" cy="859356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Mehul Shah </a:t>
            </a:r>
          </a:p>
          <a:p>
            <a:r>
              <a:rPr lang="en-US" sz="2000" dirty="0" smtClean="0">
                <a:solidFill>
                  <a:schemeClr val="tx2"/>
                </a:solidFill>
                <a:hlinkClick r:id="rId2"/>
              </a:rPr>
              <a:t>Mehul.Shah@t-mobile.com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September 18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 2013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5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Dual-Stack Approach?	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0072" y="1495424"/>
            <a:ext cx="90030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Dual-Stack approach does not solve IPv4 address scarcity Issue – IPv4 address is </a:t>
            </a:r>
            <a:r>
              <a:rPr lang="en-US" sz="2400" dirty="0" smtClean="0">
                <a:solidFill>
                  <a:schemeClr val="accent1"/>
                </a:solidFill>
              </a:rPr>
              <a:t>still allocated </a:t>
            </a:r>
            <a:r>
              <a:rPr lang="en-US" sz="2400" dirty="0" smtClean="0">
                <a:solidFill>
                  <a:schemeClr val="tx2"/>
                </a:solidFill>
              </a:rPr>
              <a:t>in addition to IPv6 address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It is an interim solution that ensures service continuity till everyone moves to IPv6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 smtClean="0">
                <a:solidFill>
                  <a:schemeClr val="accent1"/>
                </a:solidFill>
              </a:rPr>
              <a:t>Lessons Learned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Incorrect handling of dual-stack parameters by some roaming partner SGSNs results in denial of service to the subscriber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T-Mobile has decided to turn-off dual-stack in the HLR/HSS till the issue is resolved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Making Everything Work with IPv6-Only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8550" y="5355282"/>
            <a:ext cx="9003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 464xLAT provides limited IPv4 connectivity across an IPv6-only network by combining well-known stateful protocol translation (</a:t>
            </a:r>
            <a:r>
              <a:rPr lang="en-US" dirty="0" smtClean="0">
                <a:solidFill>
                  <a:schemeClr val="accent1"/>
                </a:solidFill>
              </a:rPr>
              <a:t>RFC 6146</a:t>
            </a:r>
            <a:r>
              <a:rPr lang="en-US" dirty="0" smtClean="0">
                <a:solidFill>
                  <a:schemeClr val="tx2"/>
                </a:solidFill>
              </a:rPr>
              <a:t>) in the core and stateless protocol translation (</a:t>
            </a:r>
            <a:r>
              <a:rPr lang="en-US" dirty="0" smtClean="0">
                <a:solidFill>
                  <a:schemeClr val="accent1"/>
                </a:solidFill>
              </a:rPr>
              <a:t>RFC 6145</a:t>
            </a:r>
            <a:r>
              <a:rPr lang="en-US" dirty="0" smtClean="0">
                <a:solidFill>
                  <a:schemeClr val="tx2"/>
                </a:solidFill>
              </a:rPr>
              <a:t>)  at the edge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 Handsets need to implement 464XLAT </a:t>
            </a:r>
            <a:r>
              <a:rPr lang="en-US" dirty="0" smtClean="0">
                <a:solidFill>
                  <a:schemeClr val="accent1"/>
                </a:solidFill>
              </a:rPr>
              <a:t>(RFC6877)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						</a:t>
            </a:r>
            <a:r>
              <a:rPr lang="en-US" sz="2400" dirty="0" smtClean="0">
                <a:solidFill>
                  <a:schemeClr val="accent1"/>
                </a:solidFill>
              </a:rPr>
              <a:t>THIS WORKS TODAY!!!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4" name="Picture 4" descr="C:\Documents and Settings\mshah5\Local Settings\Temporary Internet Files\Content.IE5\Y31FVJHX\MC90043263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18515"/>
            <a:ext cx="914400" cy="914400"/>
          </a:xfrm>
          <a:prstGeom prst="rect">
            <a:avLst/>
          </a:prstGeom>
          <a:noFill/>
        </p:spPr>
      </p:pic>
      <p:sp>
        <p:nvSpPr>
          <p:cNvPr id="45" name="Right Arrow 44"/>
          <p:cNvSpPr/>
          <p:nvPr/>
        </p:nvSpPr>
        <p:spPr>
          <a:xfrm>
            <a:off x="1855757" y="1552575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C:\Documents and Settings\mshah5\Local Settings\Temporary Internet Files\Content.IE5\WHUJGHQN\MC90043262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31" y="1333500"/>
            <a:ext cx="695325" cy="6953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914800" y="1885950"/>
            <a:ext cx="1263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</a:rPr>
              <a:t>IPv6-Only UE </a:t>
            </a:r>
          </a:p>
          <a:p>
            <a:r>
              <a:rPr lang="en-US" sz="1500" b="1" dirty="0" smtClean="0">
                <a:solidFill>
                  <a:schemeClr val="tx2"/>
                </a:solidFill>
              </a:rPr>
              <a:t>+464xLAT </a:t>
            </a:r>
          </a:p>
        </p:txBody>
      </p:sp>
      <p:sp>
        <p:nvSpPr>
          <p:cNvPr id="48" name="Cloud 47"/>
          <p:cNvSpPr/>
          <p:nvPr/>
        </p:nvSpPr>
        <p:spPr>
          <a:xfrm>
            <a:off x="3638550" y="1447800"/>
            <a:ext cx="2133600" cy="5810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Wireless Service Provider IPv6-only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894357" y="1538287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94779" y="1923707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IPv6-Only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1854139" y="2618347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 descr="C:\Documents and Settings\mshah5\Local Settings\Temporary Internet Files\Content.IE5\WHUJGHQN\MC90043262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13" y="2399272"/>
            <a:ext cx="695325" cy="69532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913182" y="2951722"/>
            <a:ext cx="1263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</a:rPr>
              <a:t>IPv6-Only UE </a:t>
            </a:r>
          </a:p>
          <a:p>
            <a:r>
              <a:rPr lang="en-US" sz="1500" b="1" dirty="0" smtClean="0">
                <a:solidFill>
                  <a:schemeClr val="tx2"/>
                </a:solidFill>
              </a:rPr>
              <a:t>+ 464xLAT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54" name="Cloud 53"/>
          <p:cNvSpPr/>
          <p:nvPr/>
        </p:nvSpPr>
        <p:spPr>
          <a:xfrm>
            <a:off x="3636932" y="2513572"/>
            <a:ext cx="2133600" cy="5810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Wireless Service Provider IPv6-only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5892739" y="2604059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693161" y="298947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IPv4-Only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57" name="Picture 4" descr="C:\Documents and Settings\mshah5\Local Settings\Temporary Internet Files\Content.IE5\Y31FVJHX\MC90043263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161" y="2209115"/>
            <a:ext cx="914400" cy="914400"/>
          </a:xfrm>
          <a:prstGeom prst="rect">
            <a:avLst/>
          </a:prstGeom>
          <a:noFill/>
        </p:spPr>
      </p:pic>
      <p:sp>
        <p:nvSpPr>
          <p:cNvPr id="58" name="Rounded Rectangle 57"/>
          <p:cNvSpPr/>
          <p:nvPr/>
        </p:nvSpPr>
        <p:spPr>
          <a:xfrm>
            <a:off x="5478401" y="2560854"/>
            <a:ext cx="828675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909670" y="3731744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13182" y="4370397"/>
            <a:ext cx="21373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</a:rPr>
              <a:t>IPv6-Only UE </a:t>
            </a:r>
          </a:p>
          <a:p>
            <a:r>
              <a:rPr lang="en-US" sz="1500" b="1" dirty="0" smtClean="0">
                <a:solidFill>
                  <a:schemeClr val="tx2"/>
                </a:solidFill>
              </a:rPr>
              <a:t>+ 464xLAT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en-US" sz="1300" dirty="0" smtClean="0">
                <a:solidFill>
                  <a:schemeClr val="tx2"/>
                </a:solidFill>
              </a:rPr>
              <a:t>Native IPv4 Socket Calls </a:t>
            </a:r>
            <a:r>
              <a:rPr lang="en-US" sz="1300" b="1" u="sng" dirty="0" smtClean="0">
                <a:solidFill>
                  <a:schemeClr val="tx2"/>
                </a:solidFill>
              </a:rPr>
              <a:t>OR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 Use of IPv4 Literals</a:t>
            </a:r>
            <a:endParaRPr lang="en-US" sz="1500" b="1" u="sng" dirty="0">
              <a:solidFill>
                <a:schemeClr val="tx2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3625789" y="3607919"/>
            <a:ext cx="2133600" cy="5810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Wireless Service Provider IPv6-only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5881596" y="3698406"/>
            <a:ext cx="1649444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682018" y="4083826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IPv4-Only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467258" y="3655201"/>
            <a:ext cx="828675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PLAT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27168" y="3698406"/>
            <a:ext cx="828675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CLAT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6" name="Picture 4" descr="C:\Documents and Settings\mshah5\Local Settings\Temporary Internet Files\Content.IE5\Y31FVJHX\MC90043263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1" y="3360269"/>
            <a:ext cx="914400" cy="914400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5255471" y="2989479"/>
            <a:ext cx="12917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DNS64/NAT64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72113" y="4127031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4</a:t>
            </a:r>
            <a:r>
              <a:rPr lang="en-US" sz="1500" dirty="0" smtClean="0">
                <a:solidFill>
                  <a:schemeClr val="tx2"/>
                </a:solidFill>
                <a:sym typeface="Wingdings" pitchFamily="2" charset="2"/>
              </a:rPr>
              <a:t>6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96902" y="411308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6</a:t>
            </a:r>
            <a:r>
              <a:rPr lang="en-US" sz="15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500" dirty="0" smtClean="0">
                <a:solidFill>
                  <a:schemeClr val="tx2"/>
                </a:solidFill>
              </a:rPr>
              <a:t>4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70" name="Picture 2" descr="C:\Documents and Settings\mshah5\Local Settings\Temporary Internet Files\Content.IE5\WHUJGHQN\MC90043262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345" y="3579344"/>
            <a:ext cx="695325" cy="695325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295275" y="1552575"/>
            <a:ext cx="264798" cy="3190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15276" y="2670392"/>
            <a:ext cx="264798" cy="3190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335277" y="3793999"/>
            <a:ext cx="264798" cy="3190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25" y="357669"/>
            <a:ext cx="9124550" cy="70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 #3: 464XLAT Allows for full functionality on IPv6-only network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371600"/>
            <a:ext cx="8601075" cy="5505450"/>
          </a:xfrm>
        </p:spPr>
        <p:txBody>
          <a:bodyPr>
            <a:normAutofit/>
          </a:bodyPr>
          <a:lstStyle/>
          <a:p>
            <a:pPr marL="461963"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Dual-stack does not solve the IPv4 number scarcity issue</a:t>
            </a:r>
          </a:p>
          <a:p>
            <a:pPr marL="461963" lvl="1" indent="-45720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461963"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IPv6-only + NAT64/DNS64 is very good, but not good enough for full IPv4 replacement (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web and email work, but Skype does not work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)</a:t>
            </a:r>
          </a:p>
          <a:p>
            <a:pPr marL="461963" lvl="1" indent="-45720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461963"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IPv6-only + 464XLAT 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Solves IPv4 numbering issue by not assigning IPv4 to edge nodes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Decouples edge growth from IPv4 availability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IPv4-only applications like Skype work on an IPv6-only network because 464XLAT translated IPv4 on the phone to IPv6 on the network</a:t>
            </a:r>
            <a:endParaRPr lang="en-US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5" y="338619"/>
            <a:ext cx="9124550" cy="70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 #4: IPv6 Deployment in 3GPP is Not Difficult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371600"/>
            <a:ext cx="8601075" cy="5505450"/>
          </a:xfrm>
        </p:spPr>
        <p:txBody>
          <a:bodyPr>
            <a:normAutofit/>
          </a:bodyPr>
          <a:lstStyle/>
          <a:p>
            <a:pPr marL="461963"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T-Mobile did not spend any CAPEX to deploy IPv6</a:t>
            </a:r>
          </a:p>
          <a:p>
            <a:pPr marL="461963" lvl="1" indent="-457200"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461963" lvl="1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Some innovative thinking was required to minimize impact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Truncation of IPv6 address in data CDRs to make them look like IPv4 addresses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No Billing Impact</a:t>
            </a:r>
            <a:endParaRPr lang="en-US" sz="2400" dirty="0" smtClean="0">
              <a:solidFill>
                <a:schemeClr val="accent1"/>
              </a:solidFill>
              <a:latin typeface="+mn-lt"/>
              <a:cs typeface="+mn-cs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Policy and Charging Control Function (PCRF) logic to selectively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enable IPv6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data sessions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per roaming partner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when roaming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Introducing feature to handsets is a slow and careful process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pPr marL="461963" lvl="1" indent="-45720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436620" y="7117939"/>
            <a:ext cx="3185160" cy="413808"/>
          </a:xfrm>
        </p:spPr>
        <p:txBody>
          <a:bodyPr/>
          <a:lstStyle/>
          <a:p>
            <a:r>
              <a:rPr lang="en-US" dirty="0" smtClean="0"/>
              <a:t>Proprietary and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257675"/>
          </a:xfrm>
        </p:spPr>
        <p:txBody>
          <a:bodyPr>
            <a:normAutofit/>
          </a:bodyPr>
          <a:lstStyle/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IPv4 does not fit the business need</a:t>
            </a:r>
          </a:p>
          <a:p>
            <a:pPr marL="519113" lvl="1" indent="-51435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IPv6 works today and is deployed on some the largest edge networks</a:t>
            </a:r>
          </a:p>
          <a:p>
            <a:pPr marL="519113" lvl="1" indent="-51435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464XLAT allows networks to grow without IPv4</a:t>
            </a:r>
          </a:p>
          <a:p>
            <a:pPr marL="519113" lvl="1" indent="-51435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IPv6 deployment in 3GPP is easy</a:t>
            </a: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 What’s Next?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436620" y="7117939"/>
            <a:ext cx="3185160" cy="413808"/>
          </a:xfrm>
        </p:spPr>
        <p:txBody>
          <a:bodyPr/>
          <a:lstStyle/>
          <a:p>
            <a:r>
              <a:rPr lang="en-US" dirty="0" smtClean="0"/>
              <a:t>Proprietary and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562475"/>
          </a:xfrm>
        </p:spPr>
        <p:txBody>
          <a:bodyPr>
            <a:normAutofit/>
          </a:bodyPr>
          <a:lstStyle/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Android 4.3 already supports 464xLAT feature. Work with all Android OEMs to incorporate 464xLAT feature in their handsets</a:t>
            </a:r>
          </a:p>
          <a:p>
            <a:pPr marL="519113" lvl="1" indent="-51435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Get OEMs for non-Android ecosystems (Windows Phone, Blackberry) to adopt 464xLAT </a:t>
            </a:r>
          </a:p>
          <a:p>
            <a:pPr marL="519113" lvl="1" indent="-514350"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19113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Work with Roaming partners to iron out any IPv6 related issues</a:t>
            </a:r>
          </a:p>
          <a:p>
            <a:pPr marL="519113" lvl="1" indent="-514350">
              <a:buNone/>
            </a:pPr>
            <a:endParaRPr lang="en-US" sz="24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48" y="376719"/>
            <a:ext cx="9276951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APNIC Update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4249" y="1524000"/>
            <a:ext cx="9572226" cy="5660614"/>
          </a:xfrm>
        </p:spPr>
        <p:txBody>
          <a:bodyPr>
            <a:normAutofit/>
          </a:bodyPr>
          <a:lstStyle/>
          <a:p>
            <a:pPr marL="976313" lvl="2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sia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acific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N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etwork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nformation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enter (APNIC)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One of 5 Regional Internet Registries 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Responsible for allocation of Internet numbering resources (IPv4, IPv6 and Autonomous System Numbers (ASN)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 IPv4 address space in the APNIC region reached the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final /8 block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(about 16mil IPv4 addresses) in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cs typeface="+mn-cs"/>
              </a:rPr>
              <a:t>April 2011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Each organization requiring IPv4 address space can receive the final /22 block (~1000 addresses)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Plenty of IPv6 addresses are available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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  <a:sym typeface="Wingdings" pitchFamily="2" charset="2"/>
              </a:rPr>
              <a:t> T-Mobile partnered with APNIC to present at APNIC35 conference held in Singapore in Feb 2013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  <a:sym typeface="Wingdings" pitchFamily="2" charset="2"/>
              </a:rPr>
              <a:t> IPv6 in Mobile Networks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  <a:sym typeface="Wingdings" pitchFamily="2" charset="2"/>
              </a:rPr>
              <a:t> Shared T-Mobile’s experience </a:t>
            </a:r>
            <a:endParaRPr lang="en-US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114300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48" y="376719"/>
            <a:ext cx="9276951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4249" y="1524000"/>
            <a:ext cx="9134076" cy="4572000"/>
          </a:xfrm>
        </p:spPr>
        <p:txBody>
          <a:bodyPr/>
          <a:lstStyle/>
          <a:p>
            <a:pPr marL="976313" lvl="2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IPv6 can and must work in mobile networks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IPv4 </a:t>
            </a: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annot number the world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IPv6 is achievable and inexpensive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We are all stakeholders in IPv6 adoption</a:t>
            </a:r>
          </a:p>
          <a:p>
            <a:pPr lvl="2">
              <a:buNone/>
            </a:pPr>
            <a:endParaRPr lang="en-US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Business and Technology Strategy for IPv6-only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Dual-stack does not solve the IPv4 number problem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n-lt"/>
                <a:cs typeface="+mn-cs"/>
              </a:rPr>
              <a:t>464XLAT is a final solution in mobile</a:t>
            </a:r>
          </a:p>
          <a:p>
            <a:pPr marL="114300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48" y="376719"/>
            <a:ext cx="9276951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T-Mobile US: Who We Are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0073" y="1562100"/>
            <a:ext cx="87934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Headquartered in Bellevue, Washington (USA)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Nationwide HSPA+ (42Mbps) and LTE network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Merged with MetroPCS in May-2013  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Currently serves approximately </a:t>
            </a:r>
            <a:r>
              <a:rPr lang="en-US" sz="2200" dirty="0" smtClean="0">
                <a:solidFill>
                  <a:schemeClr val="accent1"/>
                </a:solidFill>
              </a:rPr>
              <a:t>44M</a:t>
            </a:r>
            <a:r>
              <a:rPr lang="en-US" sz="2200" dirty="0" smtClean="0">
                <a:solidFill>
                  <a:schemeClr val="tx2"/>
                </a:solidFill>
              </a:rPr>
              <a:t> wireless subscribers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LTE network covers </a:t>
            </a:r>
            <a:r>
              <a:rPr lang="en-US" sz="2200" dirty="0" smtClean="0">
                <a:solidFill>
                  <a:schemeClr val="accent1"/>
                </a:solidFill>
              </a:rPr>
              <a:t>157M POPs </a:t>
            </a:r>
            <a:r>
              <a:rPr lang="en-US" sz="2200" dirty="0" smtClean="0">
                <a:solidFill>
                  <a:schemeClr val="tx2"/>
                </a:solidFill>
              </a:rPr>
              <a:t>as of July 1</a:t>
            </a:r>
            <a:r>
              <a:rPr lang="en-US" sz="2200" baseline="30000" dirty="0" smtClean="0">
                <a:solidFill>
                  <a:schemeClr val="tx2"/>
                </a:solidFill>
              </a:rPr>
              <a:t>st</a:t>
            </a:r>
            <a:r>
              <a:rPr lang="en-US" sz="2200" dirty="0" smtClean="0">
                <a:solidFill>
                  <a:schemeClr val="tx2"/>
                </a:solidFill>
              </a:rPr>
              <a:t> 2013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48" y="376719"/>
            <a:ext cx="9276951" cy="70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 #1: IPv4 Does not meet Today’s Business Needs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IPv6 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581150"/>
            <a:ext cx="72778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3822" y="3933825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http://www.google.com/intl/en/ipv6/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790574" y="4722401"/>
            <a:ext cx="85058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More internet devices than IPv4 numbers. (private + public IPv4 is not enough!!)</a:t>
            </a: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2"/>
                </a:solidFill>
              </a:rPr>
              <a:t>Growth rate of internet connected devices (e.g. smartphones, tablets, embedded modules) is very high</a:t>
            </a:r>
          </a:p>
          <a:p>
            <a:pPr marL="976313" lvl="2" indent="-51435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1"/>
                </a:solidFill>
              </a:rPr>
              <a:t>RIPE and APNIC do not have IPv4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addresses any more</a:t>
            </a:r>
          </a:p>
          <a:p>
            <a:pPr marL="976313" lvl="2" indent="-514350">
              <a:buFont typeface="Wingdings" pitchFamily="2" charset="2"/>
              <a:buChar char="v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467019" lvl="1" indent="-514350"/>
            <a:r>
              <a:rPr lang="en-US" sz="2200" dirty="0" smtClean="0">
                <a:solidFill>
                  <a:schemeClr val="accent1"/>
                </a:solidFill>
              </a:rPr>
              <a:t>		IPv4 cannot number the world. The time to move to IPv6 is NOW!</a:t>
            </a: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#2: IPv6 Works Today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0072" y="1438275"/>
            <a:ext cx="9003027" cy="530352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+mn-lt"/>
                <a:cs typeface="+mn-cs"/>
              </a:rPr>
              <a:t>IPv6 is ready and deployed on large mobile networks in the US and content providers 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Verizon Wireless has IPv6 on by default for nearly all LTE devices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T-Mobile US has IPv6 on GSM/UMTS/LTE optionally, and will have IPv6 by default soon </a:t>
            </a:r>
            <a:r>
              <a:rPr lang="en-US" dirty="0" smtClean="0"/>
              <a:t> </a:t>
            </a:r>
          </a:p>
          <a:p>
            <a:pPr marL="919163" lvl="2" indent="-457200">
              <a:buNone/>
            </a:pPr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/>
                </a:solidFill>
                <a:latin typeface="+mn-lt"/>
                <a:cs typeface="+mn-cs"/>
              </a:rPr>
              <a:t>When IPv6 is turned on, a large percentage of content is delivered over IPv6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Many IPv6 enabled edge networks reporting over 50% of traffic is IPv6 when the network is IPv6 and IPv4</a:t>
            </a:r>
          </a:p>
          <a:p>
            <a:pPr marL="919163"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Google and Akamai both reporting exponential growth in IPv6 use</a:t>
            </a:r>
          </a:p>
          <a:p>
            <a:pPr marL="919163" lvl="2" indent="-457200">
              <a:buFont typeface="Arial" pitchFamily="34" charset="0"/>
              <a:buChar char="•"/>
            </a:pPr>
            <a:endParaRPr lang="en-US" dirty="0"/>
          </a:p>
          <a:p>
            <a:pPr marL="0" lvl="2" indent="0">
              <a:buNone/>
            </a:pPr>
            <a:r>
              <a:rPr lang="en-US" sz="2600" dirty="0" smtClean="0">
                <a:solidFill>
                  <a:srgbClr val="E20074"/>
                </a:solidFill>
              </a:rPr>
              <a:t>            IPv6 </a:t>
            </a:r>
            <a:r>
              <a:rPr lang="en-US" sz="2600" dirty="0">
                <a:solidFill>
                  <a:srgbClr val="E20074"/>
                </a:solidFill>
              </a:rPr>
              <a:t>is great, how do I get there from here?</a:t>
            </a: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243369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Strategy: Define end Goal and work backwards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771525" y="4352925"/>
            <a:ext cx="8458200" cy="838200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10325" y="2905125"/>
            <a:ext cx="2590800" cy="609600"/>
          </a:xfrm>
          <a:prstGeom prst="wedgeRoundRectCallout">
            <a:avLst>
              <a:gd name="adj1" fmla="val 40296"/>
              <a:gd name="adj2" fmla="val 23858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End to end IPv6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62525" y="5343525"/>
            <a:ext cx="3276600" cy="1143000"/>
          </a:xfrm>
          <a:prstGeom prst="wedgeRoundRectCallout">
            <a:avLst>
              <a:gd name="adj1" fmla="val 26357"/>
              <a:gd name="adj2" fmla="val -9367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End to end IPv6 + </a:t>
            </a:r>
            <a:r>
              <a:rPr lang="en-US" dirty="0" smtClean="0">
                <a:solidFill>
                  <a:srgbClr val="000000"/>
                </a:solidFill>
              </a:rPr>
              <a:t>464XLAT </a:t>
            </a:r>
            <a:r>
              <a:rPr lang="en-US" dirty="0">
                <a:solidFill>
                  <a:srgbClr val="000000"/>
                </a:solidFill>
              </a:rPr>
              <a:t>for long tail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381125" y="3133725"/>
            <a:ext cx="3657600" cy="1143000"/>
          </a:xfrm>
          <a:prstGeom prst="wedgeRoundRectCallout">
            <a:avLst>
              <a:gd name="adj1" fmla="val 51046"/>
              <a:gd name="adj2" fmla="val 8719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End to end IPv6 + NAT64/DNS64 for ~50% of flows (Possible today)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52525" y="5267325"/>
            <a:ext cx="2971800" cy="1143000"/>
          </a:xfrm>
          <a:prstGeom prst="wedgeRoundRectCallout">
            <a:avLst>
              <a:gd name="adj1" fmla="val -50868"/>
              <a:gd name="adj2" fmla="val -9283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Squat-space IPv4 + NAT44 (Yesterday)</a:t>
            </a:r>
          </a:p>
        </p:txBody>
      </p:sp>
      <p:sp>
        <p:nvSpPr>
          <p:cNvPr id="11" name="Multiply 10"/>
          <p:cNvSpPr/>
          <p:nvPr/>
        </p:nvSpPr>
        <p:spPr>
          <a:xfrm>
            <a:off x="1762125" y="2143125"/>
            <a:ext cx="3048000" cy="2819400"/>
          </a:xfrm>
          <a:prstGeom prst="mathMultiply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95575" y="1417320"/>
            <a:ext cx="4686300" cy="10401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Global IPv4 exhaustion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Target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End to end IPv6</a:t>
            </a: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/>
          </a:bodyPr>
          <a:lstStyle/>
          <a:p>
            <a:r>
              <a:rPr lang="en-US" dirty="0" smtClean="0"/>
              <a:t>T-Mobile IPv6 Story	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60072" y="1371601"/>
            <a:ext cx="9003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Lack of IPv4 address space combined with rapid growth in </a:t>
            </a:r>
            <a:r>
              <a:rPr lang="en-US" sz="2400" dirty="0" smtClean="0">
                <a:solidFill>
                  <a:schemeClr val="accent1"/>
                </a:solidFill>
              </a:rPr>
              <a:t>“always-on” </a:t>
            </a:r>
            <a:r>
              <a:rPr lang="en-US" sz="2400" dirty="0" smtClean="0">
                <a:solidFill>
                  <a:schemeClr val="tx2"/>
                </a:solidFill>
              </a:rPr>
              <a:t>devices  prompted a re-think on IP addressing strategy in </a:t>
            </a:r>
            <a:r>
              <a:rPr lang="en-US" sz="2400" dirty="0" smtClean="0">
                <a:solidFill>
                  <a:schemeClr val="accent1"/>
                </a:solidFill>
              </a:rPr>
              <a:t>late 2009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Feasibility study and impact assessment on IPv6 deployment took about </a:t>
            </a:r>
            <a:r>
              <a:rPr lang="en-US" sz="2400" dirty="0" smtClean="0">
                <a:solidFill>
                  <a:schemeClr val="accent1"/>
                </a:solidFill>
              </a:rPr>
              <a:t>9 months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 T-Mobile started </a:t>
            </a:r>
            <a:r>
              <a:rPr lang="en-US" sz="2400" dirty="0" smtClean="0">
                <a:solidFill>
                  <a:schemeClr val="accent1"/>
                </a:solidFill>
              </a:rPr>
              <a:t>IPv6-only + NAT64/DNS64 </a:t>
            </a:r>
            <a:r>
              <a:rPr lang="en-US" sz="2400" dirty="0" smtClean="0">
                <a:solidFill>
                  <a:schemeClr val="tx2"/>
                </a:solidFill>
              </a:rPr>
              <a:t>friendly user trial in </a:t>
            </a:r>
            <a:r>
              <a:rPr lang="en-US" sz="2400" dirty="0" smtClean="0">
                <a:solidFill>
                  <a:schemeClr val="accent1"/>
                </a:solidFill>
              </a:rPr>
              <a:t>2010</a:t>
            </a:r>
            <a:r>
              <a:rPr lang="en-US" sz="2400" dirty="0" smtClean="0">
                <a:solidFill>
                  <a:schemeClr val="tx2"/>
                </a:solidFill>
              </a:rPr>
              <a:t> on our 2G/3G/HSPA network 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0" y="386244"/>
            <a:ext cx="9124550" cy="709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 with IPv6-Only + NAT64/DNS64	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436620" y="7184614"/>
            <a:ext cx="3185160" cy="413808"/>
          </a:xfrm>
        </p:spPr>
        <p:txBody>
          <a:bodyPr/>
          <a:lstStyle/>
          <a:p>
            <a:r>
              <a:rPr lang="en-US" dirty="0" smtClean="0"/>
              <a:t>Proprietary and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60073" y="7184614"/>
            <a:ext cx="819433" cy="413808"/>
          </a:xfrm>
        </p:spPr>
        <p:txBody>
          <a:bodyPr/>
          <a:lstStyle/>
          <a:p>
            <a:fld id="{9C38755D-335C-AE4A-A85B-1A64B1E871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9391650" cy="50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Most things work fine with IPv6-only + NAT64/DNS64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Web, email, … work fine.  No user impact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~85% of Android apps work fine, similar general experience with Symbian apps (</a:t>
            </a:r>
            <a:r>
              <a:rPr lang="en-US" sz="2000" dirty="0" err="1" smtClean="0"/>
              <a:t>Ovi</a:t>
            </a:r>
            <a:r>
              <a:rPr lang="en-US" sz="20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Apps are developed in modern SDKs with high-level APIs that work well with IPv6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Some things don’t work with IPv6-only + NAT64/DNS64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Peer to peer communication using IPv4 referrals (Skype, MSN, …)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IPv4 literals (</a:t>
            </a:r>
            <a:r>
              <a:rPr lang="en-US" sz="2000" dirty="0" smtClean="0">
                <a:solidFill>
                  <a:schemeClr val="accent1"/>
                </a:solidFill>
              </a:rPr>
              <a:t>http://165.x.x.x)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IPv4 sockets APIs</a:t>
            </a:r>
          </a:p>
          <a:p>
            <a:pPr marL="576263" lvl="2" indent="0">
              <a:buNone/>
            </a:pPr>
            <a:endParaRPr lang="en-US" sz="2000" dirty="0" smtClean="0"/>
          </a:p>
          <a:p>
            <a:pPr marL="576263" lvl="2" indent="0">
              <a:buNone/>
            </a:pP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97" y="4238624"/>
            <a:ext cx="1735932" cy="3086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303645" y="6915150"/>
            <a:ext cx="1295400" cy="2980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 flipH="1" flipV="1">
            <a:off x="5495925" y="4238624"/>
            <a:ext cx="807720" cy="28255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5038725" y="5699330"/>
            <a:ext cx="685800" cy="472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0275" y="5432954"/>
            <a:ext cx="318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 Use of IPv4 literals will break the NAT64/DNS64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 Use FQDNs!!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6A6A6A"/>
      </a:dk1>
      <a:lt1>
        <a:sysClr val="window" lastClr="FFFFFF"/>
      </a:lt1>
      <a:dk2>
        <a:srgbClr val="000000"/>
      </a:dk2>
      <a:lt2>
        <a:srgbClr val="E8E8E8"/>
      </a:lt2>
      <a:accent1>
        <a:srgbClr val="E20074"/>
      </a:accent1>
      <a:accent2>
        <a:srgbClr val="008DA8"/>
      </a:accent2>
      <a:accent3>
        <a:srgbClr val="6DB33F"/>
      </a:accent3>
      <a:accent4>
        <a:srgbClr val="C6D82F"/>
      </a:accent4>
      <a:accent5>
        <a:srgbClr val="6A6A6A"/>
      </a:accent5>
      <a:accent6>
        <a:srgbClr val="9B9B9B"/>
      </a:accent6>
      <a:hlink>
        <a:srgbClr val="6DB3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1197</Words>
  <Application>Microsoft Macintosh PowerPoint</Application>
  <PresentationFormat>Custom</PresentationFormat>
  <Paragraphs>178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APNIC Update</vt:lpstr>
      <vt:lpstr>Objectives</vt:lpstr>
      <vt:lpstr>T-Mobile US: Who We Are</vt:lpstr>
      <vt:lpstr>Conclusion #1: IPv4 Does not meet Today’s Business Needs </vt:lpstr>
      <vt:lpstr>Conclusion #2: IPv6 Works Today</vt:lpstr>
      <vt:lpstr>Strategy: Define end Goal and work backwards </vt:lpstr>
      <vt:lpstr>T-Mobile IPv6 Story </vt:lpstr>
      <vt:lpstr>Lessons Learned with IPv6-Only + NAT64/DNS64 </vt:lpstr>
      <vt:lpstr>What about Dual-Stack Approach? </vt:lpstr>
      <vt:lpstr>Making Everything Work with IPv6-Only</vt:lpstr>
      <vt:lpstr>Conclusion #3: 464XLAT Allows for full functionality on IPv6-only network</vt:lpstr>
      <vt:lpstr>Conclusion #4: IPv6 Deployment in 3GPP is Not Difficult</vt:lpstr>
      <vt:lpstr>Summary of Conclusions</vt:lpstr>
      <vt:lpstr> What’s Next?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Mehul Shah</dc:creator>
  <cp:lastModifiedBy>Samantha Marks</cp:lastModifiedBy>
  <cp:revision>598</cp:revision>
  <cp:lastPrinted>2011-08-22T22:55:57Z</cp:lastPrinted>
  <dcterms:created xsi:type="dcterms:W3CDTF">2011-05-24T15:31:20Z</dcterms:created>
  <dcterms:modified xsi:type="dcterms:W3CDTF">2013-09-18T06:34:47Z</dcterms:modified>
</cp:coreProperties>
</file>