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notesSlides/notesSlide6.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notesSlides/notesSlide7.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9.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258" r:id="rId2"/>
    <p:sldId id="306" r:id="rId3"/>
    <p:sldId id="259" r:id="rId4"/>
    <p:sldId id="260" r:id="rId5"/>
    <p:sldId id="307" r:id="rId6"/>
    <p:sldId id="308" r:id="rId7"/>
    <p:sldId id="309" r:id="rId8"/>
    <p:sldId id="264" r:id="rId9"/>
    <p:sldId id="310" r:id="rId10"/>
    <p:sldId id="311" r:id="rId11"/>
    <p:sldId id="270" r:id="rId12"/>
    <p:sldId id="312" r:id="rId13"/>
    <p:sldId id="313" r:id="rId14"/>
    <p:sldId id="314" r:id="rId15"/>
    <p:sldId id="321" r:id="rId16"/>
    <p:sldId id="322" r:id="rId17"/>
    <p:sldId id="272" r:id="rId18"/>
    <p:sldId id="316" r:id="rId19"/>
    <p:sldId id="273" r:id="rId20"/>
    <p:sldId id="303" r:id="rId21"/>
    <p:sldId id="274" r:id="rId22"/>
    <p:sldId id="317" r:id="rId23"/>
    <p:sldId id="305" r:id="rId24"/>
    <p:sldId id="276" r:id="rId25"/>
    <p:sldId id="277" r:id="rId26"/>
    <p:sldId id="278" r:id="rId27"/>
    <p:sldId id="279" r:id="rId28"/>
    <p:sldId id="280" r:id="rId29"/>
    <p:sldId id="282" r:id="rId30"/>
    <p:sldId id="283" r:id="rId31"/>
    <p:sldId id="284" r:id="rId32"/>
    <p:sldId id="285" r:id="rId33"/>
    <p:sldId id="323" r:id="rId34"/>
    <p:sldId id="286" r:id="rId35"/>
    <p:sldId id="287" r:id="rId36"/>
    <p:sldId id="288" r:id="rId37"/>
    <p:sldId id="289" r:id="rId38"/>
    <p:sldId id="299" r:id="rId39"/>
    <p:sldId id="297" r:id="rId40"/>
    <p:sldId id="291" r:id="rId41"/>
    <p:sldId id="318" r:id="rId42"/>
    <p:sldId id="319" r:id="rId43"/>
    <p:sldId id="293"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C5C"/>
    <a:srgbClr val="C01B1C"/>
    <a:srgbClr val="C40836"/>
    <a:srgbClr val="590F4A"/>
    <a:srgbClr val="166813"/>
    <a:srgbClr val="004FBB"/>
    <a:srgbClr val="383838"/>
    <a:srgbClr val="00A2D7"/>
    <a:srgbClr val="FFCF00"/>
    <a:srgbClr val="F2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45" autoAdjust="0"/>
    <p:restoredTop sz="92058" autoAdjust="0"/>
  </p:normalViewPr>
  <p:slideViewPr>
    <p:cSldViewPr>
      <p:cViewPr varScale="1">
        <p:scale>
          <a:sx n="93" d="100"/>
          <a:sy n="93" d="100"/>
        </p:scale>
        <p:origin x="-1136" y="-96"/>
      </p:cViewPr>
      <p:guideLst>
        <p:guide orient="horz" pos="2160"/>
        <p:guide pos="2880"/>
      </p:guideLst>
    </p:cSldViewPr>
  </p:slideViewPr>
  <p:outlineViewPr>
    <p:cViewPr>
      <p:scale>
        <a:sx n="33" d="100"/>
        <a:sy n="33" d="100"/>
      </p:scale>
      <p:origin x="0" y="147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openxmlformats.org/officeDocument/2006/relationships/oleObject" Target="DaPro%20HD:Users:krishraghav:Downloads:Statistics%20Churn%20for%20Report_14Jul2014.xlsx%20revert%20to%201039%20count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4FBA"/>
            </a:solidFill>
          </c:spPr>
          <c:invertIfNegative val="0"/>
          <c:cat>
            <c:numRef>
              <c:f>Sheet1!$A$2:$A$12</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Sheet1!$B$2:$B$12</c:f>
              <c:numCache>
                <c:formatCode>General</c:formatCode>
                <c:ptCount val="11"/>
                <c:pt idx="0">
                  <c:v>213.0</c:v>
                </c:pt>
                <c:pt idx="1">
                  <c:v>261.0</c:v>
                </c:pt>
                <c:pt idx="2">
                  <c:v>301.0</c:v>
                </c:pt>
                <c:pt idx="3">
                  <c:v>361.0</c:v>
                </c:pt>
                <c:pt idx="4">
                  <c:v>504.0</c:v>
                </c:pt>
                <c:pt idx="5">
                  <c:v>687.0</c:v>
                </c:pt>
                <c:pt idx="6">
                  <c:v>1241.0</c:v>
                </c:pt>
                <c:pt idx="7">
                  <c:v>1834.0</c:v>
                </c:pt>
                <c:pt idx="8">
                  <c:v>2352.0</c:v>
                </c:pt>
                <c:pt idx="9">
                  <c:v>2854.0</c:v>
                </c:pt>
                <c:pt idx="10">
                  <c:v>3338.0</c:v>
                </c:pt>
              </c:numCache>
            </c:numRef>
          </c:val>
        </c:ser>
        <c:dLbls>
          <c:showLegendKey val="0"/>
          <c:showVal val="0"/>
          <c:showCatName val="0"/>
          <c:showSerName val="0"/>
          <c:showPercent val="0"/>
          <c:showBubbleSize val="0"/>
        </c:dLbls>
        <c:gapWidth val="150"/>
        <c:axId val="-2051890312"/>
        <c:axId val="-2051970184"/>
      </c:barChart>
      <c:catAx>
        <c:axId val="-2051890312"/>
        <c:scaling>
          <c:orientation val="minMax"/>
        </c:scaling>
        <c:delete val="0"/>
        <c:axPos val="b"/>
        <c:numFmt formatCode="General" sourceLinked="1"/>
        <c:majorTickMark val="out"/>
        <c:minorTickMark val="none"/>
        <c:tickLblPos val="nextTo"/>
        <c:txPr>
          <a:bodyPr/>
          <a:lstStyle/>
          <a:p>
            <a:pPr>
              <a:defRPr sz="1200"/>
            </a:pPr>
            <a:endParaRPr lang="en-US"/>
          </a:p>
        </c:txPr>
        <c:crossAx val="-2051970184"/>
        <c:crosses val="autoZero"/>
        <c:auto val="1"/>
        <c:lblAlgn val="ctr"/>
        <c:lblOffset val="100"/>
        <c:noMultiLvlLbl val="0"/>
      </c:catAx>
      <c:valAx>
        <c:axId val="-2051970184"/>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5189031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Used listing services</c:v>
                </c:pt>
              </c:strCache>
            </c:strRef>
          </c:tx>
          <c:dPt>
            <c:idx val="1"/>
            <c:bubble3D val="0"/>
            <c:spPr>
              <a:solidFill>
                <a:schemeClr val="accent3"/>
              </a:solidFill>
            </c:spPr>
          </c:dPt>
          <c:cat>
            <c:strRef>
              <c:f>Sheet1!$A$2:$A$3</c:f>
              <c:strCache>
                <c:ptCount val="2"/>
                <c:pt idx="0">
                  <c:v>Used</c:v>
                </c:pt>
                <c:pt idx="1">
                  <c:v>Did not use</c:v>
                </c:pt>
              </c:strCache>
            </c:strRef>
          </c:cat>
          <c:val>
            <c:numRef>
              <c:f>Sheet1!$B$2:$B$3</c:f>
              <c:numCache>
                <c:formatCode>General</c:formatCode>
                <c:ptCount val="2"/>
                <c:pt idx="0">
                  <c:v>68.0</c:v>
                </c:pt>
                <c:pt idx="1">
                  <c:v>76.0</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23157064181077"/>
          <c:y val="0.122924052209687"/>
          <c:w val="0.543891948513657"/>
          <c:h val="0.807597135671794"/>
        </c:manualLayout>
      </c:layout>
      <c:doughnutChart>
        <c:varyColors val="1"/>
        <c:ser>
          <c:idx val="0"/>
          <c:order val="0"/>
          <c:tx>
            <c:strRef>
              <c:f>Sheet1!$B$1</c:f>
              <c:strCache>
                <c:ptCount val="1"/>
                <c:pt idx="0">
                  <c:v>Approved pre-approval usage (/16s)</c:v>
                </c:pt>
              </c:strCache>
            </c:strRef>
          </c:tx>
          <c:dPt>
            <c:idx val="1"/>
            <c:bubble3D val="0"/>
            <c:spPr>
              <a:solidFill>
                <a:schemeClr val="accent3"/>
              </a:solidFill>
            </c:spPr>
          </c:dPt>
          <c:cat>
            <c:strRef>
              <c:f>Sheet1!$A$2:$A$3</c:f>
              <c:strCache>
                <c:ptCount val="2"/>
                <c:pt idx="0">
                  <c:v>Used</c:v>
                </c:pt>
                <c:pt idx="1">
                  <c:v>Remaining</c:v>
                </c:pt>
              </c:strCache>
            </c:strRef>
          </c:cat>
          <c:val>
            <c:numRef>
              <c:f>Sheet1!$B$2:$B$3</c:f>
              <c:numCache>
                <c:formatCode>General</c:formatCode>
                <c:ptCount val="2"/>
                <c:pt idx="0">
                  <c:v>47.0</c:v>
                </c:pt>
                <c:pt idx="1">
                  <c:v>90.0</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ASN</c:v>
                </c:pt>
              </c:strCache>
            </c:strRef>
          </c:tx>
          <c:dPt>
            <c:idx val="1"/>
            <c:bubble3D val="0"/>
            <c:spPr>
              <a:solidFill>
                <a:schemeClr val="accent3"/>
              </a:solidFill>
            </c:spPr>
          </c:dPt>
          <c:cat>
            <c:strRef>
              <c:f>Sheet1!$A$2:$A$3</c:f>
              <c:strCache>
                <c:ptCount val="2"/>
                <c:pt idx="0">
                  <c:v>2-byte</c:v>
                </c:pt>
                <c:pt idx="1">
                  <c:v>4-byte</c:v>
                </c:pt>
              </c:strCache>
            </c:strRef>
          </c:cat>
          <c:val>
            <c:numRef>
              <c:f>Sheet1!$B$2:$B$3</c:f>
              <c:numCache>
                <c:formatCode>0%</c:formatCode>
                <c:ptCount val="2"/>
                <c:pt idx="0">
                  <c:v>0.31</c:v>
                </c:pt>
                <c:pt idx="1">
                  <c:v>0.69</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16921003486385"/>
          <c:y val="0.377280128596823"/>
          <c:w val="0.22428923241333"/>
          <c:h val="0.234416662037551"/>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4-byte return rate</c:v>
                </c:pt>
              </c:strCache>
            </c:strRef>
          </c:tx>
          <c:dPt>
            <c:idx val="1"/>
            <c:bubble3D val="0"/>
            <c:spPr>
              <a:solidFill>
                <a:schemeClr val="accent3"/>
              </a:solidFill>
            </c:spPr>
          </c:dPt>
          <c:cat>
            <c:strRef>
              <c:f>Sheet1!$A$2:$A$3</c:f>
              <c:strCache>
                <c:ptCount val="2"/>
                <c:pt idx="0">
                  <c:v>Rejected</c:v>
                </c:pt>
                <c:pt idx="1">
                  <c:v>Accepted</c:v>
                </c:pt>
              </c:strCache>
            </c:strRef>
          </c:cat>
          <c:val>
            <c:numRef>
              <c:f>Sheet1!$B$2:$B$3</c:f>
              <c:numCache>
                <c:formatCode>0%</c:formatCode>
                <c:ptCount val="2"/>
                <c:pt idx="0">
                  <c:v>0.03</c:v>
                </c:pt>
                <c:pt idx="1">
                  <c:v>0.97</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70412238146379"/>
          <c:y val="0.377280128596823"/>
          <c:w val="0.278636632966707"/>
          <c:h val="0.234416662037551"/>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Global ASN</c:v>
                </c:pt>
              </c:strCache>
            </c:strRef>
          </c:tx>
          <c:dPt>
            <c:idx val="0"/>
            <c:bubble3D val="0"/>
            <c:spPr>
              <a:solidFill>
                <a:srgbClr val="590F4A"/>
              </a:solidFill>
            </c:spPr>
          </c:dPt>
          <c:dPt>
            <c:idx val="1"/>
            <c:bubble3D val="0"/>
            <c:spPr>
              <a:solidFill>
                <a:srgbClr val="004FBB"/>
              </a:solidFill>
            </c:spPr>
          </c:dPt>
          <c:cat>
            <c:strRef>
              <c:f>Sheet1!$A$2:$A$3</c:f>
              <c:strCache>
                <c:ptCount val="2"/>
                <c:pt idx="0">
                  <c:v>2-byte</c:v>
                </c:pt>
                <c:pt idx="1">
                  <c:v>4-byte</c:v>
                </c:pt>
              </c:strCache>
            </c:strRef>
          </c:cat>
          <c:val>
            <c:numRef>
              <c:f>Sheet1!$B$2:$B$3</c:f>
              <c:numCache>
                <c:formatCode>General</c:formatCode>
                <c:ptCount val="2"/>
                <c:pt idx="0">
                  <c:v>3062.0</c:v>
                </c:pt>
                <c:pt idx="1">
                  <c:v>3013.0</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5073579787431"/>
          <c:y val="0.0674353176444447"/>
          <c:w val="0.938154441173203"/>
          <c:h val="0.783999490252717"/>
        </c:manualLayout>
      </c:layout>
      <c:barChart>
        <c:barDir val="col"/>
        <c:grouping val="stacked"/>
        <c:varyColors val="0"/>
        <c:ser>
          <c:idx val="0"/>
          <c:order val="0"/>
          <c:tx>
            <c:strRef>
              <c:f>Sheet1!$B$1</c:f>
              <c:strCache>
                <c:ptCount val="1"/>
                <c:pt idx="0">
                  <c:v>2-byte</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Sheet1!$B$2:$B$13</c:f>
              <c:numCache>
                <c:formatCode>General</c:formatCode>
                <c:ptCount val="12"/>
                <c:pt idx="0">
                  <c:v>9.0</c:v>
                </c:pt>
                <c:pt idx="1">
                  <c:v>33.0</c:v>
                </c:pt>
                <c:pt idx="2">
                  <c:v>14.0</c:v>
                </c:pt>
                <c:pt idx="3">
                  <c:v>15.0</c:v>
                </c:pt>
                <c:pt idx="4">
                  <c:v>17.0</c:v>
                </c:pt>
                <c:pt idx="5">
                  <c:v>9.0</c:v>
                </c:pt>
                <c:pt idx="6">
                  <c:v>14.0</c:v>
                </c:pt>
                <c:pt idx="7">
                  <c:v>27.0</c:v>
                </c:pt>
                <c:pt idx="8">
                  <c:v>8.0</c:v>
                </c:pt>
                <c:pt idx="9">
                  <c:v>20.0</c:v>
                </c:pt>
                <c:pt idx="10">
                  <c:v>18.0</c:v>
                </c:pt>
                <c:pt idx="11">
                  <c:v>14.0</c:v>
                </c:pt>
              </c:numCache>
            </c:numRef>
          </c:val>
        </c:ser>
        <c:ser>
          <c:idx val="1"/>
          <c:order val="1"/>
          <c:tx>
            <c:strRef>
              <c:f>Sheet1!$C$1</c:f>
              <c:strCache>
                <c:ptCount val="1"/>
                <c:pt idx="0">
                  <c:v>4-byte</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Sheet1!$C$2:$C$13</c:f>
              <c:numCache>
                <c:formatCode>General</c:formatCode>
                <c:ptCount val="12"/>
                <c:pt idx="0">
                  <c:v>25.0</c:v>
                </c:pt>
                <c:pt idx="1">
                  <c:v>38.0</c:v>
                </c:pt>
                <c:pt idx="2">
                  <c:v>39.0</c:v>
                </c:pt>
                <c:pt idx="3">
                  <c:v>32.0</c:v>
                </c:pt>
                <c:pt idx="4">
                  <c:v>37.0</c:v>
                </c:pt>
                <c:pt idx="5">
                  <c:v>40.0</c:v>
                </c:pt>
                <c:pt idx="6">
                  <c:v>56.0</c:v>
                </c:pt>
                <c:pt idx="7">
                  <c:v>41.0</c:v>
                </c:pt>
                <c:pt idx="8">
                  <c:v>36.0</c:v>
                </c:pt>
                <c:pt idx="9">
                  <c:v>28.0</c:v>
                </c:pt>
                <c:pt idx="10">
                  <c:v>35.0</c:v>
                </c:pt>
                <c:pt idx="11">
                  <c:v>41.0</c:v>
                </c:pt>
              </c:numCache>
            </c:numRef>
          </c:val>
        </c:ser>
        <c:dLbls>
          <c:showLegendKey val="0"/>
          <c:showVal val="0"/>
          <c:showCatName val="0"/>
          <c:showSerName val="0"/>
          <c:showPercent val="0"/>
          <c:showBubbleSize val="0"/>
        </c:dLbls>
        <c:gapWidth val="150"/>
        <c:overlap val="100"/>
        <c:axId val="2033775576"/>
        <c:axId val="2033778648"/>
      </c:barChart>
      <c:dateAx>
        <c:axId val="2033775576"/>
        <c:scaling>
          <c:orientation val="minMax"/>
        </c:scaling>
        <c:delete val="0"/>
        <c:axPos val="b"/>
        <c:numFmt formatCode="mmm\-yy" sourceLinked="1"/>
        <c:majorTickMark val="out"/>
        <c:minorTickMark val="none"/>
        <c:tickLblPos val="nextTo"/>
        <c:txPr>
          <a:bodyPr rot="0" vert="horz"/>
          <a:lstStyle/>
          <a:p>
            <a:pPr>
              <a:defRPr sz="1200"/>
            </a:pPr>
            <a:endParaRPr lang="en-US"/>
          </a:p>
        </c:txPr>
        <c:crossAx val="2033778648"/>
        <c:crosses val="autoZero"/>
        <c:auto val="1"/>
        <c:lblOffset val="100"/>
        <c:baseTimeUnit val="months"/>
      </c:dateAx>
      <c:valAx>
        <c:axId val="203377864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33775576"/>
        <c:crosses val="autoZero"/>
        <c:crossBetween val="between"/>
      </c:valAx>
    </c:plotArea>
    <c:legend>
      <c:legendPos val="r"/>
      <c:layout>
        <c:manualLayout>
          <c:xMode val="edge"/>
          <c:yMode val="edge"/>
          <c:x val="0.692218688664222"/>
          <c:y val="0.0888210133514577"/>
          <c:w val="0.0785012313446654"/>
          <c:h val="0.220627446623578"/>
        </c:manualLayout>
      </c:layout>
      <c:overlay val="0"/>
      <c:spPr>
        <a:solidFill>
          <a:sysClr val="window" lastClr="FFFFFF"/>
        </a:solidFill>
      </c:spPr>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612330767788622"/>
          <c:y val="0.0358916099612071"/>
          <c:w val="0.912406468005638"/>
          <c:h val="0.877961955033785"/>
        </c:manualLayout>
      </c:layout>
      <c:barChart>
        <c:barDir val="col"/>
        <c:grouping val="stacked"/>
        <c:varyColors val="0"/>
        <c:ser>
          <c:idx val="0"/>
          <c:order val="0"/>
          <c:tx>
            <c:strRef>
              <c:f>Sheet1!$B$1</c:f>
              <c:strCache>
                <c:ptCount val="1"/>
                <c:pt idx="0">
                  <c:v>AS</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Sheet1!$B$2:$B$18</c:f>
              <c:numCache>
                <c:formatCode>General</c:formatCode>
                <c:ptCount val="17"/>
                <c:pt idx="0">
                  <c:v>0.0</c:v>
                </c:pt>
                <c:pt idx="1">
                  <c:v>0.0</c:v>
                </c:pt>
                <c:pt idx="2">
                  <c:v>0.0</c:v>
                </c:pt>
                <c:pt idx="3">
                  <c:v>5.0</c:v>
                </c:pt>
                <c:pt idx="4">
                  <c:v>62.0</c:v>
                </c:pt>
                <c:pt idx="5">
                  <c:v>67.0</c:v>
                </c:pt>
                <c:pt idx="6">
                  <c:v>75.0</c:v>
                </c:pt>
                <c:pt idx="7">
                  <c:v>135.0</c:v>
                </c:pt>
                <c:pt idx="8">
                  <c:v>133.0</c:v>
                </c:pt>
                <c:pt idx="9">
                  <c:v>171.0</c:v>
                </c:pt>
                <c:pt idx="10">
                  <c:v>312.0</c:v>
                </c:pt>
                <c:pt idx="11">
                  <c:v>449.0</c:v>
                </c:pt>
                <c:pt idx="12">
                  <c:v>485.0</c:v>
                </c:pt>
                <c:pt idx="13">
                  <c:v>575.0</c:v>
                </c:pt>
                <c:pt idx="14">
                  <c:v>788.0</c:v>
                </c:pt>
                <c:pt idx="15">
                  <c:v>965.0</c:v>
                </c:pt>
                <c:pt idx="16">
                  <c:v>924.0</c:v>
                </c:pt>
              </c:numCache>
            </c:numRef>
          </c:val>
        </c:ser>
        <c:ser>
          <c:idx val="1"/>
          <c:order val="1"/>
          <c:tx>
            <c:strRef>
              <c:f>Sheet1!$C$1</c:f>
              <c:strCache>
                <c:ptCount val="1"/>
                <c:pt idx="0">
                  <c:v>VS</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Sheet1!$C$2:$C$18</c:f>
              <c:numCache>
                <c:formatCode>General</c:formatCode>
                <c:ptCount val="17"/>
                <c:pt idx="0">
                  <c:v>0.0</c:v>
                </c:pt>
                <c:pt idx="1">
                  <c:v>0.0</c:v>
                </c:pt>
                <c:pt idx="2">
                  <c:v>0.0</c:v>
                </c:pt>
                <c:pt idx="3">
                  <c:v>0.0</c:v>
                </c:pt>
                <c:pt idx="4">
                  <c:v>32.0</c:v>
                </c:pt>
                <c:pt idx="5">
                  <c:v>85.0</c:v>
                </c:pt>
                <c:pt idx="6">
                  <c:v>123.0</c:v>
                </c:pt>
                <c:pt idx="7">
                  <c:v>174.0</c:v>
                </c:pt>
                <c:pt idx="8">
                  <c:v>261.0</c:v>
                </c:pt>
                <c:pt idx="9">
                  <c:v>304.0</c:v>
                </c:pt>
                <c:pt idx="10">
                  <c:v>345.0</c:v>
                </c:pt>
                <c:pt idx="11">
                  <c:v>472.0</c:v>
                </c:pt>
                <c:pt idx="12">
                  <c:v>651.0</c:v>
                </c:pt>
                <c:pt idx="13">
                  <c:v>817.0</c:v>
                </c:pt>
                <c:pt idx="14">
                  <c:v>1021.0</c:v>
                </c:pt>
                <c:pt idx="15">
                  <c:v>1291.0</c:v>
                </c:pt>
                <c:pt idx="16">
                  <c:v>1701.0</c:v>
                </c:pt>
              </c:numCache>
            </c:numRef>
          </c:val>
        </c:ser>
        <c:ser>
          <c:idx val="2"/>
          <c:order val="2"/>
          <c:tx>
            <c:strRef>
              <c:f>Sheet1!$D$1</c:f>
              <c:strCache>
                <c:ptCount val="1"/>
                <c:pt idx="0">
                  <c:v>S</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Sheet1!$D$2:$D$18</c:f>
              <c:numCache>
                <c:formatCode>General</c:formatCode>
                <c:ptCount val="17"/>
                <c:pt idx="0">
                  <c:v>197.0</c:v>
                </c:pt>
                <c:pt idx="1">
                  <c:v>312.0</c:v>
                </c:pt>
                <c:pt idx="2">
                  <c:v>413.0</c:v>
                </c:pt>
                <c:pt idx="3">
                  <c:v>468.0</c:v>
                </c:pt>
                <c:pt idx="4">
                  <c:v>445.0</c:v>
                </c:pt>
                <c:pt idx="5">
                  <c:v>493.0</c:v>
                </c:pt>
                <c:pt idx="6">
                  <c:v>534.0</c:v>
                </c:pt>
                <c:pt idx="7">
                  <c:v>568.0</c:v>
                </c:pt>
                <c:pt idx="8">
                  <c:v>658.0</c:v>
                </c:pt>
                <c:pt idx="9">
                  <c:v>765.0</c:v>
                </c:pt>
                <c:pt idx="10">
                  <c:v>813.0</c:v>
                </c:pt>
                <c:pt idx="11">
                  <c:v>823.0</c:v>
                </c:pt>
                <c:pt idx="12">
                  <c:v>874.0</c:v>
                </c:pt>
                <c:pt idx="13">
                  <c:v>970.0</c:v>
                </c:pt>
                <c:pt idx="14">
                  <c:v>1114.0</c:v>
                </c:pt>
                <c:pt idx="15">
                  <c:v>1194.0</c:v>
                </c:pt>
                <c:pt idx="16">
                  <c:v>1388.0</c:v>
                </c:pt>
              </c:numCache>
            </c:numRef>
          </c:val>
        </c:ser>
        <c:ser>
          <c:idx val="3"/>
          <c:order val="3"/>
          <c:tx>
            <c:strRef>
              <c:f>Sheet1!$E$1</c:f>
              <c:strCache>
                <c:ptCount val="1"/>
                <c:pt idx="0">
                  <c:v>M</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Sheet1!$E$2:$E$18</c:f>
              <c:numCache>
                <c:formatCode>General</c:formatCode>
                <c:ptCount val="17"/>
                <c:pt idx="0">
                  <c:v>31.0</c:v>
                </c:pt>
                <c:pt idx="1">
                  <c:v>58.0</c:v>
                </c:pt>
                <c:pt idx="2">
                  <c:v>125.0</c:v>
                </c:pt>
                <c:pt idx="3">
                  <c:v>160.0</c:v>
                </c:pt>
                <c:pt idx="4">
                  <c:v>158.0</c:v>
                </c:pt>
                <c:pt idx="5">
                  <c:v>155.0</c:v>
                </c:pt>
                <c:pt idx="6">
                  <c:v>164.0</c:v>
                </c:pt>
                <c:pt idx="7">
                  <c:v>196.0</c:v>
                </c:pt>
                <c:pt idx="8">
                  <c:v>210.0</c:v>
                </c:pt>
                <c:pt idx="9">
                  <c:v>231.0</c:v>
                </c:pt>
                <c:pt idx="10">
                  <c:v>251.0</c:v>
                </c:pt>
                <c:pt idx="11">
                  <c:v>276.0</c:v>
                </c:pt>
                <c:pt idx="12">
                  <c:v>328.0</c:v>
                </c:pt>
                <c:pt idx="13">
                  <c:v>378.0</c:v>
                </c:pt>
                <c:pt idx="14">
                  <c:v>402.0</c:v>
                </c:pt>
                <c:pt idx="15">
                  <c:v>391.0</c:v>
                </c:pt>
                <c:pt idx="16">
                  <c:v>402.0</c:v>
                </c:pt>
              </c:numCache>
            </c:numRef>
          </c:val>
        </c:ser>
        <c:ser>
          <c:idx val="4"/>
          <c:order val="4"/>
          <c:tx>
            <c:strRef>
              <c:f>Sheet1!$F$1</c:f>
              <c:strCache>
                <c:ptCount val="1"/>
                <c:pt idx="0">
                  <c:v>L</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Sheet1!$F$2:$F$18</c:f>
              <c:numCache>
                <c:formatCode>General</c:formatCode>
                <c:ptCount val="17"/>
                <c:pt idx="0">
                  <c:v>16.0</c:v>
                </c:pt>
                <c:pt idx="1">
                  <c:v>20.0</c:v>
                </c:pt>
                <c:pt idx="2">
                  <c:v>52.0</c:v>
                </c:pt>
                <c:pt idx="3">
                  <c:v>51.0</c:v>
                </c:pt>
                <c:pt idx="4">
                  <c:v>55.0</c:v>
                </c:pt>
                <c:pt idx="5">
                  <c:v>60.0</c:v>
                </c:pt>
                <c:pt idx="6">
                  <c:v>60.0</c:v>
                </c:pt>
                <c:pt idx="7">
                  <c:v>56.0</c:v>
                </c:pt>
                <c:pt idx="8">
                  <c:v>70.0</c:v>
                </c:pt>
                <c:pt idx="9">
                  <c:v>77.0</c:v>
                </c:pt>
                <c:pt idx="10">
                  <c:v>92.0</c:v>
                </c:pt>
                <c:pt idx="11">
                  <c:v>106.0</c:v>
                </c:pt>
                <c:pt idx="12">
                  <c:v>136.0</c:v>
                </c:pt>
                <c:pt idx="13">
                  <c:v>145.0</c:v>
                </c:pt>
                <c:pt idx="14">
                  <c:v>144.0</c:v>
                </c:pt>
                <c:pt idx="15">
                  <c:v>146.0</c:v>
                </c:pt>
                <c:pt idx="16">
                  <c:v>142.0</c:v>
                </c:pt>
              </c:numCache>
            </c:numRef>
          </c:val>
        </c:ser>
        <c:ser>
          <c:idx val="5"/>
          <c:order val="5"/>
          <c:tx>
            <c:strRef>
              <c:f>Sheet1!$G$1</c:f>
              <c:strCache>
                <c:ptCount val="1"/>
                <c:pt idx="0">
                  <c:v>VL</c:v>
                </c:pt>
              </c:strCache>
            </c:strRef>
          </c:tx>
          <c:spPr>
            <a:effectLst>
              <a:outerShdw blurRad="40000" dist="23000" dir="2700000" rotWithShape="0">
                <a:srgbClr val="000000">
                  <a:alpha val="35000"/>
                </a:srgbClr>
              </a:outerShdw>
            </a:effectLst>
          </c:spPr>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Sheet1!$G$2:$G$18</c:f>
              <c:numCache>
                <c:formatCode>General</c:formatCode>
                <c:ptCount val="17"/>
                <c:pt idx="0">
                  <c:v>5.0</c:v>
                </c:pt>
                <c:pt idx="1">
                  <c:v>6.0</c:v>
                </c:pt>
                <c:pt idx="2">
                  <c:v>12.0</c:v>
                </c:pt>
                <c:pt idx="3">
                  <c:v>15.0</c:v>
                </c:pt>
                <c:pt idx="4">
                  <c:v>8.0</c:v>
                </c:pt>
                <c:pt idx="5">
                  <c:v>11.0</c:v>
                </c:pt>
                <c:pt idx="6">
                  <c:v>14.0</c:v>
                </c:pt>
                <c:pt idx="7">
                  <c:v>20.0</c:v>
                </c:pt>
                <c:pt idx="8">
                  <c:v>21.0</c:v>
                </c:pt>
                <c:pt idx="9">
                  <c:v>27.0</c:v>
                </c:pt>
                <c:pt idx="10">
                  <c:v>30.0</c:v>
                </c:pt>
                <c:pt idx="11">
                  <c:v>31.0</c:v>
                </c:pt>
                <c:pt idx="12">
                  <c:v>33.0</c:v>
                </c:pt>
                <c:pt idx="13">
                  <c:v>41.0</c:v>
                </c:pt>
                <c:pt idx="14">
                  <c:v>45.0</c:v>
                </c:pt>
                <c:pt idx="15">
                  <c:v>44.0</c:v>
                </c:pt>
                <c:pt idx="16">
                  <c:v>40.0</c:v>
                </c:pt>
              </c:numCache>
            </c:numRef>
          </c:val>
        </c:ser>
        <c:ser>
          <c:idx val="6"/>
          <c:order val="6"/>
          <c:tx>
            <c:strRef>
              <c:f>Sheet1!$H$1</c:f>
              <c:strCache>
                <c:ptCount val="1"/>
                <c:pt idx="0">
                  <c:v>XL</c:v>
                </c:pt>
              </c:strCache>
            </c:strRef>
          </c:tx>
          <c:invertIfNegative val="0"/>
          <c:cat>
            <c:numRef>
              <c:f>Sheet1!$A$2:$A$18</c:f>
              <c:numCache>
                <c:formatCode>0</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formatCode="General">
                  <c:v>2013.0</c:v>
                </c:pt>
                <c:pt idx="16" formatCode="General">
                  <c:v>2014.0</c:v>
                </c:pt>
              </c:numCache>
            </c:numRef>
          </c:cat>
          <c:val>
            <c:numRef>
              <c:f>Sheet1!$H$2:$H$18</c:f>
              <c:numCache>
                <c:formatCode>General</c:formatCode>
                <c:ptCount val="17"/>
                <c:pt idx="0">
                  <c:v>0.0</c:v>
                </c:pt>
                <c:pt idx="1">
                  <c:v>0.0</c:v>
                </c:pt>
                <c:pt idx="2">
                  <c:v>0.0</c:v>
                </c:pt>
                <c:pt idx="3">
                  <c:v>0.0</c:v>
                </c:pt>
                <c:pt idx="4">
                  <c:v>7.0</c:v>
                </c:pt>
                <c:pt idx="5">
                  <c:v>8.0</c:v>
                </c:pt>
                <c:pt idx="6">
                  <c:v>8.0</c:v>
                </c:pt>
                <c:pt idx="7">
                  <c:v>8.0</c:v>
                </c:pt>
                <c:pt idx="8">
                  <c:v>9.0</c:v>
                </c:pt>
                <c:pt idx="9">
                  <c:v>9.0</c:v>
                </c:pt>
                <c:pt idx="10">
                  <c:v>12.0</c:v>
                </c:pt>
                <c:pt idx="11">
                  <c:v>13.0</c:v>
                </c:pt>
                <c:pt idx="12">
                  <c:v>11.0</c:v>
                </c:pt>
                <c:pt idx="13">
                  <c:v>21.0</c:v>
                </c:pt>
                <c:pt idx="14">
                  <c:v>20.0</c:v>
                </c:pt>
                <c:pt idx="15">
                  <c:v>20.0</c:v>
                </c:pt>
                <c:pt idx="16">
                  <c:v>21.0</c:v>
                </c:pt>
              </c:numCache>
            </c:numRef>
          </c:val>
        </c:ser>
        <c:dLbls>
          <c:showLegendKey val="0"/>
          <c:showVal val="0"/>
          <c:showCatName val="0"/>
          <c:showSerName val="0"/>
          <c:showPercent val="0"/>
          <c:showBubbleSize val="0"/>
        </c:dLbls>
        <c:gapWidth val="50"/>
        <c:overlap val="100"/>
        <c:axId val="2033381304"/>
        <c:axId val="2033372072"/>
      </c:barChart>
      <c:catAx>
        <c:axId val="2033381304"/>
        <c:scaling>
          <c:orientation val="minMax"/>
        </c:scaling>
        <c:delete val="0"/>
        <c:axPos val="b"/>
        <c:numFmt formatCode="0" sourceLinked="1"/>
        <c:majorTickMark val="out"/>
        <c:minorTickMark val="none"/>
        <c:tickLblPos val="nextTo"/>
        <c:txPr>
          <a:bodyPr/>
          <a:lstStyle/>
          <a:p>
            <a:pPr>
              <a:defRPr sz="1200"/>
            </a:pPr>
            <a:endParaRPr lang="en-US"/>
          </a:p>
        </c:txPr>
        <c:crossAx val="2033372072"/>
        <c:crosses val="autoZero"/>
        <c:auto val="1"/>
        <c:lblAlgn val="ctr"/>
        <c:lblOffset val="100"/>
        <c:noMultiLvlLbl val="0"/>
      </c:catAx>
      <c:valAx>
        <c:axId val="2033372072"/>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33381304"/>
        <c:crosses val="autoZero"/>
        <c:crossBetween val="between"/>
      </c:valAx>
    </c:plotArea>
    <c:legend>
      <c:legendPos val="r"/>
      <c:layout>
        <c:manualLayout>
          <c:xMode val="edge"/>
          <c:yMode val="edge"/>
          <c:x val="0.137740507636089"/>
          <c:y val="0.0797264354473076"/>
          <c:w val="0.0573475440658221"/>
          <c:h val="0.442018745534328"/>
        </c:manualLayout>
      </c:layout>
      <c:overlay val="0"/>
      <c:spPr>
        <a:solidFill>
          <a:sysClr val="window" lastClr="FFFFFF"/>
        </a:solidFill>
        <a:ln>
          <a:solidFill>
            <a:sysClr val="windowText" lastClr="000000"/>
          </a:solidFill>
        </a:ln>
      </c:spPr>
      <c:txPr>
        <a:bodyPr/>
        <a:lstStyle/>
        <a:p>
          <a:pPr>
            <a:defRPr sz="1200"/>
          </a:pPr>
          <a:endParaRPr lang="en-US"/>
        </a:p>
      </c:txPr>
    </c:legend>
    <c:plotVisOnly val="1"/>
    <c:dispBlanksAs val="gap"/>
    <c:showDLblsOverMax val="0"/>
  </c:chart>
  <c:spPr>
    <a:ln w="19050"/>
  </c:spPr>
  <c:txPr>
    <a:bodyPr/>
    <a:lstStyle/>
    <a:p>
      <a:pPr>
        <a:defRPr sz="1600" baseline="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652348151792658"/>
          <c:y val="0.0357027935976306"/>
          <c:w val="0.909003107964661"/>
          <c:h val="0.851873845227633"/>
        </c:manualLayout>
      </c:layout>
      <c:barChart>
        <c:barDir val="col"/>
        <c:grouping val="stacked"/>
        <c:varyColors val="0"/>
        <c:ser>
          <c:idx val="0"/>
          <c:order val="0"/>
          <c:tx>
            <c:strRef>
              <c:f>Sheet1!$B$1</c:f>
              <c:strCache>
                <c:ptCount val="1"/>
                <c:pt idx="0">
                  <c:v>CNNIC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Sheet1!$B$2:$B$18</c:f>
              <c:numCache>
                <c:formatCode>General</c:formatCode>
                <c:ptCount val="17"/>
                <c:pt idx="0">
                  <c:v>2.0</c:v>
                </c:pt>
                <c:pt idx="1">
                  <c:v>3.0</c:v>
                </c:pt>
                <c:pt idx="2">
                  <c:v>3.0</c:v>
                </c:pt>
                <c:pt idx="3">
                  <c:v>3.0</c:v>
                </c:pt>
                <c:pt idx="4">
                  <c:v>5.0</c:v>
                </c:pt>
                <c:pt idx="5">
                  <c:v>18.0</c:v>
                </c:pt>
                <c:pt idx="6">
                  <c:v>58.0</c:v>
                </c:pt>
                <c:pt idx="7">
                  <c:v>102.0</c:v>
                </c:pt>
                <c:pt idx="8">
                  <c:v>153.0</c:v>
                </c:pt>
                <c:pt idx="9">
                  <c:v>225.0</c:v>
                </c:pt>
                <c:pt idx="10">
                  <c:v>259.0</c:v>
                </c:pt>
                <c:pt idx="11">
                  <c:v>286.0</c:v>
                </c:pt>
                <c:pt idx="12">
                  <c:v>316.0</c:v>
                </c:pt>
                <c:pt idx="13">
                  <c:v>379.0</c:v>
                </c:pt>
                <c:pt idx="14">
                  <c:v>449.0</c:v>
                </c:pt>
                <c:pt idx="15">
                  <c:v>564.0</c:v>
                </c:pt>
                <c:pt idx="16">
                  <c:v>1151.0</c:v>
                </c:pt>
              </c:numCache>
            </c:numRef>
          </c:val>
        </c:ser>
        <c:ser>
          <c:idx val="1"/>
          <c:order val="1"/>
          <c:tx>
            <c:strRef>
              <c:f>Sheet1!$C$1</c:f>
              <c:strCache>
                <c:ptCount val="1"/>
                <c:pt idx="0">
                  <c:v>IDNIC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Sheet1!$C$2:$C$18</c:f>
              <c:numCache>
                <c:formatCode>General</c:formatCode>
                <c:ptCount val="17"/>
                <c:pt idx="0">
                  <c:v>3.0</c:v>
                </c:pt>
                <c:pt idx="1">
                  <c:v>3.0</c:v>
                </c:pt>
                <c:pt idx="2">
                  <c:v>3.0</c:v>
                </c:pt>
                <c:pt idx="3">
                  <c:v>3.0</c:v>
                </c:pt>
                <c:pt idx="4">
                  <c:v>3.0</c:v>
                </c:pt>
                <c:pt idx="5">
                  <c:v>14.0</c:v>
                </c:pt>
                <c:pt idx="6">
                  <c:v>27.0</c:v>
                </c:pt>
                <c:pt idx="7">
                  <c:v>59.0</c:v>
                </c:pt>
                <c:pt idx="8">
                  <c:v>99.0</c:v>
                </c:pt>
                <c:pt idx="9">
                  <c:v>143.0</c:v>
                </c:pt>
                <c:pt idx="10">
                  <c:v>194.0</c:v>
                </c:pt>
                <c:pt idx="11">
                  <c:v>262.0</c:v>
                </c:pt>
                <c:pt idx="12">
                  <c:v>328.0</c:v>
                </c:pt>
                <c:pt idx="13">
                  <c:v>419.0</c:v>
                </c:pt>
                <c:pt idx="14">
                  <c:v>525.0</c:v>
                </c:pt>
                <c:pt idx="15">
                  <c:v>632.0</c:v>
                </c:pt>
                <c:pt idx="16">
                  <c:v>740.0</c:v>
                </c:pt>
              </c:numCache>
            </c:numRef>
          </c:val>
        </c:ser>
        <c:ser>
          <c:idx val="2"/>
          <c:order val="2"/>
          <c:tx>
            <c:strRef>
              <c:f>Sheet1!$D$1</c:f>
              <c:strCache>
                <c:ptCount val="1"/>
                <c:pt idx="0">
                  <c:v>IRINN</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Sheet1!$D$2:$D$18</c:f>
              <c:numCache>
                <c:formatCode>General</c:formatCode>
                <c:ptCount val="17"/>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8.0</c:v>
                </c:pt>
                <c:pt idx="15">
                  <c:v>414.0</c:v>
                </c:pt>
                <c:pt idx="16">
                  <c:v>781.0</c:v>
                </c:pt>
              </c:numCache>
            </c:numRef>
          </c:val>
        </c:ser>
        <c:ser>
          <c:idx val="3"/>
          <c:order val="3"/>
          <c:tx>
            <c:strRef>
              <c:f>Sheet1!$E$1</c:f>
              <c:strCache>
                <c:ptCount val="1"/>
                <c:pt idx="0">
                  <c:v>JPNIC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Sheet1!$E$2:$E$18</c:f>
              <c:numCache>
                <c:formatCode>General</c:formatCode>
                <c:ptCount val="17"/>
                <c:pt idx="0">
                  <c:v>10.0</c:v>
                </c:pt>
                <c:pt idx="1">
                  <c:v>11.0</c:v>
                </c:pt>
                <c:pt idx="2">
                  <c:v>11.0</c:v>
                </c:pt>
                <c:pt idx="3">
                  <c:v>11.0</c:v>
                </c:pt>
                <c:pt idx="4">
                  <c:v>11.0</c:v>
                </c:pt>
                <c:pt idx="5">
                  <c:v>63.0</c:v>
                </c:pt>
                <c:pt idx="6">
                  <c:v>141.0</c:v>
                </c:pt>
                <c:pt idx="7">
                  <c:v>181.0</c:v>
                </c:pt>
                <c:pt idx="8">
                  <c:v>231.0</c:v>
                </c:pt>
                <c:pt idx="9">
                  <c:v>257.0</c:v>
                </c:pt>
                <c:pt idx="10">
                  <c:v>286.0</c:v>
                </c:pt>
                <c:pt idx="11">
                  <c:v>313.0</c:v>
                </c:pt>
                <c:pt idx="12">
                  <c:v>346.0</c:v>
                </c:pt>
                <c:pt idx="13">
                  <c:v>377.0</c:v>
                </c:pt>
                <c:pt idx="14">
                  <c:v>397.0</c:v>
                </c:pt>
                <c:pt idx="15">
                  <c:v>397.0</c:v>
                </c:pt>
                <c:pt idx="16">
                  <c:v>621.0</c:v>
                </c:pt>
              </c:numCache>
            </c:numRef>
          </c:val>
        </c:ser>
        <c:ser>
          <c:idx val="4"/>
          <c:order val="4"/>
          <c:tx>
            <c:strRef>
              <c:f>Sheet1!$F$1</c:f>
              <c:strCache>
                <c:ptCount val="1"/>
                <c:pt idx="0">
                  <c:v>KRNIC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Sheet1!$F$2:$F$18</c:f>
              <c:numCache>
                <c:formatCode>General</c:formatCode>
                <c:ptCount val="17"/>
                <c:pt idx="0">
                  <c:v>0.0</c:v>
                </c:pt>
                <c:pt idx="1">
                  <c:v>0.0</c:v>
                </c:pt>
                <c:pt idx="2">
                  <c:v>1.0</c:v>
                </c:pt>
                <c:pt idx="3">
                  <c:v>1.0</c:v>
                </c:pt>
                <c:pt idx="4">
                  <c:v>1.0</c:v>
                </c:pt>
                <c:pt idx="5">
                  <c:v>2.0</c:v>
                </c:pt>
                <c:pt idx="6">
                  <c:v>14.0</c:v>
                </c:pt>
                <c:pt idx="7">
                  <c:v>42.0</c:v>
                </c:pt>
                <c:pt idx="8">
                  <c:v>94.0</c:v>
                </c:pt>
                <c:pt idx="9">
                  <c:v>121.0</c:v>
                </c:pt>
                <c:pt idx="10">
                  <c:v>157.0</c:v>
                </c:pt>
                <c:pt idx="11">
                  <c:v>178.0</c:v>
                </c:pt>
                <c:pt idx="12">
                  <c:v>200.0</c:v>
                </c:pt>
                <c:pt idx="13">
                  <c:v>211.0</c:v>
                </c:pt>
                <c:pt idx="14">
                  <c:v>221.0</c:v>
                </c:pt>
                <c:pt idx="15">
                  <c:v>228.0</c:v>
                </c:pt>
                <c:pt idx="16">
                  <c:v>232.0</c:v>
                </c:pt>
              </c:numCache>
            </c:numRef>
          </c:val>
        </c:ser>
        <c:ser>
          <c:idx val="5"/>
          <c:order val="5"/>
          <c:tx>
            <c:strRef>
              <c:f>Sheet1!$G$1</c:f>
              <c:strCache>
                <c:ptCount val="1"/>
                <c:pt idx="0">
                  <c:v>TWNIC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Sheet1!$G$2:$G$18</c:f>
              <c:numCache>
                <c:formatCode>General</c:formatCode>
                <c:ptCount val="17"/>
                <c:pt idx="0">
                  <c:v>1.0</c:v>
                </c:pt>
                <c:pt idx="1">
                  <c:v>1.0</c:v>
                </c:pt>
                <c:pt idx="2">
                  <c:v>1.0</c:v>
                </c:pt>
                <c:pt idx="3">
                  <c:v>1.0</c:v>
                </c:pt>
                <c:pt idx="4">
                  <c:v>1.0</c:v>
                </c:pt>
                <c:pt idx="5">
                  <c:v>5.0</c:v>
                </c:pt>
                <c:pt idx="6">
                  <c:v>9.0</c:v>
                </c:pt>
                <c:pt idx="7">
                  <c:v>22.0</c:v>
                </c:pt>
                <c:pt idx="8">
                  <c:v>45.0</c:v>
                </c:pt>
                <c:pt idx="9">
                  <c:v>61.0</c:v>
                </c:pt>
                <c:pt idx="10">
                  <c:v>76.0</c:v>
                </c:pt>
                <c:pt idx="11">
                  <c:v>83.0</c:v>
                </c:pt>
                <c:pt idx="12">
                  <c:v>93.0</c:v>
                </c:pt>
                <c:pt idx="13">
                  <c:v>98.0</c:v>
                </c:pt>
                <c:pt idx="14">
                  <c:v>106.0</c:v>
                </c:pt>
                <c:pt idx="15">
                  <c:v>114.0</c:v>
                </c:pt>
                <c:pt idx="16">
                  <c:v>126.0</c:v>
                </c:pt>
              </c:numCache>
            </c:numRef>
          </c:val>
        </c:ser>
        <c:ser>
          <c:idx val="6"/>
          <c:order val="6"/>
          <c:tx>
            <c:strRef>
              <c:f>Sheet1!$H$1</c:f>
              <c:strCache>
                <c:ptCount val="1"/>
                <c:pt idx="0">
                  <c:v>VNNIC</c:v>
                </c:pt>
              </c:strCache>
            </c:strRef>
          </c:tx>
          <c:invertIfNegative val="0"/>
          <c:cat>
            <c:numRef>
              <c:f>Sheet1!$A$2:$A$18</c:f>
              <c:numCache>
                <c:formatCode>General</c:formatCode>
                <c:ptCount val="17"/>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numCache>
            </c:numRef>
          </c:cat>
          <c:val>
            <c:numRef>
              <c:f>Sheet1!$H$2:$H$18</c:f>
              <c:numCache>
                <c:formatCode>General</c:formatCode>
                <c:ptCount val="17"/>
                <c:pt idx="0">
                  <c:v>0.0</c:v>
                </c:pt>
                <c:pt idx="1">
                  <c:v>0.0</c:v>
                </c:pt>
                <c:pt idx="2">
                  <c:v>0.0</c:v>
                </c:pt>
                <c:pt idx="3">
                  <c:v>0.0</c:v>
                </c:pt>
                <c:pt idx="4">
                  <c:v>0.0</c:v>
                </c:pt>
                <c:pt idx="5">
                  <c:v>5.0</c:v>
                </c:pt>
                <c:pt idx="6">
                  <c:v>11.0</c:v>
                </c:pt>
                <c:pt idx="7">
                  <c:v>16.0</c:v>
                </c:pt>
                <c:pt idx="8">
                  <c:v>22.0</c:v>
                </c:pt>
                <c:pt idx="9">
                  <c:v>35.0</c:v>
                </c:pt>
                <c:pt idx="10">
                  <c:v>49.0</c:v>
                </c:pt>
                <c:pt idx="11">
                  <c:v>78.0</c:v>
                </c:pt>
                <c:pt idx="12">
                  <c:v>101.0</c:v>
                </c:pt>
                <c:pt idx="13">
                  <c:v>145.0</c:v>
                </c:pt>
                <c:pt idx="14">
                  <c:v>168.0</c:v>
                </c:pt>
                <c:pt idx="15">
                  <c:v>196.0</c:v>
                </c:pt>
                <c:pt idx="16">
                  <c:v>219.0</c:v>
                </c:pt>
              </c:numCache>
            </c:numRef>
          </c:val>
        </c:ser>
        <c:dLbls>
          <c:showLegendKey val="0"/>
          <c:showVal val="0"/>
          <c:showCatName val="0"/>
          <c:showSerName val="0"/>
          <c:showPercent val="0"/>
          <c:showBubbleSize val="0"/>
        </c:dLbls>
        <c:gapWidth val="55"/>
        <c:overlap val="100"/>
        <c:axId val="-2136710472"/>
        <c:axId val="-2136857960"/>
      </c:barChart>
      <c:catAx>
        <c:axId val="-2136710472"/>
        <c:scaling>
          <c:orientation val="minMax"/>
        </c:scaling>
        <c:delete val="0"/>
        <c:axPos val="b"/>
        <c:numFmt formatCode="General" sourceLinked="1"/>
        <c:majorTickMark val="out"/>
        <c:minorTickMark val="none"/>
        <c:tickLblPos val="nextTo"/>
        <c:txPr>
          <a:bodyPr rot="0" vert="horz"/>
          <a:lstStyle/>
          <a:p>
            <a:pPr>
              <a:defRPr sz="1200"/>
            </a:pPr>
            <a:endParaRPr lang="en-US"/>
          </a:p>
        </c:txPr>
        <c:crossAx val="-2136857960"/>
        <c:crosses val="autoZero"/>
        <c:auto val="1"/>
        <c:lblAlgn val="ctr"/>
        <c:lblOffset val="100"/>
        <c:noMultiLvlLbl val="0"/>
      </c:catAx>
      <c:valAx>
        <c:axId val="-2136857960"/>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136710472"/>
        <c:crosses val="autoZero"/>
        <c:crossBetween val="between"/>
      </c:valAx>
    </c:plotArea>
    <c:legend>
      <c:legendPos val="r"/>
      <c:layout>
        <c:manualLayout>
          <c:xMode val="edge"/>
          <c:yMode val="edge"/>
          <c:x val="0.150193162477745"/>
          <c:y val="0.0951002619214028"/>
          <c:w val="0.0880100623740219"/>
          <c:h val="0.40882964036842"/>
        </c:manualLayout>
      </c:layout>
      <c:overlay val="0"/>
      <c:spPr>
        <a:solidFill>
          <a:sysClr val="window" lastClr="FFFFFF"/>
        </a:solidFill>
        <a:ln>
          <a:solidFill>
            <a:schemeClr val="tx1"/>
          </a:solidFill>
        </a:ln>
      </c:spPr>
      <c:txPr>
        <a:bodyPr anchor="ctr" anchorCtr="1"/>
        <a:lstStyle/>
        <a:p>
          <a:pPr>
            <a:defRPr sz="1200">
              <a:ln>
                <a:noFill/>
              </a:ln>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200"/>
            </a:pPr>
            <a:r>
              <a:rPr lang="en-US" sz="1200" dirty="0" smtClean="0"/>
              <a:t>Assessment </a:t>
            </a:r>
            <a:r>
              <a:rPr lang="en-US" sz="1200" dirty="0"/>
              <a:t>of APNIC performance in general </a:t>
            </a:r>
          </a:p>
        </c:rich>
      </c:tx>
      <c:layout/>
      <c:overlay val="0"/>
    </c:title>
    <c:autoTitleDeleted val="0"/>
    <c:plotArea>
      <c:layout/>
      <c:barChart>
        <c:barDir val="bar"/>
        <c:grouping val="clustered"/>
        <c:varyColors val="0"/>
        <c:ser>
          <c:idx val="0"/>
          <c:order val="0"/>
          <c:invertIfNegative val="0"/>
          <c:dLbls>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'[Statistics%20Churn%20for%20Report_14Jul2014.xlsx%20revert%20to%201039%20counts.xlsx]Q5'!$J$4:$J$5</c:f>
              <c:strCache>
                <c:ptCount val="2"/>
                <c:pt idx="0">
                  <c:v>A5.2 Assessment on APNIC on Value of services &amp; membership</c:v>
                </c:pt>
                <c:pt idx="1">
                  <c:v>A5.1 Assessment on APNIC on Quality of services</c:v>
                </c:pt>
              </c:strCache>
            </c:strRef>
          </c:cat>
          <c:val>
            <c:numRef>
              <c:f>'[Statistics%20Churn%20for%20Report_14Jul2014.xlsx%20revert%20to%201039%20counts.xlsx]Q5'!$K$4:$K$5</c:f>
              <c:numCache>
                <c:formatCode>0.00</c:formatCode>
                <c:ptCount val="2"/>
                <c:pt idx="0">
                  <c:v>5.91</c:v>
                </c:pt>
                <c:pt idx="1">
                  <c:v>6.149999999999999</c:v>
                </c:pt>
              </c:numCache>
            </c:numRef>
          </c:val>
        </c:ser>
        <c:dLbls>
          <c:showLegendKey val="0"/>
          <c:showVal val="0"/>
          <c:showCatName val="0"/>
          <c:showSerName val="0"/>
          <c:showPercent val="0"/>
          <c:showBubbleSize val="0"/>
        </c:dLbls>
        <c:gapWidth val="150"/>
        <c:axId val="-2107783544"/>
        <c:axId val="-2107786120"/>
      </c:barChart>
      <c:catAx>
        <c:axId val="-2107783544"/>
        <c:scaling>
          <c:orientation val="minMax"/>
        </c:scaling>
        <c:delete val="0"/>
        <c:axPos val="l"/>
        <c:numFmt formatCode="General" sourceLinked="0"/>
        <c:majorTickMark val="none"/>
        <c:minorTickMark val="none"/>
        <c:tickLblPos val="nextTo"/>
        <c:txPr>
          <a:bodyPr/>
          <a:lstStyle/>
          <a:p>
            <a:pPr>
              <a:defRPr sz="1200"/>
            </a:pPr>
            <a:endParaRPr lang="en-US"/>
          </a:p>
        </c:txPr>
        <c:crossAx val="-2107786120"/>
        <c:crosses val="autoZero"/>
        <c:auto val="1"/>
        <c:lblAlgn val="ctr"/>
        <c:lblOffset val="100"/>
        <c:noMultiLvlLbl val="0"/>
      </c:catAx>
      <c:valAx>
        <c:axId val="-2107786120"/>
        <c:scaling>
          <c:orientation val="minMax"/>
          <c:max val="7.0"/>
          <c:min val="1.0"/>
        </c:scaling>
        <c:delete val="0"/>
        <c:axPos val="b"/>
        <c:title>
          <c:tx>
            <c:rich>
              <a:bodyPr/>
              <a:lstStyle/>
              <a:p>
                <a:pPr>
                  <a:defRPr sz="1200"/>
                </a:pPr>
                <a:r>
                  <a:rPr lang="en-US" sz="1200"/>
                  <a:t>Mean</a:t>
                </a:r>
              </a:p>
            </c:rich>
          </c:tx>
          <c:layout/>
          <c:overlay val="0"/>
        </c:title>
        <c:numFmt formatCode="General" sourceLinked="0"/>
        <c:majorTickMark val="none"/>
        <c:minorTickMark val="none"/>
        <c:tickLblPos val="nextTo"/>
        <c:txPr>
          <a:bodyPr/>
          <a:lstStyle/>
          <a:p>
            <a:pPr>
              <a:defRPr sz="1200"/>
            </a:pPr>
            <a:endParaRPr lang="en-US"/>
          </a:p>
        </c:txPr>
        <c:crossAx val="-2107783544"/>
        <c:crosses val="autoZero"/>
        <c:crossBetween val="between"/>
      </c:valAx>
    </c:plotArea>
    <c:plotVisOnly val="1"/>
    <c:dispBlanksAs val="gap"/>
    <c:showDLblsOverMax val="0"/>
  </c:chart>
  <c:spPr>
    <a:effectLst>
      <a:outerShdw blurRad="50800" dist="38100" dir="2700000" algn="tl" rotWithShape="0">
        <a:prstClr val="black">
          <a:alpha val="40000"/>
        </a:prstClr>
      </a:outerShdw>
    </a:effectLst>
  </c:spPr>
  <c:txPr>
    <a:bodyPr/>
    <a:lstStyle/>
    <a:p>
      <a:pPr>
        <a:defRPr sz="14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Sheet1!$A$15</c:f>
              <c:strCache>
                <c:ptCount val="1"/>
                <c:pt idx="0">
                  <c:v>Views</c:v>
                </c:pt>
              </c:strCache>
            </c:strRef>
          </c:tx>
          <c:spPr>
            <a:ln>
              <a:solidFill>
                <a:schemeClr val="accent3"/>
              </a:solidFill>
            </a:ln>
          </c:spPr>
          <c:marker>
            <c:symbol val="none"/>
          </c:marker>
          <c:cat>
            <c:numRef>
              <c:f>Sheet1!$B$14:$H$14</c:f>
              <c:numCache>
                <c:formatCode>mmm\-yy</c:formatCode>
                <c:ptCount val="7"/>
                <c:pt idx="0">
                  <c:v>41852.0</c:v>
                </c:pt>
                <c:pt idx="1">
                  <c:v>41883.0</c:v>
                </c:pt>
                <c:pt idx="2">
                  <c:v>41913.0</c:v>
                </c:pt>
                <c:pt idx="3">
                  <c:v>41944.0</c:v>
                </c:pt>
                <c:pt idx="4">
                  <c:v>41974.0</c:v>
                </c:pt>
                <c:pt idx="5">
                  <c:v>42005.0</c:v>
                </c:pt>
                <c:pt idx="6">
                  <c:v>42036.0</c:v>
                </c:pt>
              </c:numCache>
            </c:numRef>
          </c:cat>
          <c:val>
            <c:numRef>
              <c:f>Sheet1!$B$15:$H$15</c:f>
              <c:numCache>
                <c:formatCode>General</c:formatCode>
                <c:ptCount val="7"/>
                <c:pt idx="0">
                  <c:v>118.0</c:v>
                </c:pt>
                <c:pt idx="1">
                  <c:v>188.0</c:v>
                </c:pt>
                <c:pt idx="2">
                  <c:v>145.0</c:v>
                </c:pt>
                <c:pt idx="3">
                  <c:v>224.0</c:v>
                </c:pt>
                <c:pt idx="4">
                  <c:v>230.0</c:v>
                </c:pt>
                <c:pt idx="5">
                  <c:v>199.0</c:v>
                </c:pt>
                <c:pt idx="6">
                  <c:v>239.0</c:v>
                </c:pt>
              </c:numCache>
            </c:numRef>
          </c:val>
          <c:smooth val="0"/>
        </c:ser>
        <c:dLbls>
          <c:showLegendKey val="0"/>
          <c:showVal val="0"/>
          <c:showCatName val="0"/>
          <c:showSerName val="0"/>
          <c:showPercent val="0"/>
          <c:showBubbleSize val="0"/>
        </c:dLbls>
        <c:marker val="1"/>
        <c:smooth val="0"/>
        <c:axId val="2109448008"/>
        <c:axId val="2109308040"/>
      </c:lineChart>
      <c:dateAx>
        <c:axId val="2109448008"/>
        <c:scaling>
          <c:orientation val="minMax"/>
        </c:scaling>
        <c:delete val="0"/>
        <c:axPos val="b"/>
        <c:numFmt formatCode="mmm\-yy" sourceLinked="1"/>
        <c:majorTickMark val="out"/>
        <c:minorTickMark val="none"/>
        <c:tickLblPos val="nextTo"/>
        <c:crossAx val="2109308040"/>
        <c:crosses val="autoZero"/>
        <c:auto val="1"/>
        <c:lblOffset val="100"/>
        <c:baseTimeUnit val="months"/>
      </c:dateAx>
      <c:valAx>
        <c:axId val="2109308040"/>
        <c:scaling>
          <c:orientation val="minMax"/>
        </c:scaling>
        <c:delete val="0"/>
        <c:axPos val="l"/>
        <c:majorGridlines/>
        <c:numFmt formatCode="General" sourceLinked="1"/>
        <c:majorTickMark val="out"/>
        <c:minorTickMark val="none"/>
        <c:tickLblPos val="nextTo"/>
        <c:crossAx val="2109448008"/>
        <c:crosses val="autoZero"/>
        <c:crossBetween val="between"/>
      </c:valAx>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50722141984224"/>
          <c:y val="0.0648229945776634"/>
          <c:w val="0.576752909807407"/>
          <c:h val="0.865129364711111"/>
        </c:manualLayout>
      </c:layout>
      <c:doughnutChart>
        <c:varyColors val="1"/>
        <c:ser>
          <c:idx val="0"/>
          <c:order val="0"/>
          <c:tx>
            <c:strRef>
              <c:f>Sheet1!$B$1</c:f>
              <c:strCache>
                <c:ptCount val="1"/>
                <c:pt idx="0">
                  <c:v>Delegation type</c:v>
                </c:pt>
              </c:strCache>
            </c:strRef>
          </c:tx>
          <c:cat>
            <c:strRef>
              <c:f>Sheet1!$A$2:$A$3</c:f>
              <c:strCache>
                <c:ptCount val="2"/>
                <c:pt idx="0">
                  <c:v>Allocation</c:v>
                </c:pt>
                <c:pt idx="1">
                  <c:v>Assignment</c:v>
                </c:pt>
              </c:strCache>
            </c:strRef>
          </c:cat>
          <c:val>
            <c:numRef>
              <c:f>Sheet1!$B$2:$B$3</c:f>
              <c:numCache>
                <c:formatCode>0%</c:formatCode>
                <c:ptCount val="2"/>
                <c:pt idx="0">
                  <c:v>0.67</c:v>
                </c:pt>
                <c:pt idx="1">
                  <c:v>0.33</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58101403367105"/>
          <c:y val="0.19786308465726"/>
          <c:w val="0.606742204795673"/>
          <c:h val="0.621910759915565"/>
        </c:manualLayout>
      </c:layout>
      <c:doughnutChart>
        <c:varyColors val="1"/>
        <c:ser>
          <c:idx val="0"/>
          <c:order val="0"/>
          <c:tx>
            <c:strRef>
              <c:f>Sheet1!$B$1</c:f>
              <c:strCache>
                <c:ptCount val="1"/>
                <c:pt idx="0">
                  <c:v>Size</c:v>
                </c:pt>
              </c:strCache>
            </c:strRef>
          </c:tx>
          <c:cat>
            <c:strRef>
              <c:f>Sheet1!$A$2:$A$5</c:f>
              <c:strCache>
                <c:ptCount val="4"/>
                <c:pt idx="0">
                  <c:v>&gt;/32</c:v>
                </c:pt>
                <c:pt idx="1">
                  <c:v>/32</c:v>
                </c:pt>
                <c:pt idx="2">
                  <c:v>/43-/47</c:v>
                </c:pt>
                <c:pt idx="3">
                  <c:v>/48</c:v>
                </c:pt>
              </c:strCache>
            </c:strRef>
          </c:cat>
          <c:val>
            <c:numRef>
              <c:f>Sheet1!$B$2:$B$5</c:f>
              <c:numCache>
                <c:formatCode>0%</c:formatCode>
                <c:ptCount val="4"/>
                <c:pt idx="0">
                  <c:v>0.02</c:v>
                </c:pt>
                <c:pt idx="1">
                  <c:v>0.64</c:v>
                </c:pt>
                <c:pt idx="2">
                  <c:v>0.01</c:v>
                </c:pt>
                <c:pt idx="3">
                  <c:v>0.31</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66496712005544"/>
          <c:y val="0.317040654019472"/>
          <c:w val="0.241119372979722"/>
          <c:h val="0.365918691961056"/>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43307448656381"/>
          <c:y val="0.244202187411275"/>
          <c:w val="0.577984188208848"/>
          <c:h val="0.558627436457678"/>
        </c:manualLayout>
      </c:layout>
      <c:doughnutChart>
        <c:varyColors val="1"/>
        <c:ser>
          <c:idx val="0"/>
          <c:order val="0"/>
          <c:tx>
            <c:strRef>
              <c:f>Sheet1!$B$1</c:f>
              <c:strCache>
                <c:ptCount val="1"/>
                <c:pt idx="0">
                  <c:v>One-click</c:v>
                </c:pt>
              </c:strCache>
            </c:strRef>
          </c:tx>
          <c:cat>
            <c:strRef>
              <c:f>Sheet1!$A$2:$A$3</c:f>
              <c:strCache>
                <c:ptCount val="2"/>
                <c:pt idx="0">
                  <c:v>One-click</c:v>
                </c:pt>
                <c:pt idx="1">
                  <c:v>Normal</c:v>
                </c:pt>
              </c:strCache>
            </c:strRef>
          </c:cat>
          <c:val>
            <c:numRef>
              <c:f>Sheet1!$B$2:$B$3</c:f>
              <c:numCache>
                <c:formatCode>0%</c:formatCode>
                <c:ptCount val="2"/>
                <c:pt idx="0">
                  <c:v>0.26</c:v>
                </c:pt>
                <c:pt idx="1">
                  <c:v>0.74</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4692129866149"/>
          <c:y val="0.420571171104445"/>
          <c:w val="0.284141590885869"/>
          <c:h val="0.166696293004481"/>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658587934673925"/>
          <c:y val="0.0559219707295395"/>
          <c:w val="0.917411601159193"/>
          <c:h val="0.758669609626708"/>
        </c:manualLayout>
      </c:layout>
      <c:barChart>
        <c:barDir val="col"/>
        <c:grouping val="stacked"/>
        <c:varyColors val="0"/>
        <c:ser>
          <c:idx val="0"/>
          <c:order val="0"/>
          <c:tx>
            <c:strRef>
              <c:f>Sheet1!$B$1</c:f>
              <c:strCache>
                <c:ptCount val="1"/>
                <c:pt idx="0">
                  <c:v>103/8</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Sheet1!$B$2:$B$13</c:f>
              <c:numCache>
                <c:formatCode>General</c:formatCode>
                <c:ptCount val="12"/>
                <c:pt idx="0">
                  <c:v>126.0</c:v>
                </c:pt>
                <c:pt idx="1">
                  <c:v>133.0</c:v>
                </c:pt>
                <c:pt idx="2">
                  <c:v>145.0</c:v>
                </c:pt>
                <c:pt idx="3">
                  <c:v>142.0</c:v>
                </c:pt>
                <c:pt idx="4">
                  <c:v>54.0</c:v>
                </c:pt>
                <c:pt idx="5">
                  <c:v>178.0</c:v>
                </c:pt>
                <c:pt idx="6">
                  <c:v>256.0</c:v>
                </c:pt>
                <c:pt idx="7">
                  <c:v>411.0</c:v>
                </c:pt>
                <c:pt idx="8">
                  <c:v>178.0</c:v>
                </c:pt>
                <c:pt idx="9">
                  <c:v>147.0</c:v>
                </c:pt>
                <c:pt idx="10">
                  <c:v>139.0</c:v>
                </c:pt>
                <c:pt idx="11">
                  <c:v>250.0</c:v>
                </c:pt>
              </c:numCache>
            </c:numRef>
          </c:val>
        </c:ser>
        <c:ser>
          <c:idx val="1"/>
          <c:order val="1"/>
          <c:tx>
            <c:strRef>
              <c:f>Sheet1!$C$1</c:f>
              <c:strCache>
                <c:ptCount val="1"/>
                <c:pt idx="0">
                  <c:v>Recovered pool</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Sheet1!$C$2:$C$13</c:f>
              <c:numCache>
                <c:formatCode>General</c:formatCode>
                <c:ptCount val="12"/>
                <c:pt idx="0">
                  <c:v>0.0</c:v>
                </c:pt>
                <c:pt idx="1">
                  <c:v>0.0</c:v>
                </c:pt>
                <c:pt idx="2">
                  <c:v>0.0</c:v>
                </c:pt>
                <c:pt idx="3">
                  <c:v>0.0</c:v>
                </c:pt>
                <c:pt idx="4">
                  <c:v>64.0</c:v>
                </c:pt>
                <c:pt idx="5">
                  <c:v>318.0</c:v>
                </c:pt>
                <c:pt idx="6">
                  <c:v>320.0</c:v>
                </c:pt>
                <c:pt idx="7">
                  <c:v>397.0</c:v>
                </c:pt>
                <c:pt idx="8">
                  <c:v>167.0</c:v>
                </c:pt>
                <c:pt idx="9">
                  <c:v>126.0</c:v>
                </c:pt>
                <c:pt idx="10">
                  <c:v>137.0</c:v>
                </c:pt>
                <c:pt idx="11">
                  <c:v>226.0</c:v>
                </c:pt>
              </c:numCache>
            </c:numRef>
          </c:val>
        </c:ser>
        <c:dLbls>
          <c:showLegendKey val="0"/>
          <c:showVal val="0"/>
          <c:showCatName val="0"/>
          <c:showSerName val="0"/>
          <c:showPercent val="0"/>
          <c:showBubbleSize val="0"/>
        </c:dLbls>
        <c:gapWidth val="150"/>
        <c:overlap val="100"/>
        <c:axId val="-2051709640"/>
        <c:axId val="-2051706568"/>
      </c:barChart>
      <c:dateAx>
        <c:axId val="-2051709640"/>
        <c:scaling>
          <c:orientation val="minMax"/>
        </c:scaling>
        <c:delete val="0"/>
        <c:axPos val="b"/>
        <c:numFmt formatCode="mmm\-yy" sourceLinked="1"/>
        <c:majorTickMark val="out"/>
        <c:minorTickMark val="none"/>
        <c:tickLblPos val="nextTo"/>
        <c:txPr>
          <a:bodyPr rot="0" vert="horz"/>
          <a:lstStyle/>
          <a:p>
            <a:pPr>
              <a:defRPr sz="1200"/>
            </a:pPr>
            <a:endParaRPr lang="en-US"/>
          </a:p>
        </c:txPr>
        <c:crossAx val="-2051706568"/>
        <c:crosses val="autoZero"/>
        <c:auto val="1"/>
        <c:lblOffset val="100"/>
        <c:baseTimeUnit val="months"/>
      </c:dateAx>
      <c:valAx>
        <c:axId val="-205170656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51709640"/>
        <c:crosses val="autoZero"/>
        <c:crossBetween val="between"/>
      </c:valAx>
    </c:plotArea>
    <c:legend>
      <c:legendPos val="r"/>
      <c:layout>
        <c:manualLayout>
          <c:xMode val="edge"/>
          <c:yMode val="edge"/>
          <c:x val="0.130300661037662"/>
          <c:y val="0.171927373923223"/>
          <c:w val="0.18362279191201"/>
          <c:h val="0.182959345980528"/>
        </c:manualLayout>
      </c:layout>
      <c:overlay val="0"/>
      <c:spPr>
        <a:solidFill>
          <a:sysClr val="window" lastClr="FFFFFF"/>
        </a:solidFill>
      </c:spPr>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IPv4</c:v>
                </c:pt>
              </c:strCache>
            </c:strRef>
          </c:tx>
          <c:cat>
            <c:strRef>
              <c:f>Sheet1!$A$2:$A$3</c:f>
              <c:strCache>
                <c:ptCount val="2"/>
                <c:pt idx="0">
                  <c:v>From 103 pool</c:v>
                </c:pt>
                <c:pt idx="1">
                  <c:v>From recovered pool</c:v>
                </c:pt>
              </c:strCache>
            </c:strRef>
          </c:cat>
          <c:val>
            <c:numRef>
              <c:f>Sheet1!$B$2:$B$3</c:f>
              <c:numCache>
                <c:formatCode>0%</c:formatCode>
                <c:ptCount val="2"/>
                <c:pt idx="0">
                  <c:v>0.56</c:v>
                </c:pt>
                <c:pt idx="1">
                  <c:v>0.44</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23474375862999"/>
          <c:y val="0.252056144088565"/>
          <c:w val="0.297824839216652"/>
          <c:h val="0.599634354352784"/>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86004257785171"/>
          <c:y val="0.0987726274141583"/>
          <c:w val="0.662793473397851"/>
          <c:h val="0.791076081152273"/>
        </c:manualLayout>
      </c:layout>
      <c:doughnutChart>
        <c:varyColors val="1"/>
        <c:ser>
          <c:idx val="0"/>
          <c:order val="0"/>
          <c:tx>
            <c:strRef>
              <c:f>Sheet1!$B$1</c:f>
              <c:strCache>
                <c:ptCount val="1"/>
                <c:pt idx="0">
                  <c:v>IPv4 size</c:v>
                </c:pt>
              </c:strCache>
            </c:strRef>
          </c:tx>
          <c:cat>
            <c:strRef>
              <c:f>Sheet1!$A$2:$A$4</c:f>
              <c:strCache>
                <c:ptCount val="3"/>
                <c:pt idx="0">
                  <c:v>/24</c:v>
                </c:pt>
                <c:pt idx="1">
                  <c:v>/23</c:v>
                </c:pt>
                <c:pt idx="2">
                  <c:v>/22</c:v>
                </c:pt>
              </c:strCache>
            </c:strRef>
          </c:cat>
          <c:val>
            <c:numRef>
              <c:f>Sheet1!$B$2:$B$4</c:f>
              <c:numCache>
                <c:formatCode>0%</c:formatCode>
                <c:ptCount val="3"/>
                <c:pt idx="0">
                  <c:v>0.08</c:v>
                </c:pt>
                <c:pt idx="1">
                  <c:v>0.05</c:v>
                </c:pt>
                <c:pt idx="2">
                  <c:v>0.87</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By Member</c:v>
                </c:pt>
              </c:strCache>
            </c:strRef>
          </c:tx>
          <c:cat>
            <c:strRef>
              <c:f>Sheet1!$A$2:$A$4</c:f>
              <c:strCache>
                <c:ptCount val="3"/>
                <c:pt idx="0">
                  <c:v>NIR</c:v>
                </c:pt>
                <c:pt idx="1">
                  <c:v>New</c:v>
                </c:pt>
                <c:pt idx="2">
                  <c:v>Existing</c:v>
                </c:pt>
              </c:strCache>
            </c:strRef>
          </c:cat>
          <c:val>
            <c:numRef>
              <c:f>Sheet1!$B$2:$B$4</c:f>
              <c:numCache>
                <c:formatCode>0%</c:formatCode>
                <c:ptCount val="3"/>
                <c:pt idx="0">
                  <c:v>0.59</c:v>
                </c:pt>
                <c:pt idx="1">
                  <c:v>0.23</c:v>
                </c:pt>
                <c:pt idx="2">
                  <c:v>0.17</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5837538766879"/>
          <c:y val="0.0716500249972225"/>
          <c:w val="0.937631576717464"/>
          <c:h val="0.770499458393512"/>
        </c:manualLayout>
      </c:layout>
      <c:barChart>
        <c:barDir val="col"/>
        <c:grouping val="stacked"/>
        <c:varyColors val="0"/>
        <c:ser>
          <c:idx val="0"/>
          <c:order val="0"/>
          <c:tx>
            <c:strRef>
              <c:f>Sheet1!$B$1</c:f>
              <c:strCache>
                <c:ptCount val="1"/>
                <c:pt idx="0">
                  <c:v>Intra-RIR</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Sheet1!$B$2:$B$13</c:f>
              <c:numCache>
                <c:formatCode>General</c:formatCode>
                <c:ptCount val="12"/>
                <c:pt idx="0">
                  <c:v>13.0</c:v>
                </c:pt>
                <c:pt idx="1">
                  <c:v>12.0</c:v>
                </c:pt>
                <c:pt idx="2">
                  <c:v>16.0</c:v>
                </c:pt>
                <c:pt idx="3">
                  <c:v>9.0</c:v>
                </c:pt>
                <c:pt idx="4">
                  <c:v>7.0</c:v>
                </c:pt>
                <c:pt idx="5">
                  <c:v>16.0</c:v>
                </c:pt>
                <c:pt idx="6">
                  <c:v>15.0</c:v>
                </c:pt>
                <c:pt idx="7">
                  <c:v>9.0</c:v>
                </c:pt>
                <c:pt idx="8">
                  <c:v>7.0</c:v>
                </c:pt>
                <c:pt idx="9">
                  <c:v>9.0</c:v>
                </c:pt>
                <c:pt idx="10">
                  <c:v>8.0</c:v>
                </c:pt>
                <c:pt idx="11">
                  <c:v>8.0</c:v>
                </c:pt>
              </c:numCache>
            </c:numRef>
          </c:val>
        </c:ser>
        <c:ser>
          <c:idx val="1"/>
          <c:order val="1"/>
          <c:tx>
            <c:strRef>
              <c:f>Sheet1!$C$1</c:f>
              <c:strCache>
                <c:ptCount val="1"/>
                <c:pt idx="0">
                  <c:v>Inter-RIR</c:v>
                </c:pt>
              </c:strCache>
            </c:strRef>
          </c:tx>
          <c:invertIfNegative val="0"/>
          <c:cat>
            <c:numRef>
              <c:f>Sheet1!$A$2:$A$13</c:f>
              <c:numCache>
                <c:formatCode>mmm\-yy</c:formatCode>
                <c:ptCount val="12"/>
                <c:pt idx="0">
                  <c:v>41640.0</c:v>
                </c:pt>
                <c:pt idx="1">
                  <c:v>41671.0</c:v>
                </c:pt>
                <c:pt idx="2">
                  <c:v>41699.0</c:v>
                </c:pt>
                <c:pt idx="3">
                  <c:v>41730.0</c:v>
                </c:pt>
                <c:pt idx="4">
                  <c:v>41760.0</c:v>
                </c:pt>
                <c:pt idx="5">
                  <c:v>41791.0</c:v>
                </c:pt>
                <c:pt idx="6">
                  <c:v>41821.0</c:v>
                </c:pt>
                <c:pt idx="7">
                  <c:v>41852.0</c:v>
                </c:pt>
                <c:pt idx="8">
                  <c:v>41883.0</c:v>
                </c:pt>
                <c:pt idx="9">
                  <c:v>41913.0</c:v>
                </c:pt>
                <c:pt idx="10">
                  <c:v>41944.0</c:v>
                </c:pt>
                <c:pt idx="11">
                  <c:v>41974.0</c:v>
                </c:pt>
              </c:numCache>
            </c:numRef>
          </c:cat>
          <c:val>
            <c:numRef>
              <c:f>Sheet1!$C$2:$C$13</c:f>
              <c:numCache>
                <c:formatCode>General</c:formatCode>
                <c:ptCount val="12"/>
                <c:pt idx="0">
                  <c:v>0.0</c:v>
                </c:pt>
                <c:pt idx="1">
                  <c:v>2.0</c:v>
                </c:pt>
                <c:pt idx="2">
                  <c:v>3.0</c:v>
                </c:pt>
                <c:pt idx="3">
                  <c:v>6.0</c:v>
                </c:pt>
                <c:pt idx="4">
                  <c:v>3.0</c:v>
                </c:pt>
                <c:pt idx="5">
                  <c:v>3.0</c:v>
                </c:pt>
                <c:pt idx="6">
                  <c:v>4.0</c:v>
                </c:pt>
                <c:pt idx="7">
                  <c:v>2.0</c:v>
                </c:pt>
                <c:pt idx="8">
                  <c:v>4.0</c:v>
                </c:pt>
                <c:pt idx="9">
                  <c:v>3.0</c:v>
                </c:pt>
                <c:pt idx="10">
                  <c:v>3.0</c:v>
                </c:pt>
                <c:pt idx="11">
                  <c:v>3.0</c:v>
                </c:pt>
              </c:numCache>
            </c:numRef>
          </c:val>
        </c:ser>
        <c:dLbls>
          <c:showLegendKey val="0"/>
          <c:showVal val="0"/>
          <c:showCatName val="0"/>
          <c:showSerName val="0"/>
          <c:showPercent val="0"/>
          <c:showBubbleSize val="0"/>
        </c:dLbls>
        <c:gapWidth val="150"/>
        <c:overlap val="100"/>
        <c:axId val="-2096393384"/>
        <c:axId val="-2096389608"/>
      </c:barChart>
      <c:dateAx>
        <c:axId val="-2096393384"/>
        <c:scaling>
          <c:orientation val="minMax"/>
        </c:scaling>
        <c:delete val="0"/>
        <c:axPos val="b"/>
        <c:numFmt formatCode="mmm\-yy" sourceLinked="1"/>
        <c:majorTickMark val="out"/>
        <c:minorTickMark val="none"/>
        <c:tickLblPos val="nextTo"/>
        <c:txPr>
          <a:bodyPr rot="0" vert="horz"/>
          <a:lstStyle/>
          <a:p>
            <a:pPr>
              <a:defRPr sz="1200" kern="1200" baseline="0"/>
            </a:pPr>
            <a:endParaRPr lang="en-US"/>
          </a:p>
        </c:txPr>
        <c:crossAx val="-2096389608"/>
        <c:crosses val="autoZero"/>
        <c:auto val="1"/>
        <c:lblOffset val="100"/>
        <c:baseTimeUnit val="months"/>
      </c:dateAx>
      <c:valAx>
        <c:axId val="-209638960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96393384"/>
        <c:crosses val="autoZero"/>
        <c:crossBetween val="between"/>
      </c:valAx>
    </c:plotArea>
    <c:legend>
      <c:legendPos val="r"/>
      <c:layout>
        <c:manualLayout>
          <c:xMode val="edge"/>
          <c:yMode val="edge"/>
          <c:x val="0.717420522013561"/>
          <c:y val="0.0961915689923342"/>
          <c:w val="0.103220875646585"/>
          <c:h val="0.234416662037551"/>
        </c:manualLayout>
      </c:layout>
      <c:overlay val="0"/>
      <c:spPr>
        <a:solidFill>
          <a:sysClr val="window" lastClr="FFFFFF"/>
        </a:solidFill>
      </c:spPr>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C47EA-3410-2245-87EA-6B871A96C2A4}" type="doc">
      <dgm:prSet loTypeId="urn:microsoft.com/office/officeart/2005/8/layout/hierarchy2" loCatId="" qsTypeId="urn:microsoft.com/office/officeart/2005/8/quickstyle/simple4" qsCatId="simple" csTypeId="urn:microsoft.com/office/officeart/2005/8/colors/colorful2" csCatId="colorful" phldr="1"/>
      <dgm:spPr/>
      <dgm:t>
        <a:bodyPr/>
        <a:lstStyle/>
        <a:p>
          <a:endParaRPr lang="en-US"/>
        </a:p>
      </dgm:t>
    </dgm:pt>
    <dgm:pt modelId="{3268EC4A-2B55-5A42-AE5F-5D23924FD88B}">
      <dgm:prSet phldrT="[Text]" custT="1"/>
      <dgm:spPr/>
      <dgm:t>
        <a:bodyPr/>
        <a:lstStyle/>
        <a:p>
          <a:r>
            <a:rPr lang="en-US" sz="2400" b="0" dirty="0" smtClean="0">
              <a:effectLst>
                <a:outerShdw blurRad="50800" dist="38100" dir="2700000" algn="tl" rotWithShape="0">
                  <a:srgbClr val="000000">
                    <a:alpha val="43000"/>
                  </a:srgbClr>
                </a:outerShdw>
              </a:effectLst>
              <a:latin typeface="+mj-lt"/>
              <a:cs typeface="Andale Mono"/>
            </a:rPr>
            <a:t>Consolidated RIR IANA Stewardship Proposal Team</a:t>
          </a:r>
        </a:p>
        <a:p>
          <a:r>
            <a:rPr lang="en-US" sz="2400" b="0" dirty="0" smtClean="0">
              <a:effectLst>
                <a:outerShdw blurRad="50800" dist="38100" dir="2700000" algn="tl" rotWithShape="0">
                  <a:srgbClr val="000000">
                    <a:alpha val="43000"/>
                  </a:srgbClr>
                </a:outerShdw>
              </a:effectLst>
              <a:latin typeface="+mj-lt"/>
              <a:cs typeface="Andale Mono"/>
            </a:rPr>
            <a:t>(CRISP) </a:t>
          </a:r>
          <a:endParaRPr lang="en-US" sz="2400" b="0" dirty="0">
            <a:effectLst>
              <a:outerShdw blurRad="50800" dist="38100" dir="2700000" algn="tl" rotWithShape="0">
                <a:srgbClr val="000000">
                  <a:alpha val="43000"/>
                </a:srgbClr>
              </a:outerShdw>
            </a:effectLst>
            <a:latin typeface="+mj-lt"/>
            <a:cs typeface="Andale Mono"/>
          </a:endParaRPr>
        </a:p>
      </dgm:t>
    </dgm:pt>
    <dgm:pt modelId="{64522CE8-54E3-9945-9979-C0876A2348F1}" type="parTrans" cxnId="{DDC249AA-5BF9-BB45-821E-C62072012722}">
      <dgm:prSet/>
      <dgm:spPr/>
      <dgm:t>
        <a:bodyPr/>
        <a:lstStyle/>
        <a:p>
          <a:endParaRPr lang="en-US"/>
        </a:p>
      </dgm:t>
    </dgm:pt>
    <dgm:pt modelId="{D7BBC670-B072-FB44-8763-0629044E1501}" type="sibTrans" cxnId="{DDC249AA-5BF9-BB45-821E-C62072012722}">
      <dgm:prSet/>
      <dgm:spPr/>
      <dgm:t>
        <a:bodyPr/>
        <a:lstStyle/>
        <a:p>
          <a:endParaRPr lang="en-US"/>
        </a:p>
      </dgm:t>
    </dgm:pt>
    <dgm:pt modelId="{0240B5A8-49C1-AA44-8A9D-574616A697FD}">
      <dgm:prSet phldrT="[Text]" custT="1"/>
      <dgm:spPr>
        <a:solidFill>
          <a:schemeClr val="accent3"/>
        </a:solidFill>
      </dgm:spPr>
      <dgm:t>
        <a:bodyPr/>
        <a:lstStyle/>
        <a:p>
          <a:r>
            <a:rPr lang="en-US" sz="2000" dirty="0" smtClean="0">
              <a:effectLst>
                <a:outerShdw blurRad="50800" dist="38100" dir="2700000" algn="tl" rotWithShape="0">
                  <a:srgbClr val="000000">
                    <a:alpha val="43000"/>
                  </a:srgbClr>
                </a:outerShdw>
              </a:effectLst>
            </a:rPr>
            <a:t>ARIN</a:t>
          </a:r>
          <a:endParaRPr lang="en-US" sz="2000" dirty="0">
            <a:effectLst>
              <a:outerShdw blurRad="50800" dist="38100" dir="2700000" algn="tl" rotWithShape="0">
                <a:srgbClr val="000000">
                  <a:alpha val="43000"/>
                </a:srgbClr>
              </a:outerShdw>
            </a:effectLst>
          </a:endParaRPr>
        </a:p>
      </dgm:t>
    </dgm:pt>
    <dgm:pt modelId="{EEB41494-4037-974A-886B-DDCACB35360B}" type="parTrans" cxnId="{7C10C154-D400-CE47-A7EA-1DD0EBC233D0}">
      <dgm:prSet/>
      <dgm:spPr>
        <a:ln w="28575" cmpd="sng"/>
      </dgm:spPr>
      <dgm:t>
        <a:bodyPr/>
        <a:lstStyle/>
        <a:p>
          <a:endParaRPr lang="en-US"/>
        </a:p>
      </dgm:t>
    </dgm:pt>
    <dgm:pt modelId="{8B4AD5DB-2B24-A542-9AB5-B14EA995AB1F}" type="sibTrans" cxnId="{7C10C154-D400-CE47-A7EA-1DD0EBC233D0}">
      <dgm:prSet/>
      <dgm:spPr/>
      <dgm:t>
        <a:bodyPr/>
        <a:lstStyle/>
        <a:p>
          <a:endParaRPr lang="en-US"/>
        </a:p>
      </dgm:t>
    </dgm:pt>
    <dgm:pt modelId="{CC2B4164-1333-C249-8519-D58055DA6F33}">
      <dgm:prSet phldrT="[Text]" custT="1"/>
      <dgm:spPr>
        <a:solidFill>
          <a:schemeClr val="accent4"/>
        </a:solidFill>
      </dgm:spPr>
      <dgm:t>
        <a:bodyPr/>
        <a:lstStyle/>
        <a:p>
          <a:pPr>
            <a:lnSpc>
              <a:spcPct val="120000"/>
            </a:lnSpc>
          </a:pPr>
          <a:r>
            <a:rPr lang="en-US" sz="1400" dirty="0" smtClean="0">
              <a:effectLst>
                <a:outerShdw blurRad="50800" dist="38100" dir="2700000" algn="tl" rotWithShape="0">
                  <a:srgbClr val="000000">
                    <a:alpha val="43000"/>
                  </a:srgbClr>
                </a:outerShdw>
              </a:effectLst>
            </a:rPr>
            <a:t>Bill Woodcock</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John Sweeting</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Michael </a:t>
          </a:r>
          <a:r>
            <a:rPr lang="en-US" sz="1400" dirty="0" err="1" smtClean="0">
              <a:effectLst>
                <a:outerShdw blurRad="50800" dist="38100" dir="2700000" algn="tl" rotWithShape="0">
                  <a:srgbClr val="000000">
                    <a:alpha val="43000"/>
                  </a:srgbClr>
                </a:outerShdw>
              </a:effectLst>
            </a:rPr>
            <a:t>Abejuala</a:t>
          </a:r>
          <a:r>
            <a:rPr lang="en-US" sz="1400" dirty="0" smtClean="0">
              <a:effectLst>
                <a:outerShdw blurRad="50800" dist="38100" dir="2700000" algn="tl" rotWithShape="0">
                  <a:srgbClr val="000000">
                    <a:alpha val="43000"/>
                  </a:srgbClr>
                </a:outerShdw>
              </a:effectLst>
            </a:rPr>
            <a:t> (Staff)</a:t>
          </a:r>
          <a:endParaRPr lang="en-US" sz="1400" dirty="0">
            <a:effectLst>
              <a:outerShdw blurRad="50800" dist="38100" dir="2700000" algn="tl" rotWithShape="0">
                <a:srgbClr val="000000">
                  <a:alpha val="43000"/>
                </a:srgbClr>
              </a:outerShdw>
            </a:effectLst>
          </a:endParaRPr>
        </a:p>
      </dgm:t>
    </dgm:pt>
    <dgm:pt modelId="{EB6B9A12-1636-2040-A957-DACD50565447}" type="parTrans" cxnId="{95ACB18D-9B09-3042-BE6F-A5E35A9C600D}">
      <dgm:prSet/>
      <dgm:spPr>
        <a:ln w="28575" cmpd="sng"/>
      </dgm:spPr>
      <dgm:t>
        <a:bodyPr/>
        <a:lstStyle/>
        <a:p>
          <a:endParaRPr lang="en-US">
            <a:ln w="38100" cmpd="sng">
              <a:solidFill>
                <a:schemeClr val="tx1"/>
              </a:solidFill>
            </a:ln>
          </a:endParaRPr>
        </a:p>
      </dgm:t>
    </dgm:pt>
    <dgm:pt modelId="{323DCE8B-C8EB-D543-8AF2-A78C5FCF9616}" type="sibTrans" cxnId="{95ACB18D-9B09-3042-BE6F-A5E35A9C600D}">
      <dgm:prSet/>
      <dgm:spPr/>
      <dgm:t>
        <a:bodyPr/>
        <a:lstStyle/>
        <a:p>
          <a:endParaRPr lang="en-US"/>
        </a:p>
      </dgm:t>
    </dgm:pt>
    <dgm:pt modelId="{113E5A9B-5DFC-D94E-900D-64D7A9F6BA2B}">
      <dgm:prSet phldrT="[Text]" custT="1"/>
      <dgm:spPr>
        <a:solidFill>
          <a:schemeClr val="accent3"/>
        </a:solidFill>
      </dgm:spPr>
      <dgm:t>
        <a:bodyPr/>
        <a:lstStyle/>
        <a:p>
          <a:r>
            <a:rPr lang="en-US" sz="2000" dirty="0" smtClean="0">
              <a:effectLst>
                <a:outerShdw blurRad="50800" dist="38100" dir="2700000" algn="tl" rotWithShape="0">
                  <a:srgbClr val="000000">
                    <a:alpha val="43000"/>
                  </a:srgbClr>
                </a:outerShdw>
              </a:effectLst>
            </a:rPr>
            <a:t>AFRINIC</a:t>
          </a:r>
          <a:endParaRPr lang="en-US" sz="2000" dirty="0">
            <a:effectLst>
              <a:outerShdw blurRad="50800" dist="38100" dir="2700000" algn="tl" rotWithShape="0">
                <a:srgbClr val="000000">
                  <a:alpha val="43000"/>
                </a:srgbClr>
              </a:outerShdw>
            </a:effectLst>
          </a:endParaRPr>
        </a:p>
      </dgm:t>
    </dgm:pt>
    <dgm:pt modelId="{07134107-76E0-7644-9387-883526612AAB}" type="parTrans" cxnId="{52710D3F-E04A-C243-AF89-32F131CD0C09}">
      <dgm:prSet/>
      <dgm:spPr>
        <a:ln w="28575" cmpd="sng"/>
      </dgm:spPr>
      <dgm:t>
        <a:bodyPr/>
        <a:lstStyle/>
        <a:p>
          <a:endParaRPr lang="en-US"/>
        </a:p>
      </dgm:t>
    </dgm:pt>
    <dgm:pt modelId="{816E8CBA-3DF7-FA4C-96D9-584AAE4EA259}" type="sibTrans" cxnId="{52710D3F-E04A-C243-AF89-32F131CD0C09}">
      <dgm:prSet/>
      <dgm:spPr/>
      <dgm:t>
        <a:bodyPr/>
        <a:lstStyle/>
        <a:p>
          <a:endParaRPr lang="en-US"/>
        </a:p>
      </dgm:t>
    </dgm:pt>
    <dgm:pt modelId="{0FA770DE-0DD1-8C42-9136-F39EFAED1DFB}">
      <dgm:prSet phldrT="[Text]" custT="1"/>
      <dgm:spPr>
        <a:solidFill>
          <a:schemeClr val="accent4"/>
        </a:solidFill>
      </dgm:spPr>
      <dgm:t>
        <a:bodyPr/>
        <a:lstStyle/>
        <a:p>
          <a:r>
            <a:rPr lang="en-US" sz="1400" dirty="0" smtClean="0">
              <a:effectLst>
                <a:outerShdw blurRad="50800" dist="38100" dir="2700000" algn="tl" rotWithShape="0">
                  <a:srgbClr val="000000">
                    <a:alpha val="43000"/>
                  </a:srgbClr>
                </a:outerShdw>
              </a:effectLst>
            </a:rPr>
            <a:t>Alan P. Barrett</a:t>
          </a:r>
          <a:br>
            <a:rPr lang="en-US" sz="1400" dirty="0" smtClean="0">
              <a:effectLst>
                <a:outerShdw blurRad="50800" dist="38100" dir="2700000" algn="tl" rotWithShape="0">
                  <a:srgbClr val="000000">
                    <a:alpha val="43000"/>
                  </a:srgbClr>
                </a:outerShdw>
              </a:effectLst>
            </a:rPr>
          </a:br>
          <a:r>
            <a:rPr lang="en-US" sz="1400" dirty="0" err="1" smtClean="0">
              <a:effectLst>
                <a:outerShdw blurRad="50800" dist="38100" dir="2700000" algn="tl" rotWithShape="0">
                  <a:srgbClr val="000000">
                    <a:alpha val="43000"/>
                  </a:srgbClr>
                </a:outerShdw>
              </a:effectLst>
            </a:rPr>
            <a:t>Mwenda</a:t>
          </a:r>
          <a:r>
            <a:rPr lang="en-US" sz="1400" dirty="0" smtClean="0">
              <a:effectLst>
                <a:outerShdw blurRad="50800" dist="38100" dir="2700000" algn="tl" rotWithShape="0">
                  <a:srgbClr val="000000">
                    <a:alpha val="43000"/>
                  </a:srgbClr>
                </a:outerShdw>
              </a:effectLst>
            </a:rPr>
            <a:t> </a:t>
          </a:r>
          <a:r>
            <a:rPr lang="en-US" sz="1400" dirty="0" err="1" smtClean="0">
              <a:effectLst>
                <a:outerShdw blurRad="50800" dist="38100" dir="2700000" algn="tl" rotWithShape="0">
                  <a:srgbClr val="000000">
                    <a:alpha val="43000"/>
                  </a:srgbClr>
                </a:outerShdw>
              </a:effectLst>
            </a:rPr>
            <a:t>Kivuva</a:t>
          </a:r>
          <a:r>
            <a:rPr lang="en-US" sz="1400" dirty="0" smtClean="0">
              <a:effectLst>
                <a:outerShdw blurRad="50800" dist="38100" dir="2700000" algn="tl" rotWithShape="0">
                  <a:srgbClr val="000000">
                    <a:alpha val="43000"/>
                  </a:srgbClr>
                </a:outerShdw>
              </a:effectLst>
            </a:rPr>
            <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Ernest </a:t>
          </a:r>
          <a:r>
            <a:rPr lang="en-US" sz="1400" dirty="0" err="1" smtClean="0">
              <a:effectLst>
                <a:outerShdw blurRad="50800" dist="38100" dir="2700000" algn="tl" rotWithShape="0">
                  <a:srgbClr val="000000">
                    <a:alpha val="43000"/>
                  </a:srgbClr>
                </a:outerShdw>
              </a:effectLst>
            </a:rPr>
            <a:t>Byaruhanga</a:t>
          </a:r>
          <a:r>
            <a:rPr lang="en-US" sz="1400" dirty="0" smtClean="0">
              <a:effectLst>
                <a:outerShdw blurRad="50800" dist="38100" dir="2700000" algn="tl" rotWithShape="0">
                  <a:srgbClr val="000000">
                    <a:alpha val="43000"/>
                  </a:srgbClr>
                </a:outerShdw>
              </a:effectLst>
            </a:rPr>
            <a:t> (Staff)</a:t>
          </a:r>
          <a:endParaRPr lang="en-US" sz="1400" dirty="0">
            <a:effectLst>
              <a:outerShdw blurRad="50800" dist="38100" dir="2700000" algn="tl" rotWithShape="0">
                <a:srgbClr val="000000">
                  <a:alpha val="43000"/>
                </a:srgbClr>
              </a:outerShdw>
            </a:effectLst>
          </a:endParaRPr>
        </a:p>
      </dgm:t>
    </dgm:pt>
    <dgm:pt modelId="{B6A6C275-E9DF-C24A-915A-F3D4EAE5B57E}" type="parTrans" cxnId="{3977D5F0-0E66-334A-A52C-F093F168BFE5}">
      <dgm:prSet/>
      <dgm:spPr>
        <a:ln w="28575" cmpd="sng"/>
      </dgm:spPr>
      <dgm:t>
        <a:bodyPr/>
        <a:lstStyle/>
        <a:p>
          <a:endParaRPr lang="en-US">
            <a:ln w="38100" cmpd="sng">
              <a:solidFill>
                <a:schemeClr val="tx1"/>
              </a:solidFill>
            </a:ln>
          </a:endParaRPr>
        </a:p>
      </dgm:t>
    </dgm:pt>
    <dgm:pt modelId="{AF96493D-846D-9448-9D64-086149099620}" type="sibTrans" cxnId="{3977D5F0-0E66-334A-A52C-F093F168BFE5}">
      <dgm:prSet/>
      <dgm:spPr/>
      <dgm:t>
        <a:bodyPr/>
        <a:lstStyle/>
        <a:p>
          <a:endParaRPr lang="en-US"/>
        </a:p>
      </dgm:t>
    </dgm:pt>
    <dgm:pt modelId="{3E99BAB0-FF4D-1A49-93CF-AFB02DB6AFD8}">
      <dgm:prSet custT="1"/>
      <dgm:spPr>
        <a:solidFill>
          <a:schemeClr val="accent3"/>
        </a:solidFill>
        <a:ln w="38100" cmpd="sng">
          <a:solidFill>
            <a:schemeClr val="accent2"/>
          </a:solidFill>
        </a:ln>
      </dgm:spPr>
      <dgm:t>
        <a:bodyPr/>
        <a:lstStyle/>
        <a:p>
          <a:r>
            <a:rPr lang="en-US" sz="3200" b="1" dirty="0" smtClean="0">
              <a:effectLst>
                <a:outerShdw blurRad="50800" dist="38100" dir="2700000" algn="tl" rotWithShape="0">
                  <a:srgbClr val="000000">
                    <a:alpha val="43000"/>
                  </a:srgbClr>
                </a:outerShdw>
              </a:effectLst>
            </a:rPr>
            <a:t>APNIC</a:t>
          </a:r>
          <a:endParaRPr lang="en-US" sz="3200" b="1" dirty="0">
            <a:effectLst>
              <a:outerShdw blurRad="50800" dist="38100" dir="2700000" algn="tl" rotWithShape="0">
                <a:srgbClr val="000000">
                  <a:alpha val="43000"/>
                </a:srgbClr>
              </a:outerShdw>
            </a:effectLst>
          </a:endParaRPr>
        </a:p>
      </dgm:t>
    </dgm:pt>
    <dgm:pt modelId="{12016F07-BA54-044C-83EB-237F371894F4}" type="parTrans" cxnId="{305C8A50-2B34-9C4D-BBA9-874C30B9F8DB}">
      <dgm:prSet/>
      <dgm:spPr>
        <a:ln w="28575" cmpd="sng"/>
      </dgm:spPr>
      <dgm:t>
        <a:bodyPr/>
        <a:lstStyle/>
        <a:p>
          <a:endParaRPr lang="en-US"/>
        </a:p>
      </dgm:t>
    </dgm:pt>
    <dgm:pt modelId="{88F23299-0D08-6049-8DEE-68EC966155BC}" type="sibTrans" cxnId="{305C8A50-2B34-9C4D-BBA9-874C30B9F8DB}">
      <dgm:prSet/>
      <dgm:spPr/>
      <dgm:t>
        <a:bodyPr/>
        <a:lstStyle/>
        <a:p>
          <a:endParaRPr lang="en-US"/>
        </a:p>
      </dgm:t>
    </dgm:pt>
    <dgm:pt modelId="{08807C59-D3A3-3B4F-A92F-36BF863F2723}">
      <dgm:prSet custT="1"/>
      <dgm:spPr>
        <a:solidFill>
          <a:schemeClr val="accent3"/>
        </a:solidFill>
      </dgm:spPr>
      <dgm:t>
        <a:bodyPr/>
        <a:lstStyle/>
        <a:p>
          <a:r>
            <a:rPr lang="en-US" sz="2000" dirty="0" smtClean="0">
              <a:effectLst>
                <a:outerShdw blurRad="50800" dist="38100" dir="2700000" algn="tl" rotWithShape="0">
                  <a:srgbClr val="000000">
                    <a:alpha val="43000"/>
                  </a:srgbClr>
                </a:outerShdw>
              </a:effectLst>
            </a:rPr>
            <a:t>LACNIC</a:t>
          </a:r>
          <a:endParaRPr lang="en-US" sz="2000" dirty="0">
            <a:effectLst>
              <a:outerShdw blurRad="50800" dist="38100" dir="2700000" algn="tl" rotWithShape="0">
                <a:srgbClr val="000000">
                  <a:alpha val="43000"/>
                </a:srgbClr>
              </a:outerShdw>
            </a:effectLst>
          </a:endParaRPr>
        </a:p>
      </dgm:t>
    </dgm:pt>
    <dgm:pt modelId="{321D103E-6F36-FD4D-99B2-47B71000FEB2}" type="parTrans" cxnId="{8239AC46-7F90-3049-A21B-3814204FF8F6}">
      <dgm:prSet/>
      <dgm:spPr>
        <a:ln w="28575" cmpd="sng"/>
      </dgm:spPr>
      <dgm:t>
        <a:bodyPr/>
        <a:lstStyle/>
        <a:p>
          <a:endParaRPr lang="en-US"/>
        </a:p>
      </dgm:t>
    </dgm:pt>
    <dgm:pt modelId="{A1E2DF25-F389-6241-A839-37BCA50C7279}" type="sibTrans" cxnId="{8239AC46-7F90-3049-A21B-3814204FF8F6}">
      <dgm:prSet/>
      <dgm:spPr/>
      <dgm:t>
        <a:bodyPr/>
        <a:lstStyle/>
        <a:p>
          <a:endParaRPr lang="en-US"/>
        </a:p>
      </dgm:t>
    </dgm:pt>
    <dgm:pt modelId="{BBE18B76-C738-5E4F-A54F-53E93A8613E7}">
      <dgm:prSet custT="1"/>
      <dgm:spPr>
        <a:solidFill>
          <a:schemeClr val="accent3"/>
        </a:solidFill>
      </dgm:spPr>
      <dgm:t>
        <a:bodyPr/>
        <a:lstStyle/>
        <a:p>
          <a:r>
            <a:rPr lang="en-US" sz="2000" dirty="0" smtClean="0">
              <a:effectLst>
                <a:outerShdw blurRad="50800" dist="38100" dir="2700000" algn="tl" rotWithShape="0">
                  <a:srgbClr val="000000">
                    <a:alpha val="43000"/>
                  </a:srgbClr>
                </a:outerShdw>
              </a:effectLst>
            </a:rPr>
            <a:t>RIPE</a:t>
          </a:r>
        </a:p>
      </dgm:t>
    </dgm:pt>
    <dgm:pt modelId="{3EDE2412-0184-5E43-BF78-440B7BF6F164}" type="parTrans" cxnId="{BE445FBC-B155-6C4A-B1E0-6F3C5EEA31A0}">
      <dgm:prSet/>
      <dgm:spPr>
        <a:ln w="28575" cmpd="sng"/>
      </dgm:spPr>
      <dgm:t>
        <a:bodyPr/>
        <a:lstStyle/>
        <a:p>
          <a:endParaRPr lang="en-US"/>
        </a:p>
      </dgm:t>
    </dgm:pt>
    <dgm:pt modelId="{BE3F7638-EF02-8C4A-BAF2-ADF10AF6E424}" type="sibTrans" cxnId="{BE445FBC-B155-6C4A-B1E0-6F3C5EEA31A0}">
      <dgm:prSet/>
      <dgm:spPr/>
      <dgm:t>
        <a:bodyPr/>
        <a:lstStyle/>
        <a:p>
          <a:endParaRPr lang="en-US"/>
        </a:p>
      </dgm:t>
    </dgm:pt>
    <dgm:pt modelId="{9D50F974-C6CB-1540-A380-B28D54F795C3}">
      <dgm:prSet custT="1"/>
      <dgm:spPr>
        <a:solidFill>
          <a:schemeClr val="accent4"/>
        </a:solidFill>
      </dgm:spPr>
      <dgm:t>
        <a:bodyPr/>
        <a:lstStyle/>
        <a:p>
          <a:pPr>
            <a:lnSpc>
              <a:spcPct val="120000"/>
            </a:lnSpc>
          </a:pPr>
          <a:r>
            <a:rPr lang="en-US" sz="1400" dirty="0" err="1" smtClean="0">
              <a:effectLst>
                <a:outerShdw blurRad="50800" dist="38100" dir="2700000" algn="tl" rotWithShape="0">
                  <a:srgbClr val="000000">
                    <a:alpha val="43000"/>
                  </a:srgbClr>
                </a:outerShdw>
              </a:effectLst>
            </a:rPr>
            <a:t>Nurani</a:t>
          </a:r>
          <a:r>
            <a:rPr lang="en-US" sz="1400" dirty="0" smtClean="0">
              <a:effectLst>
                <a:outerShdw blurRad="50800" dist="38100" dir="2700000" algn="tl" rotWithShape="0">
                  <a:srgbClr val="000000">
                    <a:alpha val="43000"/>
                  </a:srgbClr>
                </a:outerShdw>
              </a:effectLst>
            </a:rPr>
            <a:t> </a:t>
          </a:r>
          <a:r>
            <a:rPr lang="en-US" sz="1400" dirty="0" err="1" smtClean="0">
              <a:effectLst>
                <a:outerShdw blurRad="50800" dist="38100" dir="2700000" algn="tl" rotWithShape="0">
                  <a:srgbClr val="000000">
                    <a:alpha val="43000"/>
                  </a:srgbClr>
                </a:outerShdw>
              </a:effectLst>
            </a:rPr>
            <a:t>Nimpuno</a:t>
          </a:r>
          <a:r>
            <a:rPr lang="en-US" sz="1400" dirty="0" smtClean="0">
              <a:effectLst>
                <a:outerShdw blurRad="50800" dist="38100" dir="2700000" algn="tl" rotWithShape="0">
                  <a:srgbClr val="000000">
                    <a:alpha val="43000"/>
                  </a:srgbClr>
                </a:outerShdw>
              </a:effectLst>
            </a:rPr>
            <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Andrei </a:t>
          </a:r>
          <a:r>
            <a:rPr lang="en-US" sz="1400" dirty="0" err="1" smtClean="0">
              <a:effectLst>
                <a:outerShdw blurRad="50800" dist="38100" dir="2700000" algn="tl" rotWithShape="0">
                  <a:srgbClr val="000000">
                    <a:alpha val="43000"/>
                  </a:srgbClr>
                </a:outerShdw>
              </a:effectLst>
            </a:rPr>
            <a:t>Robachevsky</a:t>
          </a:r>
          <a:r>
            <a:rPr lang="en-US" sz="1400" dirty="0" smtClean="0">
              <a:effectLst>
                <a:outerShdw blurRad="50800" dist="38100" dir="2700000" algn="tl" rotWithShape="0">
                  <a:srgbClr val="000000">
                    <a:alpha val="43000"/>
                  </a:srgbClr>
                </a:outerShdw>
              </a:effectLst>
            </a:rPr>
            <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Paul </a:t>
          </a:r>
          <a:r>
            <a:rPr lang="en-US" sz="1400" dirty="0" err="1" smtClean="0">
              <a:effectLst>
                <a:outerShdw blurRad="50800" dist="38100" dir="2700000" algn="tl" rotWithShape="0">
                  <a:srgbClr val="000000">
                    <a:alpha val="43000"/>
                  </a:srgbClr>
                </a:outerShdw>
              </a:effectLst>
            </a:rPr>
            <a:t>Rendek</a:t>
          </a:r>
          <a:r>
            <a:rPr lang="en-US" sz="1400" dirty="0" smtClean="0">
              <a:effectLst>
                <a:outerShdw blurRad="50800" dist="38100" dir="2700000" algn="tl" rotWithShape="0">
                  <a:srgbClr val="000000">
                    <a:alpha val="43000"/>
                  </a:srgbClr>
                </a:outerShdw>
              </a:effectLst>
            </a:rPr>
            <a:t> (Staff)</a:t>
          </a:r>
          <a:endParaRPr lang="en-US" sz="1400" dirty="0">
            <a:effectLst>
              <a:outerShdw blurRad="50800" dist="38100" dir="2700000" algn="tl" rotWithShape="0">
                <a:srgbClr val="000000">
                  <a:alpha val="43000"/>
                </a:srgbClr>
              </a:outerShdw>
            </a:effectLst>
          </a:endParaRPr>
        </a:p>
      </dgm:t>
    </dgm:pt>
    <dgm:pt modelId="{6412D324-7843-6648-BDE1-C6DFCEA3405F}" type="parTrans" cxnId="{4CB0B704-D63D-3D4A-9D89-5C06B3AC676B}">
      <dgm:prSet/>
      <dgm:spPr>
        <a:ln w="28575" cmpd="sng"/>
      </dgm:spPr>
      <dgm:t>
        <a:bodyPr/>
        <a:lstStyle/>
        <a:p>
          <a:endParaRPr lang="en-US">
            <a:ln w="38100" cmpd="sng">
              <a:solidFill>
                <a:schemeClr val="tx1"/>
              </a:solidFill>
            </a:ln>
          </a:endParaRPr>
        </a:p>
      </dgm:t>
    </dgm:pt>
    <dgm:pt modelId="{E9B552F6-A385-5F48-B34D-3189225CEAD2}" type="sibTrans" cxnId="{4CB0B704-D63D-3D4A-9D89-5C06B3AC676B}">
      <dgm:prSet/>
      <dgm:spPr/>
      <dgm:t>
        <a:bodyPr/>
        <a:lstStyle/>
        <a:p>
          <a:endParaRPr lang="en-US"/>
        </a:p>
      </dgm:t>
    </dgm:pt>
    <dgm:pt modelId="{88B3A41B-51B1-654F-900A-B55B68FCD45C}">
      <dgm:prSet phldrT="[Text]" custT="1"/>
      <dgm:spPr>
        <a:solidFill>
          <a:schemeClr val="accent4"/>
        </a:solidFill>
      </dgm:spPr>
      <dgm:t>
        <a:bodyPr/>
        <a:lstStyle/>
        <a:p>
          <a:r>
            <a:rPr lang="en-US" sz="1400" dirty="0" smtClean="0">
              <a:effectLst>
                <a:outerShdw blurRad="50800" dist="38100" dir="2700000" algn="tl" rotWithShape="0">
                  <a:srgbClr val="000000">
                    <a:alpha val="43000"/>
                  </a:srgbClr>
                </a:outerShdw>
              </a:effectLst>
            </a:rPr>
            <a:t>Esteban </a:t>
          </a:r>
          <a:r>
            <a:rPr lang="en-US" sz="1400" dirty="0" err="1" smtClean="0">
              <a:effectLst>
                <a:outerShdw blurRad="50800" dist="38100" dir="2700000" algn="tl" rotWithShape="0">
                  <a:srgbClr val="000000">
                    <a:alpha val="43000"/>
                  </a:srgbClr>
                </a:outerShdw>
              </a:effectLst>
            </a:rPr>
            <a:t>Lescano</a:t>
          </a:r>
          <a:r>
            <a:rPr lang="en-US" sz="1400" dirty="0" smtClean="0">
              <a:effectLst>
                <a:outerShdw blurRad="50800" dist="38100" dir="2700000" algn="tl" rotWithShape="0">
                  <a:srgbClr val="000000">
                    <a:alpha val="43000"/>
                  </a:srgbClr>
                </a:outerShdw>
              </a:effectLst>
            </a:rPr>
            <a:t/>
          </a:r>
          <a:br>
            <a:rPr lang="en-US" sz="1400" dirty="0" smtClean="0">
              <a:effectLst>
                <a:outerShdw blurRad="50800" dist="38100" dir="2700000" algn="tl" rotWithShape="0">
                  <a:srgbClr val="000000">
                    <a:alpha val="43000"/>
                  </a:srgbClr>
                </a:outerShdw>
              </a:effectLst>
            </a:rPr>
          </a:br>
          <a:r>
            <a:rPr lang="en-US" sz="1400" dirty="0" err="1" smtClean="0">
              <a:effectLst>
                <a:outerShdw blurRad="50800" dist="38100" dir="2700000" algn="tl" rotWithShape="0">
                  <a:srgbClr val="000000">
                    <a:alpha val="43000"/>
                  </a:srgbClr>
                </a:outerShdw>
              </a:effectLst>
            </a:rPr>
            <a:t>Nico</a:t>
          </a:r>
          <a:r>
            <a:rPr lang="en-US" sz="1400" dirty="0" smtClean="0">
              <a:effectLst>
                <a:outerShdw blurRad="50800" dist="38100" dir="2700000" algn="tl" rotWithShape="0">
                  <a:srgbClr val="000000">
                    <a:alpha val="43000"/>
                  </a:srgbClr>
                </a:outerShdw>
              </a:effectLst>
            </a:rPr>
            <a:t> </a:t>
          </a:r>
          <a:r>
            <a:rPr lang="en-US" sz="1400" dirty="0" err="1" smtClean="0">
              <a:effectLst>
                <a:outerShdw blurRad="50800" dist="38100" dir="2700000" algn="tl" rotWithShape="0">
                  <a:srgbClr val="000000">
                    <a:alpha val="43000"/>
                  </a:srgbClr>
                </a:outerShdw>
              </a:effectLst>
            </a:rPr>
            <a:t>Scheper</a:t>
          </a:r>
          <a:r>
            <a:rPr lang="en-US" sz="1400" dirty="0" smtClean="0">
              <a:effectLst>
                <a:outerShdw blurRad="50800" dist="38100" dir="2700000" algn="tl" rotWithShape="0">
                  <a:srgbClr val="000000">
                    <a:alpha val="43000"/>
                  </a:srgbClr>
                </a:outerShdw>
              </a:effectLst>
            </a:rPr>
            <a:t/>
          </a:r>
          <a:br>
            <a:rPr lang="en-US" sz="1400" dirty="0" smtClean="0">
              <a:effectLst>
                <a:outerShdw blurRad="50800" dist="38100" dir="2700000" algn="tl" rotWithShape="0">
                  <a:srgbClr val="000000">
                    <a:alpha val="43000"/>
                  </a:srgbClr>
                </a:outerShdw>
              </a:effectLst>
            </a:rPr>
          </a:br>
          <a:r>
            <a:rPr lang="en-US" sz="1400" dirty="0" smtClean="0">
              <a:effectLst>
                <a:outerShdw blurRad="50800" dist="38100" dir="2700000" algn="tl" rotWithShape="0">
                  <a:srgbClr val="000000">
                    <a:alpha val="43000"/>
                  </a:srgbClr>
                </a:outerShdw>
              </a:effectLst>
            </a:rPr>
            <a:t>Andres Piazza (Staff)</a:t>
          </a:r>
          <a:endParaRPr lang="en-US" sz="1400" dirty="0">
            <a:effectLst>
              <a:outerShdw blurRad="50800" dist="38100" dir="2700000" algn="tl" rotWithShape="0">
                <a:srgbClr val="000000">
                  <a:alpha val="43000"/>
                </a:srgbClr>
              </a:outerShdw>
            </a:effectLst>
          </a:endParaRPr>
        </a:p>
      </dgm:t>
    </dgm:pt>
    <dgm:pt modelId="{22861964-6A1F-B045-B3C4-B2D7FE02E729}" type="parTrans" cxnId="{D9E8DEF0-A50F-7846-9A5B-E556BAA79FA5}">
      <dgm:prSet/>
      <dgm:spPr>
        <a:ln w="28575" cmpd="sng"/>
      </dgm:spPr>
      <dgm:t>
        <a:bodyPr/>
        <a:lstStyle/>
        <a:p>
          <a:endParaRPr lang="en-US">
            <a:ln w="38100" cmpd="sng">
              <a:solidFill>
                <a:schemeClr val="tx1"/>
              </a:solidFill>
            </a:ln>
          </a:endParaRPr>
        </a:p>
      </dgm:t>
    </dgm:pt>
    <dgm:pt modelId="{78A72CF2-EACE-0045-BA68-26E16F07587D}" type="sibTrans" cxnId="{D9E8DEF0-A50F-7846-9A5B-E556BAA79FA5}">
      <dgm:prSet/>
      <dgm:spPr/>
      <dgm:t>
        <a:bodyPr/>
        <a:lstStyle/>
        <a:p>
          <a:endParaRPr lang="en-US"/>
        </a:p>
      </dgm:t>
    </dgm:pt>
    <dgm:pt modelId="{AD333949-EBA4-A645-954D-6193E7EC4C80}">
      <dgm:prSet custT="1"/>
      <dgm:spPr>
        <a:solidFill>
          <a:schemeClr val="accent4"/>
        </a:solidFill>
        <a:ln w="38100" cmpd="sng">
          <a:solidFill>
            <a:srgbClr val="F27D0A"/>
          </a:solidFill>
        </a:ln>
      </dgm:spPr>
      <dgm:t>
        <a:bodyPr/>
        <a:lstStyle/>
        <a:p>
          <a:pPr>
            <a:lnSpc>
              <a:spcPct val="120000"/>
            </a:lnSpc>
          </a:pPr>
          <a:r>
            <a:rPr lang="en-US" sz="1400" b="1" dirty="0" err="1" smtClean="0">
              <a:effectLst>
                <a:outerShdw blurRad="50800" dist="38100" dir="2700000" algn="tl" rotWithShape="0">
                  <a:srgbClr val="000000">
                    <a:alpha val="43000"/>
                  </a:srgbClr>
                </a:outerShdw>
              </a:effectLst>
            </a:rPr>
            <a:t>Dr</a:t>
          </a:r>
          <a:r>
            <a:rPr lang="en-US" sz="1400" b="1" dirty="0" smtClean="0">
              <a:effectLst>
                <a:outerShdw blurRad="50800" dist="38100" dir="2700000" algn="tl" rotWithShape="0">
                  <a:srgbClr val="000000">
                    <a:alpha val="43000"/>
                  </a:srgbClr>
                </a:outerShdw>
              </a:effectLst>
            </a:rPr>
            <a:t> </a:t>
          </a:r>
          <a:r>
            <a:rPr lang="en-US" sz="1400" b="1" dirty="0" err="1" smtClean="0">
              <a:effectLst>
                <a:outerShdw blurRad="50800" dist="38100" dir="2700000" algn="tl" rotWithShape="0">
                  <a:srgbClr val="000000">
                    <a:alpha val="43000"/>
                  </a:srgbClr>
                </a:outerShdw>
              </a:effectLst>
            </a:rPr>
            <a:t>Govind</a:t>
          </a:r>
          <a:r>
            <a:rPr lang="en-US" sz="1400" b="1" dirty="0" smtClean="0">
              <a:effectLst>
                <a:outerShdw blurRad="50800" dist="38100" dir="2700000" algn="tl" rotWithShape="0">
                  <a:srgbClr val="000000">
                    <a:alpha val="43000"/>
                  </a:srgbClr>
                </a:outerShdw>
              </a:effectLst>
            </a:rPr>
            <a:t/>
          </a:r>
          <a:br>
            <a:rPr lang="en-US" sz="1400" b="1" dirty="0" smtClean="0">
              <a:effectLst>
                <a:outerShdw blurRad="50800" dist="38100" dir="2700000" algn="tl" rotWithShape="0">
                  <a:srgbClr val="000000">
                    <a:alpha val="43000"/>
                  </a:srgbClr>
                </a:outerShdw>
              </a:effectLst>
            </a:rPr>
          </a:br>
          <a:r>
            <a:rPr lang="en-US" sz="1400" b="1" dirty="0" smtClean="0">
              <a:effectLst>
                <a:outerShdw blurRad="50800" dist="38100" dir="2700000" algn="tl" rotWithShape="0">
                  <a:srgbClr val="000000">
                    <a:alpha val="43000"/>
                  </a:srgbClr>
                </a:outerShdw>
              </a:effectLst>
            </a:rPr>
            <a:t>Izumi </a:t>
          </a:r>
          <a:r>
            <a:rPr lang="en-US" sz="1400" b="1" dirty="0" err="1" smtClean="0">
              <a:effectLst>
                <a:outerShdw blurRad="50800" dist="38100" dir="2700000" algn="tl" rotWithShape="0">
                  <a:srgbClr val="000000">
                    <a:alpha val="43000"/>
                  </a:srgbClr>
                </a:outerShdw>
              </a:effectLst>
            </a:rPr>
            <a:t>Okutani</a:t>
          </a:r>
          <a:r>
            <a:rPr lang="en-US" sz="1400" b="1" dirty="0" smtClean="0">
              <a:effectLst>
                <a:outerShdw blurRad="50800" dist="38100" dir="2700000" algn="tl" rotWithShape="0">
                  <a:srgbClr val="000000">
                    <a:alpha val="43000"/>
                  </a:srgbClr>
                </a:outerShdw>
              </a:effectLst>
            </a:rPr>
            <a:t> (Chair)</a:t>
          </a:r>
          <a:br>
            <a:rPr lang="en-US" sz="1400" b="1" dirty="0" smtClean="0">
              <a:effectLst>
                <a:outerShdw blurRad="50800" dist="38100" dir="2700000" algn="tl" rotWithShape="0">
                  <a:srgbClr val="000000">
                    <a:alpha val="43000"/>
                  </a:srgbClr>
                </a:outerShdw>
              </a:effectLst>
            </a:rPr>
          </a:br>
          <a:r>
            <a:rPr lang="en-US" sz="1400" b="1" dirty="0" smtClean="0">
              <a:effectLst>
                <a:outerShdw blurRad="50800" dist="38100" dir="2700000" algn="tl" rotWithShape="0">
                  <a:srgbClr val="000000">
                    <a:alpha val="43000"/>
                  </a:srgbClr>
                </a:outerShdw>
              </a:effectLst>
            </a:rPr>
            <a:t>Craig Ng (Staff)</a:t>
          </a:r>
          <a:endParaRPr lang="en-US" sz="1400" b="1" dirty="0">
            <a:effectLst>
              <a:outerShdw blurRad="50800" dist="38100" dir="2700000" algn="tl" rotWithShape="0">
                <a:srgbClr val="000000">
                  <a:alpha val="43000"/>
                </a:srgbClr>
              </a:outerShdw>
            </a:effectLst>
          </a:endParaRPr>
        </a:p>
      </dgm:t>
    </dgm:pt>
    <dgm:pt modelId="{AC379A8C-7075-C14E-8F01-0BD65EDE15CE}" type="parTrans" cxnId="{E86E0C5A-C69A-7C4F-95D8-A87B55AAD74C}">
      <dgm:prSet/>
      <dgm:spPr>
        <a:ln w="28575" cmpd="sng"/>
      </dgm:spPr>
      <dgm:t>
        <a:bodyPr/>
        <a:lstStyle/>
        <a:p>
          <a:endParaRPr lang="en-US">
            <a:ln w="38100" cmpd="sng">
              <a:solidFill>
                <a:schemeClr val="tx1"/>
              </a:solidFill>
            </a:ln>
          </a:endParaRPr>
        </a:p>
      </dgm:t>
    </dgm:pt>
    <dgm:pt modelId="{689390EC-ADEF-3C4F-9272-75A5A5B23416}" type="sibTrans" cxnId="{E86E0C5A-C69A-7C4F-95D8-A87B55AAD74C}">
      <dgm:prSet/>
      <dgm:spPr/>
      <dgm:t>
        <a:bodyPr/>
        <a:lstStyle/>
        <a:p>
          <a:endParaRPr lang="en-US"/>
        </a:p>
      </dgm:t>
    </dgm:pt>
    <dgm:pt modelId="{20D59CA0-9FE3-2B47-8F45-FE10436C7D2D}" type="pres">
      <dgm:prSet presAssocID="{623C47EA-3410-2245-87EA-6B871A96C2A4}" presName="diagram" presStyleCnt="0">
        <dgm:presLayoutVars>
          <dgm:chPref val="1"/>
          <dgm:dir/>
          <dgm:animOne val="branch"/>
          <dgm:animLvl val="lvl"/>
          <dgm:resizeHandles val="exact"/>
        </dgm:presLayoutVars>
      </dgm:prSet>
      <dgm:spPr/>
      <dgm:t>
        <a:bodyPr/>
        <a:lstStyle/>
        <a:p>
          <a:endParaRPr lang="en-US"/>
        </a:p>
      </dgm:t>
    </dgm:pt>
    <dgm:pt modelId="{AACF976E-9E12-1642-8DB3-AB364093E1D7}" type="pres">
      <dgm:prSet presAssocID="{3268EC4A-2B55-5A42-AE5F-5D23924FD88B}" presName="root1" presStyleCnt="0"/>
      <dgm:spPr/>
      <dgm:t>
        <a:bodyPr/>
        <a:lstStyle/>
        <a:p>
          <a:endParaRPr lang="en-US"/>
        </a:p>
      </dgm:t>
    </dgm:pt>
    <dgm:pt modelId="{5703F716-65DF-1644-A62C-655E15A98C99}" type="pres">
      <dgm:prSet presAssocID="{3268EC4A-2B55-5A42-AE5F-5D23924FD88B}" presName="LevelOneTextNode" presStyleLbl="node0" presStyleIdx="0" presStyleCnt="1" custScaleX="135001" custScaleY="292709">
        <dgm:presLayoutVars>
          <dgm:chPref val="3"/>
        </dgm:presLayoutVars>
      </dgm:prSet>
      <dgm:spPr/>
      <dgm:t>
        <a:bodyPr/>
        <a:lstStyle/>
        <a:p>
          <a:endParaRPr lang="en-US"/>
        </a:p>
      </dgm:t>
    </dgm:pt>
    <dgm:pt modelId="{35A44610-C2F2-4F46-A4F7-219ACB4593BD}" type="pres">
      <dgm:prSet presAssocID="{3268EC4A-2B55-5A42-AE5F-5D23924FD88B}" presName="level2hierChild" presStyleCnt="0"/>
      <dgm:spPr/>
      <dgm:t>
        <a:bodyPr/>
        <a:lstStyle/>
        <a:p>
          <a:endParaRPr lang="en-US"/>
        </a:p>
      </dgm:t>
    </dgm:pt>
    <dgm:pt modelId="{0E08EF2C-7BDB-F64D-87A0-5884F05492CB}" type="pres">
      <dgm:prSet presAssocID="{12016F07-BA54-044C-83EB-237F371894F4}" presName="conn2-1" presStyleLbl="parChTrans1D2" presStyleIdx="0" presStyleCnt="5"/>
      <dgm:spPr/>
      <dgm:t>
        <a:bodyPr/>
        <a:lstStyle/>
        <a:p>
          <a:endParaRPr lang="en-US"/>
        </a:p>
      </dgm:t>
    </dgm:pt>
    <dgm:pt modelId="{331E3264-DC4E-4348-853F-996409FAF3AA}" type="pres">
      <dgm:prSet presAssocID="{12016F07-BA54-044C-83EB-237F371894F4}" presName="connTx" presStyleLbl="parChTrans1D2" presStyleIdx="0" presStyleCnt="5"/>
      <dgm:spPr/>
      <dgm:t>
        <a:bodyPr/>
        <a:lstStyle/>
        <a:p>
          <a:endParaRPr lang="en-US"/>
        </a:p>
      </dgm:t>
    </dgm:pt>
    <dgm:pt modelId="{D1CE74A8-2521-C349-B4E7-5A0A1A6029B6}" type="pres">
      <dgm:prSet presAssocID="{3E99BAB0-FF4D-1A49-93CF-AFB02DB6AFD8}" presName="root2" presStyleCnt="0"/>
      <dgm:spPr/>
      <dgm:t>
        <a:bodyPr/>
        <a:lstStyle/>
        <a:p>
          <a:endParaRPr lang="en-US"/>
        </a:p>
      </dgm:t>
    </dgm:pt>
    <dgm:pt modelId="{AF445235-A9F5-AE4C-94B8-31F46E322CDA}" type="pres">
      <dgm:prSet presAssocID="{3E99BAB0-FF4D-1A49-93CF-AFB02DB6AFD8}" presName="LevelTwoTextNode" presStyleLbl="node2" presStyleIdx="0" presStyleCnt="5">
        <dgm:presLayoutVars>
          <dgm:chPref val="3"/>
        </dgm:presLayoutVars>
      </dgm:prSet>
      <dgm:spPr/>
      <dgm:t>
        <a:bodyPr/>
        <a:lstStyle/>
        <a:p>
          <a:endParaRPr lang="en-US"/>
        </a:p>
      </dgm:t>
    </dgm:pt>
    <dgm:pt modelId="{E53B6D88-FF42-164A-A8FE-2E492169F99F}" type="pres">
      <dgm:prSet presAssocID="{3E99BAB0-FF4D-1A49-93CF-AFB02DB6AFD8}" presName="level3hierChild" presStyleCnt="0"/>
      <dgm:spPr/>
      <dgm:t>
        <a:bodyPr/>
        <a:lstStyle/>
        <a:p>
          <a:endParaRPr lang="en-US"/>
        </a:p>
      </dgm:t>
    </dgm:pt>
    <dgm:pt modelId="{C8C21706-23FA-6041-940C-FC4A58E4BD92}" type="pres">
      <dgm:prSet presAssocID="{AC379A8C-7075-C14E-8F01-0BD65EDE15CE}" presName="conn2-1" presStyleLbl="parChTrans1D3" presStyleIdx="0" presStyleCnt="5"/>
      <dgm:spPr/>
      <dgm:t>
        <a:bodyPr/>
        <a:lstStyle/>
        <a:p>
          <a:endParaRPr lang="en-US"/>
        </a:p>
      </dgm:t>
    </dgm:pt>
    <dgm:pt modelId="{BB1ACE49-EEF6-8A4F-85B1-64AEB599CC44}" type="pres">
      <dgm:prSet presAssocID="{AC379A8C-7075-C14E-8F01-0BD65EDE15CE}" presName="connTx" presStyleLbl="parChTrans1D3" presStyleIdx="0" presStyleCnt="5"/>
      <dgm:spPr/>
      <dgm:t>
        <a:bodyPr/>
        <a:lstStyle/>
        <a:p>
          <a:endParaRPr lang="en-US"/>
        </a:p>
      </dgm:t>
    </dgm:pt>
    <dgm:pt modelId="{DD4AE432-A2AD-9549-9376-E3FC06382172}" type="pres">
      <dgm:prSet presAssocID="{AD333949-EBA4-A645-954D-6193E7EC4C80}" presName="root2" presStyleCnt="0"/>
      <dgm:spPr/>
      <dgm:t>
        <a:bodyPr/>
        <a:lstStyle/>
        <a:p>
          <a:endParaRPr lang="en-US"/>
        </a:p>
      </dgm:t>
    </dgm:pt>
    <dgm:pt modelId="{C2B7629B-F7FC-254D-8918-BE8EF6FFBC1D}" type="pres">
      <dgm:prSet presAssocID="{AD333949-EBA4-A645-954D-6193E7EC4C80}" presName="LevelTwoTextNode" presStyleLbl="node3" presStyleIdx="0" presStyleCnt="5" custScaleX="140203">
        <dgm:presLayoutVars>
          <dgm:chPref val="3"/>
        </dgm:presLayoutVars>
      </dgm:prSet>
      <dgm:spPr/>
      <dgm:t>
        <a:bodyPr/>
        <a:lstStyle/>
        <a:p>
          <a:endParaRPr lang="en-US"/>
        </a:p>
      </dgm:t>
    </dgm:pt>
    <dgm:pt modelId="{22FD2F0C-D4CA-3849-8B48-107DF95AA645}" type="pres">
      <dgm:prSet presAssocID="{AD333949-EBA4-A645-954D-6193E7EC4C80}" presName="level3hierChild" presStyleCnt="0"/>
      <dgm:spPr/>
      <dgm:t>
        <a:bodyPr/>
        <a:lstStyle/>
        <a:p>
          <a:endParaRPr lang="en-US"/>
        </a:p>
      </dgm:t>
    </dgm:pt>
    <dgm:pt modelId="{585D3D77-D98C-9F4D-AF13-3D58857724FB}" type="pres">
      <dgm:prSet presAssocID="{07134107-76E0-7644-9387-883526612AAB}" presName="conn2-1" presStyleLbl="parChTrans1D2" presStyleIdx="1" presStyleCnt="5"/>
      <dgm:spPr/>
      <dgm:t>
        <a:bodyPr/>
        <a:lstStyle/>
        <a:p>
          <a:endParaRPr lang="en-US"/>
        </a:p>
      </dgm:t>
    </dgm:pt>
    <dgm:pt modelId="{336263D0-6C43-F34D-A56D-BA52DA4909F0}" type="pres">
      <dgm:prSet presAssocID="{07134107-76E0-7644-9387-883526612AAB}" presName="connTx" presStyleLbl="parChTrans1D2" presStyleIdx="1" presStyleCnt="5"/>
      <dgm:spPr/>
      <dgm:t>
        <a:bodyPr/>
        <a:lstStyle/>
        <a:p>
          <a:endParaRPr lang="en-US"/>
        </a:p>
      </dgm:t>
    </dgm:pt>
    <dgm:pt modelId="{FEE4BF17-0019-894F-9C25-DEB501F61085}" type="pres">
      <dgm:prSet presAssocID="{113E5A9B-5DFC-D94E-900D-64D7A9F6BA2B}" presName="root2" presStyleCnt="0"/>
      <dgm:spPr/>
      <dgm:t>
        <a:bodyPr/>
        <a:lstStyle/>
        <a:p>
          <a:endParaRPr lang="en-US"/>
        </a:p>
      </dgm:t>
    </dgm:pt>
    <dgm:pt modelId="{8E5D8A2A-1D33-5648-B4DC-8F5B94F9A2E3}" type="pres">
      <dgm:prSet presAssocID="{113E5A9B-5DFC-D94E-900D-64D7A9F6BA2B}" presName="LevelTwoTextNode" presStyleLbl="node2" presStyleIdx="1" presStyleCnt="5">
        <dgm:presLayoutVars>
          <dgm:chPref val="3"/>
        </dgm:presLayoutVars>
      </dgm:prSet>
      <dgm:spPr/>
      <dgm:t>
        <a:bodyPr/>
        <a:lstStyle/>
        <a:p>
          <a:endParaRPr lang="en-US"/>
        </a:p>
      </dgm:t>
    </dgm:pt>
    <dgm:pt modelId="{0A3ADC52-681C-5E4A-9D16-778F8E89A717}" type="pres">
      <dgm:prSet presAssocID="{113E5A9B-5DFC-D94E-900D-64D7A9F6BA2B}" presName="level3hierChild" presStyleCnt="0"/>
      <dgm:spPr/>
      <dgm:t>
        <a:bodyPr/>
        <a:lstStyle/>
        <a:p>
          <a:endParaRPr lang="en-US"/>
        </a:p>
      </dgm:t>
    </dgm:pt>
    <dgm:pt modelId="{7F450839-72CD-7E4A-A07C-30844A9209DB}" type="pres">
      <dgm:prSet presAssocID="{B6A6C275-E9DF-C24A-915A-F3D4EAE5B57E}" presName="conn2-1" presStyleLbl="parChTrans1D3" presStyleIdx="1" presStyleCnt="5"/>
      <dgm:spPr/>
      <dgm:t>
        <a:bodyPr/>
        <a:lstStyle/>
        <a:p>
          <a:endParaRPr lang="en-US"/>
        </a:p>
      </dgm:t>
    </dgm:pt>
    <dgm:pt modelId="{3B416CDC-775D-8D40-988B-429415CA1247}" type="pres">
      <dgm:prSet presAssocID="{B6A6C275-E9DF-C24A-915A-F3D4EAE5B57E}" presName="connTx" presStyleLbl="parChTrans1D3" presStyleIdx="1" presStyleCnt="5"/>
      <dgm:spPr/>
      <dgm:t>
        <a:bodyPr/>
        <a:lstStyle/>
        <a:p>
          <a:endParaRPr lang="en-US"/>
        </a:p>
      </dgm:t>
    </dgm:pt>
    <dgm:pt modelId="{DF34B790-FD88-1E40-8A6E-C73934F91677}" type="pres">
      <dgm:prSet presAssocID="{0FA770DE-0DD1-8C42-9136-F39EFAED1DFB}" presName="root2" presStyleCnt="0"/>
      <dgm:spPr/>
      <dgm:t>
        <a:bodyPr/>
        <a:lstStyle/>
        <a:p>
          <a:endParaRPr lang="en-US"/>
        </a:p>
      </dgm:t>
    </dgm:pt>
    <dgm:pt modelId="{577B69E9-1FE9-B947-8BDB-2117722C297E}" type="pres">
      <dgm:prSet presAssocID="{0FA770DE-0DD1-8C42-9136-F39EFAED1DFB}" presName="LevelTwoTextNode" presStyleLbl="node3" presStyleIdx="1" presStyleCnt="5" custScaleX="139431">
        <dgm:presLayoutVars>
          <dgm:chPref val="3"/>
        </dgm:presLayoutVars>
      </dgm:prSet>
      <dgm:spPr/>
      <dgm:t>
        <a:bodyPr/>
        <a:lstStyle/>
        <a:p>
          <a:endParaRPr lang="en-US"/>
        </a:p>
      </dgm:t>
    </dgm:pt>
    <dgm:pt modelId="{C8A7A071-F1C5-2E45-B0B7-0324E8BADE65}" type="pres">
      <dgm:prSet presAssocID="{0FA770DE-0DD1-8C42-9136-F39EFAED1DFB}" presName="level3hierChild" presStyleCnt="0"/>
      <dgm:spPr/>
      <dgm:t>
        <a:bodyPr/>
        <a:lstStyle/>
        <a:p>
          <a:endParaRPr lang="en-US"/>
        </a:p>
      </dgm:t>
    </dgm:pt>
    <dgm:pt modelId="{91E85845-C71F-8349-9E64-88D154F1A0B9}" type="pres">
      <dgm:prSet presAssocID="{EEB41494-4037-974A-886B-DDCACB35360B}" presName="conn2-1" presStyleLbl="parChTrans1D2" presStyleIdx="2" presStyleCnt="5"/>
      <dgm:spPr/>
      <dgm:t>
        <a:bodyPr/>
        <a:lstStyle/>
        <a:p>
          <a:endParaRPr lang="en-US"/>
        </a:p>
      </dgm:t>
    </dgm:pt>
    <dgm:pt modelId="{82DC69B5-7FD1-8A43-ADCC-B9B665B4540D}" type="pres">
      <dgm:prSet presAssocID="{EEB41494-4037-974A-886B-DDCACB35360B}" presName="connTx" presStyleLbl="parChTrans1D2" presStyleIdx="2" presStyleCnt="5"/>
      <dgm:spPr/>
      <dgm:t>
        <a:bodyPr/>
        <a:lstStyle/>
        <a:p>
          <a:endParaRPr lang="en-US"/>
        </a:p>
      </dgm:t>
    </dgm:pt>
    <dgm:pt modelId="{5EC540EC-1CDF-264E-AB80-8B75A6E48E59}" type="pres">
      <dgm:prSet presAssocID="{0240B5A8-49C1-AA44-8A9D-574616A697FD}" presName="root2" presStyleCnt="0"/>
      <dgm:spPr/>
      <dgm:t>
        <a:bodyPr/>
        <a:lstStyle/>
        <a:p>
          <a:endParaRPr lang="en-US"/>
        </a:p>
      </dgm:t>
    </dgm:pt>
    <dgm:pt modelId="{1DA8C174-0306-E246-8DBF-2752D1334C3D}" type="pres">
      <dgm:prSet presAssocID="{0240B5A8-49C1-AA44-8A9D-574616A697FD}" presName="LevelTwoTextNode" presStyleLbl="node2" presStyleIdx="2" presStyleCnt="5">
        <dgm:presLayoutVars>
          <dgm:chPref val="3"/>
        </dgm:presLayoutVars>
      </dgm:prSet>
      <dgm:spPr/>
      <dgm:t>
        <a:bodyPr/>
        <a:lstStyle/>
        <a:p>
          <a:endParaRPr lang="en-US"/>
        </a:p>
      </dgm:t>
    </dgm:pt>
    <dgm:pt modelId="{276B4F89-CEB8-3745-912F-62CF63006616}" type="pres">
      <dgm:prSet presAssocID="{0240B5A8-49C1-AA44-8A9D-574616A697FD}" presName="level3hierChild" presStyleCnt="0"/>
      <dgm:spPr/>
      <dgm:t>
        <a:bodyPr/>
        <a:lstStyle/>
        <a:p>
          <a:endParaRPr lang="en-US"/>
        </a:p>
      </dgm:t>
    </dgm:pt>
    <dgm:pt modelId="{3F5BEE7C-0C4F-A74E-9A12-C93330D6FE39}" type="pres">
      <dgm:prSet presAssocID="{EB6B9A12-1636-2040-A957-DACD50565447}" presName="conn2-1" presStyleLbl="parChTrans1D3" presStyleIdx="2" presStyleCnt="5"/>
      <dgm:spPr/>
      <dgm:t>
        <a:bodyPr/>
        <a:lstStyle/>
        <a:p>
          <a:endParaRPr lang="en-US"/>
        </a:p>
      </dgm:t>
    </dgm:pt>
    <dgm:pt modelId="{F730F49D-C6FD-9C48-ABE8-8C860CAC6B12}" type="pres">
      <dgm:prSet presAssocID="{EB6B9A12-1636-2040-A957-DACD50565447}" presName="connTx" presStyleLbl="parChTrans1D3" presStyleIdx="2" presStyleCnt="5"/>
      <dgm:spPr/>
      <dgm:t>
        <a:bodyPr/>
        <a:lstStyle/>
        <a:p>
          <a:endParaRPr lang="en-US"/>
        </a:p>
      </dgm:t>
    </dgm:pt>
    <dgm:pt modelId="{C4ADA102-D986-8943-B887-95C6E5FE5F5D}" type="pres">
      <dgm:prSet presAssocID="{CC2B4164-1333-C249-8519-D58055DA6F33}" presName="root2" presStyleCnt="0"/>
      <dgm:spPr/>
      <dgm:t>
        <a:bodyPr/>
        <a:lstStyle/>
        <a:p>
          <a:endParaRPr lang="en-US"/>
        </a:p>
      </dgm:t>
    </dgm:pt>
    <dgm:pt modelId="{D7013110-8AEC-A549-8437-39265B339E27}" type="pres">
      <dgm:prSet presAssocID="{CC2B4164-1333-C249-8519-D58055DA6F33}" presName="LevelTwoTextNode" presStyleLbl="node3" presStyleIdx="2" presStyleCnt="5" custScaleX="139431">
        <dgm:presLayoutVars>
          <dgm:chPref val="3"/>
        </dgm:presLayoutVars>
      </dgm:prSet>
      <dgm:spPr/>
      <dgm:t>
        <a:bodyPr/>
        <a:lstStyle/>
        <a:p>
          <a:endParaRPr lang="en-US"/>
        </a:p>
      </dgm:t>
    </dgm:pt>
    <dgm:pt modelId="{2BD01A38-3EF3-CE48-9514-02A53BA6F771}" type="pres">
      <dgm:prSet presAssocID="{CC2B4164-1333-C249-8519-D58055DA6F33}" presName="level3hierChild" presStyleCnt="0"/>
      <dgm:spPr/>
      <dgm:t>
        <a:bodyPr/>
        <a:lstStyle/>
        <a:p>
          <a:endParaRPr lang="en-US"/>
        </a:p>
      </dgm:t>
    </dgm:pt>
    <dgm:pt modelId="{3E7278AE-E36E-6949-9C80-0CB527373513}" type="pres">
      <dgm:prSet presAssocID="{321D103E-6F36-FD4D-99B2-47B71000FEB2}" presName="conn2-1" presStyleLbl="parChTrans1D2" presStyleIdx="3" presStyleCnt="5"/>
      <dgm:spPr/>
      <dgm:t>
        <a:bodyPr/>
        <a:lstStyle/>
        <a:p>
          <a:endParaRPr lang="en-US"/>
        </a:p>
      </dgm:t>
    </dgm:pt>
    <dgm:pt modelId="{0AAD2308-B0AD-E44F-9A3E-0DB330245614}" type="pres">
      <dgm:prSet presAssocID="{321D103E-6F36-FD4D-99B2-47B71000FEB2}" presName="connTx" presStyleLbl="parChTrans1D2" presStyleIdx="3" presStyleCnt="5"/>
      <dgm:spPr/>
      <dgm:t>
        <a:bodyPr/>
        <a:lstStyle/>
        <a:p>
          <a:endParaRPr lang="en-US"/>
        </a:p>
      </dgm:t>
    </dgm:pt>
    <dgm:pt modelId="{5A8BE2E4-2DC8-6A4C-8B97-4A0AB896A0C1}" type="pres">
      <dgm:prSet presAssocID="{08807C59-D3A3-3B4F-A92F-36BF863F2723}" presName="root2" presStyleCnt="0"/>
      <dgm:spPr/>
      <dgm:t>
        <a:bodyPr/>
        <a:lstStyle/>
        <a:p>
          <a:endParaRPr lang="en-US"/>
        </a:p>
      </dgm:t>
    </dgm:pt>
    <dgm:pt modelId="{26BC5163-8A53-D241-BF54-FB22FE2B88D7}" type="pres">
      <dgm:prSet presAssocID="{08807C59-D3A3-3B4F-A92F-36BF863F2723}" presName="LevelTwoTextNode" presStyleLbl="node2" presStyleIdx="3" presStyleCnt="5">
        <dgm:presLayoutVars>
          <dgm:chPref val="3"/>
        </dgm:presLayoutVars>
      </dgm:prSet>
      <dgm:spPr/>
      <dgm:t>
        <a:bodyPr/>
        <a:lstStyle/>
        <a:p>
          <a:endParaRPr lang="en-US"/>
        </a:p>
      </dgm:t>
    </dgm:pt>
    <dgm:pt modelId="{2CBE1F68-2098-DC43-93CB-3E1DA6D8CD89}" type="pres">
      <dgm:prSet presAssocID="{08807C59-D3A3-3B4F-A92F-36BF863F2723}" presName="level3hierChild" presStyleCnt="0"/>
      <dgm:spPr/>
      <dgm:t>
        <a:bodyPr/>
        <a:lstStyle/>
        <a:p>
          <a:endParaRPr lang="en-US"/>
        </a:p>
      </dgm:t>
    </dgm:pt>
    <dgm:pt modelId="{2A6D6E6F-3620-A341-96DC-BECD532D94F3}" type="pres">
      <dgm:prSet presAssocID="{22861964-6A1F-B045-B3C4-B2D7FE02E729}" presName="conn2-1" presStyleLbl="parChTrans1D3" presStyleIdx="3" presStyleCnt="5"/>
      <dgm:spPr/>
      <dgm:t>
        <a:bodyPr/>
        <a:lstStyle/>
        <a:p>
          <a:endParaRPr lang="en-US"/>
        </a:p>
      </dgm:t>
    </dgm:pt>
    <dgm:pt modelId="{B33975D5-46C1-EC40-A250-3B2CBDF3FD9E}" type="pres">
      <dgm:prSet presAssocID="{22861964-6A1F-B045-B3C4-B2D7FE02E729}" presName="connTx" presStyleLbl="parChTrans1D3" presStyleIdx="3" presStyleCnt="5"/>
      <dgm:spPr/>
      <dgm:t>
        <a:bodyPr/>
        <a:lstStyle/>
        <a:p>
          <a:endParaRPr lang="en-US"/>
        </a:p>
      </dgm:t>
    </dgm:pt>
    <dgm:pt modelId="{DEDB7508-1CBA-AC4C-954F-2C84E9A088F6}" type="pres">
      <dgm:prSet presAssocID="{88B3A41B-51B1-654F-900A-B55B68FCD45C}" presName="root2" presStyleCnt="0"/>
      <dgm:spPr/>
      <dgm:t>
        <a:bodyPr/>
        <a:lstStyle/>
        <a:p>
          <a:endParaRPr lang="en-US"/>
        </a:p>
      </dgm:t>
    </dgm:pt>
    <dgm:pt modelId="{3C884157-9483-9A44-8484-82C8CD8791F3}" type="pres">
      <dgm:prSet presAssocID="{88B3A41B-51B1-654F-900A-B55B68FCD45C}" presName="LevelTwoTextNode" presStyleLbl="node3" presStyleIdx="3" presStyleCnt="5" custScaleX="139431">
        <dgm:presLayoutVars>
          <dgm:chPref val="3"/>
        </dgm:presLayoutVars>
      </dgm:prSet>
      <dgm:spPr/>
      <dgm:t>
        <a:bodyPr/>
        <a:lstStyle/>
        <a:p>
          <a:endParaRPr lang="en-US"/>
        </a:p>
      </dgm:t>
    </dgm:pt>
    <dgm:pt modelId="{E9B8166A-283A-384E-BD43-05C3834E94FC}" type="pres">
      <dgm:prSet presAssocID="{88B3A41B-51B1-654F-900A-B55B68FCD45C}" presName="level3hierChild" presStyleCnt="0"/>
      <dgm:spPr/>
      <dgm:t>
        <a:bodyPr/>
        <a:lstStyle/>
        <a:p>
          <a:endParaRPr lang="en-US"/>
        </a:p>
      </dgm:t>
    </dgm:pt>
    <dgm:pt modelId="{44349654-91D3-0C40-9CA9-19D17E769B11}" type="pres">
      <dgm:prSet presAssocID="{3EDE2412-0184-5E43-BF78-440B7BF6F164}" presName="conn2-1" presStyleLbl="parChTrans1D2" presStyleIdx="4" presStyleCnt="5"/>
      <dgm:spPr/>
      <dgm:t>
        <a:bodyPr/>
        <a:lstStyle/>
        <a:p>
          <a:endParaRPr lang="en-US"/>
        </a:p>
      </dgm:t>
    </dgm:pt>
    <dgm:pt modelId="{694B44D6-BF91-1448-A117-A12B696A9233}" type="pres">
      <dgm:prSet presAssocID="{3EDE2412-0184-5E43-BF78-440B7BF6F164}" presName="connTx" presStyleLbl="parChTrans1D2" presStyleIdx="4" presStyleCnt="5"/>
      <dgm:spPr/>
      <dgm:t>
        <a:bodyPr/>
        <a:lstStyle/>
        <a:p>
          <a:endParaRPr lang="en-US"/>
        </a:p>
      </dgm:t>
    </dgm:pt>
    <dgm:pt modelId="{E41D6933-9B7B-E54D-B36F-DFD96AB687D7}" type="pres">
      <dgm:prSet presAssocID="{BBE18B76-C738-5E4F-A54F-53E93A8613E7}" presName="root2" presStyleCnt="0"/>
      <dgm:spPr/>
      <dgm:t>
        <a:bodyPr/>
        <a:lstStyle/>
        <a:p>
          <a:endParaRPr lang="en-US"/>
        </a:p>
      </dgm:t>
    </dgm:pt>
    <dgm:pt modelId="{56D38121-AB68-314E-A1C7-D2992E9ACA8A}" type="pres">
      <dgm:prSet presAssocID="{BBE18B76-C738-5E4F-A54F-53E93A8613E7}" presName="LevelTwoTextNode" presStyleLbl="node2" presStyleIdx="4" presStyleCnt="5">
        <dgm:presLayoutVars>
          <dgm:chPref val="3"/>
        </dgm:presLayoutVars>
      </dgm:prSet>
      <dgm:spPr/>
      <dgm:t>
        <a:bodyPr/>
        <a:lstStyle/>
        <a:p>
          <a:endParaRPr lang="en-US"/>
        </a:p>
      </dgm:t>
    </dgm:pt>
    <dgm:pt modelId="{6DBBD549-3C8E-CE45-997B-623A75FE7C31}" type="pres">
      <dgm:prSet presAssocID="{BBE18B76-C738-5E4F-A54F-53E93A8613E7}" presName="level3hierChild" presStyleCnt="0"/>
      <dgm:spPr/>
      <dgm:t>
        <a:bodyPr/>
        <a:lstStyle/>
        <a:p>
          <a:endParaRPr lang="en-US"/>
        </a:p>
      </dgm:t>
    </dgm:pt>
    <dgm:pt modelId="{716F42D7-F143-5B4F-B8F5-513C152EE6F8}" type="pres">
      <dgm:prSet presAssocID="{6412D324-7843-6648-BDE1-C6DFCEA3405F}" presName="conn2-1" presStyleLbl="parChTrans1D3" presStyleIdx="4" presStyleCnt="5"/>
      <dgm:spPr/>
      <dgm:t>
        <a:bodyPr/>
        <a:lstStyle/>
        <a:p>
          <a:endParaRPr lang="en-US"/>
        </a:p>
      </dgm:t>
    </dgm:pt>
    <dgm:pt modelId="{8E20FD07-4206-6C4F-AC3B-E141185D3C57}" type="pres">
      <dgm:prSet presAssocID="{6412D324-7843-6648-BDE1-C6DFCEA3405F}" presName="connTx" presStyleLbl="parChTrans1D3" presStyleIdx="4" presStyleCnt="5"/>
      <dgm:spPr/>
      <dgm:t>
        <a:bodyPr/>
        <a:lstStyle/>
        <a:p>
          <a:endParaRPr lang="en-US"/>
        </a:p>
      </dgm:t>
    </dgm:pt>
    <dgm:pt modelId="{0D63A7D7-1723-C140-AA3A-4276476A19FA}" type="pres">
      <dgm:prSet presAssocID="{9D50F974-C6CB-1540-A380-B28D54F795C3}" presName="root2" presStyleCnt="0"/>
      <dgm:spPr/>
      <dgm:t>
        <a:bodyPr/>
        <a:lstStyle/>
        <a:p>
          <a:endParaRPr lang="en-US"/>
        </a:p>
      </dgm:t>
    </dgm:pt>
    <dgm:pt modelId="{07D13B7A-D480-2748-9E2B-1F335F47B754}" type="pres">
      <dgm:prSet presAssocID="{9D50F974-C6CB-1540-A380-B28D54F795C3}" presName="LevelTwoTextNode" presStyleLbl="node3" presStyleIdx="4" presStyleCnt="5" custScaleX="139431">
        <dgm:presLayoutVars>
          <dgm:chPref val="3"/>
        </dgm:presLayoutVars>
      </dgm:prSet>
      <dgm:spPr/>
      <dgm:t>
        <a:bodyPr/>
        <a:lstStyle/>
        <a:p>
          <a:endParaRPr lang="en-US"/>
        </a:p>
      </dgm:t>
    </dgm:pt>
    <dgm:pt modelId="{96E5CAA7-7D61-5D43-90DB-34A1F0DF942A}" type="pres">
      <dgm:prSet presAssocID="{9D50F974-C6CB-1540-A380-B28D54F795C3}" presName="level3hierChild" presStyleCnt="0"/>
      <dgm:spPr/>
      <dgm:t>
        <a:bodyPr/>
        <a:lstStyle/>
        <a:p>
          <a:endParaRPr lang="en-US"/>
        </a:p>
      </dgm:t>
    </dgm:pt>
  </dgm:ptLst>
  <dgm:cxnLst>
    <dgm:cxn modelId="{97945689-793D-7847-8AE0-3B9EDF19A398}" type="presOf" srcId="{113E5A9B-5DFC-D94E-900D-64D7A9F6BA2B}" destId="{8E5D8A2A-1D33-5648-B4DC-8F5B94F9A2E3}" srcOrd="0" destOrd="0" presId="urn:microsoft.com/office/officeart/2005/8/layout/hierarchy2"/>
    <dgm:cxn modelId="{B00C7DC1-78EE-C349-BEE2-56C7C0C0B143}" type="presOf" srcId="{3EDE2412-0184-5E43-BF78-440B7BF6F164}" destId="{44349654-91D3-0C40-9CA9-19D17E769B11}" srcOrd="0" destOrd="0" presId="urn:microsoft.com/office/officeart/2005/8/layout/hierarchy2"/>
    <dgm:cxn modelId="{3977D5F0-0E66-334A-A52C-F093F168BFE5}" srcId="{113E5A9B-5DFC-D94E-900D-64D7A9F6BA2B}" destId="{0FA770DE-0DD1-8C42-9136-F39EFAED1DFB}" srcOrd="0" destOrd="0" parTransId="{B6A6C275-E9DF-C24A-915A-F3D4EAE5B57E}" sibTransId="{AF96493D-846D-9448-9D64-086149099620}"/>
    <dgm:cxn modelId="{9ABA19AF-81A1-F143-908D-2608D8D57DFF}" type="presOf" srcId="{3E99BAB0-FF4D-1A49-93CF-AFB02DB6AFD8}" destId="{AF445235-A9F5-AE4C-94B8-31F46E322CDA}" srcOrd="0" destOrd="0" presId="urn:microsoft.com/office/officeart/2005/8/layout/hierarchy2"/>
    <dgm:cxn modelId="{534575A9-B21B-F641-B551-ECF251B33093}" type="presOf" srcId="{22861964-6A1F-B045-B3C4-B2D7FE02E729}" destId="{B33975D5-46C1-EC40-A250-3B2CBDF3FD9E}" srcOrd="1" destOrd="0" presId="urn:microsoft.com/office/officeart/2005/8/layout/hierarchy2"/>
    <dgm:cxn modelId="{860B411B-5E41-A24F-963E-75FDD69935E8}" type="presOf" srcId="{AD333949-EBA4-A645-954D-6193E7EC4C80}" destId="{C2B7629B-F7FC-254D-8918-BE8EF6FFBC1D}" srcOrd="0" destOrd="0" presId="urn:microsoft.com/office/officeart/2005/8/layout/hierarchy2"/>
    <dgm:cxn modelId="{BE445FBC-B155-6C4A-B1E0-6F3C5EEA31A0}" srcId="{3268EC4A-2B55-5A42-AE5F-5D23924FD88B}" destId="{BBE18B76-C738-5E4F-A54F-53E93A8613E7}" srcOrd="4" destOrd="0" parTransId="{3EDE2412-0184-5E43-BF78-440B7BF6F164}" sibTransId="{BE3F7638-EF02-8C4A-BAF2-ADF10AF6E424}"/>
    <dgm:cxn modelId="{97D10905-D68E-0241-A85B-E81B95263124}" type="presOf" srcId="{321D103E-6F36-FD4D-99B2-47B71000FEB2}" destId="{0AAD2308-B0AD-E44F-9A3E-0DB330245614}" srcOrd="1" destOrd="0" presId="urn:microsoft.com/office/officeart/2005/8/layout/hierarchy2"/>
    <dgm:cxn modelId="{7C10C154-D400-CE47-A7EA-1DD0EBC233D0}" srcId="{3268EC4A-2B55-5A42-AE5F-5D23924FD88B}" destId="{0240B5A8-49C1-AA44-8A9D-574616A697FD}" srcOrd="2" destOrd="0" parTransId="{EEB41494-4037-974A-886B-DDCACB35360B}" sibTransId="{8B4AD5DB-2B24-A542-9AB5-B14EA995AB1F}"/>
    <dgm:cxn modelId="{F69A520D-C5DA-FD4B-9F61-4346E3B079F1}" type="presOf" srcId="{07134107-76E0-7644-9387-883526612AAB}" destId="{336263D0-6C43-F34D-A56D-BA52DA4909F0}" srcOrd="1" destOrd="0" presId="urn:microsoft.com/office/officeart/2005/8/layout/hierarchy2"/>
    <dgm:cxn modelId="{8239AC46-7F90-3049-A21B-3814204FF8F6}" srcId="{3268EC4A-2B55-5A42-AE5F-5D23924FD88B}" destId="{08807C59-D3A3-3B4F-A92F-36BF863F2723}" srcOrd="3" destOrd="0" parTransId="{321D103E-6F36-FD4D-99B2-47B71000FEB2}" sibTransId="{A1E2DF25-F389-6241-A839-37BCA50C7279}"/>
    <dgm:cxn modelId="{C5811957-BAB1-014C-9AEC-7C6A36F84089}" type="presOf" srcId="{07134107-76E0-7644-9387-883526612AAB}" destId="{585D3D77-D98C-9F4D-AF13-3D58857724FB}" srcOrd="0" destOrd="0" presId="urn:microsoft.com/office/officeart/2005/8/layout/hierarchy2"/>
    <dgm:cxn modelId="{52710D3F-E04A-C243-AF89-32F131CD0C09}" srcId="{3268EC4A-2B55-5A42-AE5F-5D23924FD88B}" destId="{113E5A9B-5DFC-D94E-900D-64D7A9F6BA2B}" srcOrd="1" destOrd="0" parTransId="{07134107-76E0-7644-9387-883526612AAB}" sibTransId="{816E8CBA-3DF7-FA4C-96D9-584AAE4EA259}"/>
    <dgm:cxn modelId="{7EEA38C3-C2BB-B945-9103-C1B13C2A362E}" type="presOf" srcId="{0FA770DE-0DD1-8C42-9136-F39EFAED1DFB}" destId="{577B69E9-1FE9-B947-8BDB-2117722C297E}" srcOrd="0" destOrd="0" presId="urn:microsoft.com/office/officeart/2005/8/layout/hierarchy2"/>
    <dgm:cxn modelId="{305C8A50-2B34-9C4D-BBA9-874C30B9F8DB}" srcId="{3268EC4A-2B55-5A42-AE5F-5D23924FD88B}" destId="{3E99BAB0-FF4D-1A49-93CF-AFB02DB6AFD8}" srcOrd="0" destOrd="0" parTransId="{12016F07-BA54-044C-83EB-237F371894F4}" sibTransId="{88F23299-0D08-6049-8DEE-68EC966155BC}"/>
    <dgm:cxn modelId="{D9E8DEF0-A50F-7846-9A5B-E556BAA79FA5}" srcId="{08807C59-D3A3-3B4F-A92F-36BF863F2723}" destId="{88B3A41B-51B1-654F-900A-B55B68FCD45C}" srcOrd="0" destOrd="0" parTransId="{22861964-6A1F-B045-B3C4-B2D7FE02E729}" sibTransId="{78A72CF2-EACE-0045-BA68-26E16F07587D}"/>
    <dgm:cxn modelId="{4AA730D0-7138-BE4D-811D-764EB4960A60}" type="presOf" srcId="{AC379A8C-7075-C14E-8F01-0BD65EDE15CE}" destId="{BB1ACE49-EEF6-8A4F-85B1-64AEB599CC44}" srcOrd="1" destOrd="0" presId="urn:microsoft.com/office/officeart/2005/8/layout/hierarchy2"/>
    <dgm:cxn modelId="{D524E6D8-EC23-7B4E-B4BA-ABEB1244AF4C}" type="presOf" srcId="{6412D324-7843-6648-BDE1-C6DFCEA3405F}" destId="{716F42D7-F143-5B4F-B8F5-513C152EE6F8}" srcOrd="0" destOrd="0" presId="urn:microsoft.com/office/officeart/2005/8/layout/hierarchy2"/>
    <dgm:cxn modelId="{476B21F0-D2AB-3F47-B250-8F4908BCCB43}" type="presOf" srcId="{CC2B4164-1333-C249-8519-D58055DA6F33}" destId="{D7013110-8AEC-A549-8437-39265B339E27}" srcOrd="0" destOrd="0" presId="urn:microsoft.com/office/officeart/2005/8/layout/hierarchy2"/>
    <dgm:cxn modelId="{DDC249AA-5BF9-BB45-821E-C62072012722}" srcId="{623C47EA-3410-2245-87EA-6B871A96C2A4}" destId="{3268EC4A-2B55-5A42-AE5F-5D23924FD88B}" srcOrd="0" destOrd="0" parTransId="{64522CE8-54E3-9945-9979-C0876A2348F1}" sibTransId="{D7BBC670-B072-FB44-8763-0629044E1501}"/>
    <dgm:cxn modelId="{E86E0C5A-C69A-7C4F-95D8-A87B55AAD74C}" srcId="{3E99BAB0-FF4D-1A49-93CF-AFB02DB6AFD8}" destId="{AD333949-EBA4-A645-954D-6193E7EC4C80}" srcOrd="0" destOrd="0" parTransId="{AC379A8C-7075-C14E-8F01-0BD65EDE15CE}" sibTransId="{689390EC-ADEF-3C4F-9272-75A5A5B23416}"/>
    <dgm:cxn modelId="{D1B75513-637A-E745-8706-08B83DBB3DB7}" type="presOf" srcId="{22861964-6A1F-B045-B3C4-B2D7FE02E729}" destId="{2A6D6E6F-3620-A341-96DC-BECD532D94F3}" srcOrd="0" destOrd="0" presId="urn:microsoft.com/office/officeart/2005/8/layout/hierarchy2"/>
    <dgm:cxn modelId="{BFEC8B48-83A5-5247-9600-99B00231DB5F}" type="presOf" srcId="{12016F07-BA54-044C-83EB-237F371894F4}" destId="{331E3264-DC4E-4348-853F-996409FAF3AA}" srcOrd="1" destOrd="0" presId="urn:microsoft.com/office/officeart/2005/8/layout/hierarchy2"/>
    <dgm:cxn modelId="{F78731DE-9D2F-1547-8E95-852BEFFB2F8B}" type="presOf" srcId="{B6A6C275-E9DF-C24A-915A-F3D4EAE5B57E}" destId="{7F450839-72CD-7E4A-A07C-30844A9209DB}" srcOrd="0" destOrd="0" presId="urn:microsoft.com/office/officeart/2005/8/layout/hierarchy2"/>
    <dgm:cxn modelId="{A3FC1B2C-7A59-FA44-9089-9461B861EDC5}" type="presOf" srcId="{6412D324-7843-6648-BDE1-C6DFCEA3405F}" destId="{8E20FD07-4206-6C4F-AC3B-E141185D3C57}" srcOrd="1" destOrd="0" presId="urn:microsoft.com/office/officeart/2005/8/layout/hierarchy2"/>
    <dgm:cxn modelId="{90137510-8E56-1F4C-BBB1-4A614B03CB7E}" type="presOf" srcId="{12016F07-BA54-044C-83EB-237F371894F4}" destId="{0E08EF2C-7BDB-F64D-87A0-5884F05492CB}" srcOrd="0" destOrd="0" presId="urn:microsoft.com/office/officeart/2005/8/layout/hierarchy2"/>
    <dgm:cxn modelId="{E80820B4-8EB7-0B4B-91F6-2A6723993F55}" type="presOf" srcId="{BBE18B76-C738-5E4F-A54F-53E93A8613E7}" destId="{56D38121-AB68-314E-A1C7-D2992E9ACA8A}" srcOrd="0" destOrd="0" presId="urn:microsoft.com/office/officeart/2005/8/layout/hierarchy2"/>
    <dgm:cxn modelId="{8944DED9-7C39-F14A-BDF1-9B70205632F4}" type="presOf" srcId="{3268EC4A-2B55-5A42-AE5F-5D23924FD88B}" destId="{5703F716-65DF-1644-A62C-655E15A98C99}" srcOrd="0" destOrd="0" presId="urn:microsoft.com/office/officeart/2005/8/layout/hierarchy2"/>
    <dgm:cxn modelId="{DDE822AC-7CE2-CF49-B35C-CD582B246C71}" type="presOf" srcId="{EEB41494-4037-974A-886B-DDCACB35360B}" destId="{91E85845-C71F-8349-9E64-88D154F1A0B9}" srcOrd="0" destOrd="0" presId="urn:microsoft.com/office/officeart/2005/8/layout/hierarchy2"/>
    <dgm:cxn modelId="{A797CD0B-C505-D947-A9DB-76BE4BBA78BF}" type="presOf" srcId="{B6A6C275-E9DF-C24A-915A-F3D4EAE5B57E}" destId="{3B416CDC-775D-8D40-988B-429415CA1247}" srcOrd="1" destOrd="0" presId="urn:microsoft.com/office/officeart/2005/8/layout/hierarchy2"/>
    <dgm:cxn modelId="{A586F8F7-FA30-9D4D-8C04-FC351637E929}" type="presOf" srcId="{88B3A41B-51B1-654F-900A-B55B68FCD45C}" destId="{3C884157-9483-9A44-8484-82C8CD8791F3}" srcOrd="0" destOrd="0" presId="urn:microsoft.com/office/officeart/2005/8/layout/hierarchy2"/>
    <dgm:cxn modelId="{4CB0B704-D63D-3D4A-9D89-5C06B3AC676B}" srcId="{BBE18B76-C738-5E4F-A54F-53E93A8613E7}" destId="{9D50F974-C6CB-1540-A380-B28D54F795C3}" srcOrd="0" destOrd="0" parTransId="{6412D324-7843-6648-BDE1-C6DFCEA3405F}" sibTransId="{E9B552F6-A385-5F48-B34D-3189225CEAD2}"/>
    <dgm:cxn modelId="{95ACB18D-9B09-3042-BE6F-A5E35A9C600D}" srcId="{0240B5A8-49C1-AA44-8A9D-574616A697FD}" destId="{CC2B4164-1333-C249-8519-D58055DA6F33}" srcOrd="0" destOrd="0" parTransId="{EB6B9A12-1636-2040-A957-DACD50565447}" sibTransId="{323DCE8B-C8EB-D543-8AF2-A78C5FCF9616}"/>
    <dgm:cxn modelId="{8A665F07-F573-3A47-8CF2-9E05C1F12F1C}" type="presOf" srcId="{EB6B9A12-1636-2040-A957-DACD50565447}" destId="{3F5BEE7C-0C4F-A74E-9A12-C93330D6FE39}" srcOrd="0" destOrd="0" presId="urn:microsoft.com/office/officeart/2005/8/layout/hierarchy2"/>
    <dgm:cxn modelId="{1D23C16A-655D-2B49-B63E-4F1549ED628D}" type="presOf" srcId="{623C47EA-3410-2245-87EA-6B871A96C2A4}" destId="{20D59CA0-9FE3-2B47-8F45-FE10436C7D2D}" srcOrd="0" destOrd="0" presId="urn:microsoft.com/office/officeart/2005/8/layout/hierarchy2"/>
    <dgm:cxn modelId="{FDF6B35F-4648-1F4F-A065-FC5A00296497}" type="presOf" srcId="{AC379A8C-7075-C14E-8F01-0BD65EDE15CE}" destId="{C8C21706-23FA-6041-940C-FC4A58E4BD92}" srcOrd="0" destOrd="0" presId="urn:microsoft.com/office/officeart/2005/8/layout/hierarchy2"/>
    <dgm:cxn modelId="{75EB55DD-1125-DE40-9711-15B1611F6022}" type="presOf" srcId="{08807C59-D3A3-3B4F-A92F-36BF863F2723}" destId="{26BC5163-8A53-D241-BF54-FB22FE2B88D7}" srcOrd="0" destOrd="0" presId="urn:microsoft.com/office/officeart/2005/8/layout/hierarchy2"/>
    <dgm:cxn modelId="{7E4A5BF1-5297-E844-8C17-2E92031C7CD3}" type="presOf" srcId="{EEB41494-4037-974A-886B-DDCACB35360B}" destId="{82DC69B5-7FD1-8A43-ADCC-B9B665B4540D}" srcOrd="1" destOrd="0" presId="urn:microsoft.com/office/officeart/2005/8/layout/hierarchy2"/>
    <dgm:cxn modelId="{564D6B68-0074-A64B-80F4-59B77A3434CA}" type="presOf" srcId="{321D103E-6F36-FD4D-99B2-47B71000FEB2}" destId="{3E7278AE-E36E-6949-9C80-0CB527373513}" srcOrd="0" destOrd="0" presId="urn:microsoft.com/office/officeart/2005/8/layout/hierarchy2"/>
    <dgm:cxn modelId="{0245CAE7-EECF-6948-8214-AB08ADFFD104}" type="presOf" srcId="{3EDE2412-0184-5E43-BF78-440B7BF6F164}" destId="{694B44D6-BF91-1448-A117-A12B696A9233}" srcOrd="1" destOrd="0" presId="urn:microsoft.com/office/officeart/2005/8/layout/hierarchy2"/>
    <dgm:cxn modelId="{A2BBD189-E276-9642-B7A4-B4C0F09145C5}" type="presOf" srcId="{EB6B9A12-1636-2040-A957-DACD50565447}" destId="{F730F49D-C6FD-9C48-ABE8-8C860CAC6B12}" srcOrd="1" destOrd="0" presId="urn:microsoft.com/office/officeart/2005/8/layout/hierarchy2"/>
    <dgm:cxn modelId="{9BB2A84B-4A5A-564B-879C-815B5E7DBD8C}" type="presOf" srcId="{9D50F974-C6CB-1540-A380-B28D54F795C3}" destId="{07D13B7A-D480-2748-9E2B-1F335F47B754}" srcOrd="0" destOrd="0" presId="urn:microsoft.com/office/officeart/2005/8/layout/hierarchy2"/>
    <dgm:cxn modelId="{74480AF9-895F-8C44-8F2B-8F73481F5FF7}" type="presOf" srcId="{0240B5A8-49C1-AA44-8A9D-574616A697FD}" destId="{1DA8C174-0306-E246-8DBF-2752D1334C3D}" srcOrd="0" destOrd="0" presId="urn:microsoft.com/office/officeart/2005/8/layout/hierarchy2"/>
    <dgm:cxn modelId="{BE26BC99-10C1-CB4B-B59B-DECE1F45EC6A}" type="presParOf" srcId="{20D59CA0-9FE3-2B47-8F45-FE10436C7D2D}" destId="{AACF976E-9E12-1642-8DB3-AB364093E1D7}" srcOrd="0" destOrd="0" presId="urn:microsoft.com/office/officeart/2005/8/layout/hierarchy2"/>
    <dgm:cxn modelId="{6C34AB12-D720-1E4D-8E63-2FF7FA231784}" type="presParOf" srcId="{AACF976E-9E12-1642-8DB3-AB364093E1D7}" destId="{5703F716-65DF-1644-A62C-655E15A98C99}" srcOrd="0" destOrd="0" presId="urn:microsoft.com/office/officeart/2005/8/layout/hierarchy2"/>
    <dgm:cxn modelId="{B36D8CA6-CACD-D44F-90FC-877D42328757}" type="presParOf" srcId="{AACF976E-9E12-1642-8DB3-AB364093E1D7}" destId="{35A44610-C2F2-4F46-A4F7-219ACB4593BD}" srcOrd="1" destOrd="0" presId="urn:microsoft.com/office/officeart/2005/8/layout/hierarchy2"/>
    <dgm:cxn modelId="{6B61AD32-49C2-964B-92D1-13741D8F4C95}" type="presParOf" srcId="{35A44610-C2F2-4F46-A4F7-219ACB4593BD}" destId="{0E08EF2C-7BDB-F64D-87A0-5884F05492CB}" srcOrd="0" destOrd="0" presId="urn:microsoft.com/office/officeart/2005/8/layout/hierarchy2"/>
    <dgm:cxn modelId="{CF3FB968-2A2B-CF49-966C-5655369CB0F8}" type="presParOf" srcId="{0E08EF2C-7BDB-F64D-87A0-5884F05492CB}" destId="{331E3264-DC4E-4348-853F-996409FAF3AA}" srcOrd="0" destOrd="0" presId="urn:microsoft.com/office/officeart/2005/8/layout/hierarchy2"/>
    <dgm:cxn modelId="{4D180729-AE21-EB4A-BE70-C6EAC4366756}" type="presParOf" srcId="{35A44610-C2F2-4F46-A4F7-219ACB4593BD}" destId="{D1CE74A8-2521-C349-B4E7-5A0A1A6029B6}" srcOrd="1" destOrd="0" presId="urn:microsoft.com/office/officeart/2005/8/layout/hierarchy2"/>
    <dgm:cxn modelId="{9FEBF4F5-2E64-8D44-B6C2-ABAFBE2DCF8B}" type="presParOf" srcId="{D1CE74A8-2521-C349-B4E7-5A0A1A6029B6}" destId="{AF445235-A9F5-AE4C-94B8-31F46E322CDA}" srcOrd="0" destOrd="0" presId="urn:microsoft.com/office/officeart/2005/8/layout/hierarchy2"/>
    <dgm:cxn modelId="{6AE8C41E-3BBA-1449-89CB-4336281C4EEC}" type="presParOf" srcId="{D1CE74A8-2521-C349-B4E7-5A0A1A6029B6}" destId="{E53B6D88-FF42-164A-A8FE-2E492169F99F}" srcOrd="1" destOrd="0" presId="urn:microsoft.com/office/officeart/2005/8/layout/hierarchy2"/>
    <dgm:cxn modelId="{4B6672C2-A46F-F848-88CD-940777A27E8D}" type="presParOf" srcId="{E53B6D88-FF42-164A-A8FE-2E492169F99F}" destId="{C8C21706-23FA-6041-940C-FC4A58E4BD92}" srcOrd="0" destOrd="0" presId="urn:microsoft.com/office/officeart/2005/8/layout/hierarchy2"/>
    <dgm:cxn modelId="{794EEDEC-E963-C24A-9BB3-925DF0FB0DFB}" type="presParOf" srcId="{C8C21706-23FA-6041-940C-FC4A58E4BD92}" destId="{BB1ACE49-EEF6-8A4F-85B1-64AEB599CC44}" srcOrd="0" destOrd="0" presId="urn:microsoft.com/office/officeart/2005/8/layout/hierarchy2"/>
    <dgm:cxn modelId="{3682E93C-53A3-A845-987F-E518A7F6CFF5}" type="presParOf" srcId="{E53B6D88-FF42-164A-A8FE-2E492169F99F}" destId="{DD4AE432-A2AD-9549-9376-E3FC06382172}" srcOrd="1" destOrd="0" presId="urn:microsoft.com/office/officeart/2005/8/layout/hierarchy2"/>
    <dgm:cxn modelId="{AC0B2048-4376-D04B-920A-60EE003DAD1E}" type="presParOf" srcId="{DD4AE432-A2AD-9549-9376-E3FC06382172}" destId="{C2B7629B-F7FC-254D-8918-BE8EF6FFBC1D}" srcOrd="0" destOrd="0" presId="urn:microsoft.com/office/officeart/2005/8/layout/hierarchy2"/>
    <dgm:cxn modelId="{5584879E-3575-E940-8F1C-6859FEF8B8BF}" type="presParOf" srcId="{DD4AE432-A2AD-9549-9376-E3FC06382172}" destId="{22FD2F0C-D4CA-3849-8B48-107DF95AA645}" srcOrd="1" destOrd="0" presId="urn:microsoft.com/office/officeart/2005/8/layout/hierarchy2"/>
    <dgm:cxn modelId="{128CDAB1-D5DE-4549-A377-2C0D2C19C21E}" type="presParOf" srcId="{35A44610-C2F2-4F46-A4F7-219ACB4593BD}" destId="{585D3D77-D98C-9F4D-AF13-3D58857724FB}" srcOrd="2" destOrd="0" presId="urn:microsoft.com/office/officeart/2005/8/layout/hierarchy2"/>
    <dgm:cxn modelId="{37C1AD1F-2E7B-DA4F-88F9-DCA07C48F118}" type="presParOf" srcId="{585D3D77-D98C-9F4D-AF13-3D58857724FB}" destId="{336263D0-6C43-F34D-A56D-BA52DA4909F0}" srcOrd="0" destOrd="0" presId="urn:microsoft.com/office/officeart/2005/8/layout/hierarchy2"/>
    <dgm:cxn modelId="{73C3975E-0939-E843-9ED5-86FBDBB8C4A6}" type="presParOf" srcId="{35A44610-C2F2-4F46-A4F7-219ACB4593BD}" destId="{FEE4BF17-0019-894F-9C25-DEB501F61085}" srcOrd="3" destOrd="0" presId="urn:microsoft.com/office/officeart/2005/8/layout/hierarchy2"/>
    <dgm:cxn modelId="{3D1235BD-0F68-634C-85CE-BCC229AF2F08}" type="presParOf" srcId="{FEE4BF17-0019-894F-9C25-DEB501F61085}" destId="{8E5D8A2A-1D33-5648-B4DC-8F5B94F9A2E3}" srcOrd="0" destOrd="0" presId="urn:microsoft.com/office/officeart/2005/8/layout/hierarchy2"/>
    <dgm:cxn modelId="{E4EB6A98-F6D0-754B-80B6-C8505CBE8DA7}" type="presParOf" srcId="{FEE4BF17-0019-894F-9C25-DEB501F61085}" destId="{0A3ADC52-681C-5E4A-9D16-778F8E89A717}" srcOrd="1" destOrd="0" presId="urn:microsoft.com/office/officeart/2005/8/layout/hierarchy2"/>
    <dgm:cxn modelId="{BC82FC27-1F62-A948-B013-18A0C7CA297D}" type="presParOf" srcId="{0A3ADC52-681C-5E4A-9D16-778F8E89A717}" destId="{7F450839-72CD-7E4A-A07C-30844A9209DB}" srcOrd="0" destOrd="0" presId="urn:microsoft.com/office/officeart/2005/8/layout/hierarchy2"/>
    <dgm:cxn modelId="{F7B5FDB9-172C-CD4E-9724-738B84B7010C}" type="presParOf" srcId="{7F450839-72CD-7E4A-A07C-30844A9209DB}" destId="{3B416CDC-775D-8D40-988B-429415CA1247}" srcOrd="0" destOrd="0" presId="urn:microsoft.com/office/officeart/2005/8/layout/hierarchy2"/>
    <dgm:cxn modelId="{8515D9D5-7C5C-0A4C-927F-9476AA7C94AF}" type="presParOf" srcId="{0A3ADC52-681C-5E4A-9D16-778F8E89A717}" destId="{DF34B790-FD88-1E40-8A6E-C73934F91677}" srcOrd="1" destOrd="0" presId="urn:microsoft.com/office/officeart/2005/8/layout/hierarchy2"/>
    <dgm:cxn modelId="{810F5F5B-57EC-9542-B10D-65DD9B73E09F}" type="presParOf" srcId="{DF34B790-FD88-1E40-8A6E-C73934F91677}" destId="{577B69E9-1FE9-B947-8BDB-2117722C297E}" srcOrd="0" destOrd="0" presId="urn:microsoft.com/office/officeart/2005/8/layout/hierarchy2"/>
    <dgm:cxn modelId="{FD6A773D-F2A5-5246-8A96-9BF6920F3035}" type="presParOf" srcId="{DF34B790-FD88-1E40-8A6E-C73934F91677}" destId="{C8A7A071-F1C5-2E45-B0B7-0324E8BADE65}" srcOrd="1" destOrd="0" presId="urn:microsoft.com/office/officeart/2005/8/layout/hierarchy2"/>
    <dgm:cxn modelId="{2BC83327-D53F-8847-B4B3-47AB7DCE498D}" type="presParOf" srcId="{35A44610-C2F2-4F46-A4F7-219ACB4593BD}" destId="{91E85845-C71F-8349-9E64-88D154F1A0B9}" srcOrd="4" destOrd="0" presId="urn:microsoft.com/office/officeart/2005/8/layout/hierarchy2"/>
    <dgm:cxn modelId="{9ACCDCB2-F22F-644C-868F-5C7A952B63A7}" type="presParOf" srcId="{91E85845-C71F-8349-9E64-88D154F1A0B9}" destId="{82DC69B5-7FD1-8A43-ADCC-B9B665B4540D}" srcOrd="0" destOrd="0" presId="urn:microsoft.com/office/officeart/2005/8/layout/hierarchy2"/>
    <dgm:cxn modelId="{E01788A9-61FE-0B4D-B946-3792380154FB}" type="presParOf" srcId="{35A44610-C2F2-4F46-A4F7-219ACB4593BD}" destId="{5EC540EC-1CDF-264E-AB80-8B75A6E48E59}" srcOrd="5" destOrd="0" presId="urn:microsoft.com/office/officeart/2005/8/layout/hierarchy2"/>
    <dgm:cxn modelId="{12DC61D9-BE64-0042-8CA3-DEF52B2241F6}" type="presParOf" srcId="{5EC540EC-1CDF-264E-AB80-8B75A6E48E59}" destId="{1DA8C174-0306-E246-8DBF-2752D1334C3D}" srcOrd="0" destOrd="0" presId="urn:microsoft.com/office/officeart/2005/8/layout/hierarchy2"/>
    <dgm:cxn modelId="{02B8F2FC-0E8F-3E42-9265-6D06B686D8FD}" type="presParOf" srcId="{5EC540EC-1CDF-264E-AB80-8B75A6E48E59}" destId="{276B4F89-CEB8-3745-912F-62CF63006616}" srcOrd="1" destOrd="0" presId="urn:microsoft.com/office/officeart/2005/8/layout/hierarchy2"/>
    <dgm:cxn modelId="{0A0C0B22-660C-314A-A600-AD15E01522D6}" type="presParOf" srcId="{276B4F89-CEB8-3745-912F-62CF63006616}" destId="{3F5BEE7C-0C4F-A74E-9A12-C93330D6FE39}" srcOrd="0" destOrd="0" presId="urn:microsoft.com/office/officeart/2005/8/layout/hierarchy2"/>
    <dgm:cxn modelId="{934A3795-3BDE-9346-B432-4AA4C7B6EC44}" type="presParOf" srcId="{3F5BEE7C-0C4F-A74E-9A12-C93330D6FE39}" destId="{F730F49D-C6FD-9C48-ABE8-8C860CAC6B12}" srcOrd="0" destOrd="0" presId="urn:microsoft.com/office/officeart/2005/8/layout/hierarchy2"/>
    <dgm:cxn modelId="{429A8309-0C03-7A4B-894A-4FD90FF726B6}" type="presParOf" srcId="{276B4F89-CEB8-3745-912F-62CF63006616}" destId="{C4ADA102-D986-8943-B887-95C6E5FE5F5D}" srcOrd="1" destOrd="0" presId="urn:microsoft.com/office/officeart/2005/8/layout/hierarchy2"/>
    <dgm:cxn modelId="{89D3C5AE-42C4-B748-A730-A3BA3456A81B}" type="presParOf" srcId="{C4ADA102-D986-8943-B887-95C6E5FE5F5D}" destId="{D7013110-8AEC-A549-8437-39265B339E27}" srcOrd="0" destOrd="0" presId="urn:microsoft.com/office/officeart/2005/8/layout/hierarchy2"/>
    <dgm:cxn modelId="{17640F5E-DEC1-8645-90AA-761DB50ACC08}" type="presParOf" srcId="{C4ADA102-D986-8943-B887-95C6E5FE5F5D}" destId="{2BD01A38-3EF3-CE48-9514-02A53BA6F771}" srcOrd="1" destOrd="0" presId="urn:microsoft.com/office/officeart/2005/8/layout/hierarchy2"/>
    <dgm:cxn modelId="{88B0A982-4E47-A945-8037-68FF93B0A1EF}" type="presParOf" srcId="{35A44610-C2F2-4F46-A4F7-219ACB4593BD}" destId="{3E7278AE-E36E-6949-9C80-0CB527373513}" srcOrd="6" destOrd="0" presId="urn:microsoft.com/office/officeart/2005/8/layout/hierarchy2"/>
    <dgm:cxn modelId="{0A2B804D-350C-BE4B-B8DF-D8C42901B001}" type="presParOf" srcId="{3E7278AE-E36E-6949-9C80-0CB527373513}" destId="{0AAD2308-B0AD-E44F-9A3E-0DB330245614}" srcOrd="0" destOrd="0" presId="urn:microsoft.com/office/officeart/2005/8/layout/hierarchy2"/>
    <dgm:cxn modelId="{C1C51780-223B-FA43-A8EF-FE4BDD8A3F16}" type="presParOf" srcId="{35A44610-C2F2-4F46-A4F7-219ACB4593BD}" destId="{5A8BE2E4-2DC8-6A4C-8B97-4A0AB896A0C1}" srcOrd="7" destOrd="0" presId="urn:microsoft.com/office/officeart/2005/8/layout/hierarchy2"/>
    <dgm:cxn modelId="{2F66891B-1E48-1043-96DF-B8210B37842D}" type="presParOf" srcId="{5A8BE2E4-2DC8-6A4C-8B97-4A0AB896A0C1}" destId="{26BC5163-8A53-D241-BF54-FB22FE2B88D7}" srcOrd="0" destOrd="0" presId="urn:microsoft.com/office/officeart/2005/8/layout/hierarchy2"/>
    <dgm:cxn modelId="{12878698-AA7B-AC43-90C3-5B71AA5FE8E4}" type="presParOf" srcId="{5A8BE2E4-2DC8-6A4C-8B97-4A0AB896A0C1}" destId="{2CBE1F68-2098-DC43-93CB-3E1DA6D8CD89}" srcOrd="1" destOrd="0" presId="urn:microsoft.com/office/officeart/2005/8/layout/hierarchy2"/>
    <dgm:cxn modelId="{A046A610-CBA8-214D-A264-DDF05FC9A0ED}" type="presParOf" srcId="{2CBE1F68-2098-DC43-93CB-3E1DA6D8CD89}" destId="{2A6D6E6F-3620-A341-96DC-BECD532D94F3}" srcOrd="0" destOrd="0" presId="urn:microsoft.com/office/officeart/2005/8/layout/hierarchy2"/>
    <dgm:cxn modelId="{128883AB-8D55-CD40-AD18-B27B9D4C04F2}" type="presParOf" srcId="{2A6D6E6F-3620-A341-96DC-BECD532D94F3}" destId="{B33975D5-46C1-EC40-A250-3B2CBDF3FD9E}" srcOrd="0" destOrd="0" presId="urn:microsoft.com/office/officeart/2005/8/layout/hierarchy2"/>
    <dgm:cxn modelId="{13A7374F-EE98-9B48-B5A0-E62361E5DDDD}" type="presParOf" srcId="{2CBE1F68-2098-DC43-93CB-3E1DA6D8CD89}" destId="{DEDB7508-1CBA-AC4C-954F-2C84E9A088F6}" srcOrd="1" destOrd="0" presId="urn:microsoft.com/office/officeart/2005/8/layout/hierarchy2"/>
    <dgm:cxn modelId="{D346D9C2-5644-B446-B3E6-40E603B1ECB5}" type="presParOf" srcId="{DEDB7508-1CBA-AC4C-954F-2C84E9A088F6}" destId="{3C884157-9483-9A44-8484-82C8CD8791F3}" srcOrd="0" destOrd="0" presId="urn:microsoft.com/office/officeart/2005/8/layout/hierarchy2"/>
    <dgm:cxn modelId="{DF6DE48B-B0E0-0B42-8E92-551513F572C3}" type="presParOf" srcId="{DEDB7508-1CBA-AC4C-954F-2C84E9A088F6}" destId="{E9B8166A-283A-384E-BD43-05C3834E94FC}" srcOrd="1" destOrd="0" presId="urn:microsoft.com/office/officeart/2005/8/layout/hierarchy2"/>
    <dgm:cxn modelId="{1A185E90-6614-9944-A43E-0DE04F58D078}" type="presParOf" srcId="{35A44610-C2F2-4F46-A4F7-219ACB4593BD}" destId="{44349654-91D3-0C40-9CA9-19D17E769B11}" srcOrd="8" destOrd="0" presId="urn:microsoft.com/office/officeart/2005/8/layout/hierarchy2"/>
    <dgm:cxn modelId="{964BF342-ECD1-EE40-8913-D64E67169559}" type="presParOf" srcId="{44349654-91D3-0C40-9CA9-19D17E769B11}" destId="{694B44D6-BF91-1448-A117-A12B696A9233}" srcOrd="0" destOrd="0" presId="urn:microsoft.com/office/officeart/2005/8/layout/hierarchy2"/>
    <dgm:cxn modelId="{C8A222FE-BE16-D14C-A888-BFD086819FC2}" type="presParOf" srcId="{35A44610-C2F2-4F46-A4F7-219ACB4593BD}" destId="{E41D6933-9B7B-E54D-B36F-DFD96AB687D7}" srcOrd="9" destOrd="0" presId="urn:microsoft.com/office/officeart/2005/8/layout/hierarchy2"/>
    <dgm:cxn modelId="{D59CB96A-B24D-7A4C-BBA5-AAC1C12043DE}" type="presParOf" srcId="{E41D6933-9B7B-E54D-B36F-DFD96AB687D7}" destId="{56D38121-AB68-314E-A1C7-D2992E9ACA8A}" srcOrd="0" destOrd="0" presId="urn:microsoft.com/office/officeart/2005/8/layout/hierarchy2"/>
    <dgm:cxn modelId="{FD8709D0-1355-5147-A74A-50040C3B19AF}" type="presParOf" srcId="{E41D6933-9B7B-E54D-B36F-DFD96AB687D7}" destId="{6DBBD549-3C8E-CE45-997B-623A75FE7C31}" srcOrd="1" destOrd="0" presId="urn:microsoft.com/office/officeart/2005/8/layout/hierarchy2"/>
    <dgm:cxn modelId="{B8EF3F47-6995-2140-9516-C6C91AC8A701}" type="presParOf" srcId="{6DBBD549-3C8E-CE45-997B-623A75FE7C31}" destId="{716F42D7-F143-5B4F-B8F5-513C152EE6F8}" srcOrd="0" destOrd="0" presId="urn:microsoft.com/office/officeart/2005/8/layout/hierarchy2"/>
    <dgm:cxn modelId="{0B033CCC-985E-4D41-B44F-C81A8DCA583D}" type="presParOf" srcId="{716F42D7-F143-5B4F-B8F5-513C152EE6F8}" destId="{8E20FD07-4206-6C4F-AC3B-E141185D3C57}" srcOrd="0" destOrd="0" presId="urn:microsoft.com/office/officeart/2005/8/layout/hierarchy2"/>
    <dgm:cxn modelId="{67E71592-AA97-8449-AD96-E26CB2B6BF3A}" type="presParOf" srcId="{6DBBD549-3C8E-CE45-997B-623A75FE7C31}" destId="{0D63A7D7-1723-C140-AA3A-4276476A19FA}" srcOrd="1" destOrd="0" presId="urn:microsoft.com/office/officeart/2005/8/layout/hierarchy2"/>
    <dgm:cxn modelId="{A7816577-089E-6645-A756-B3E70B655CDE}" type="presParOf" srcId="{0D63A7D7-1723-C140-AA3A-4276476A19FA}" destId="{07D13B7A-D480-2748-9E2B-1F335F47B754}" srcOrd="0" destOrd="0" presId="urn:microsoft.com/office/officeart/2005/8/layout/hierarchy2"/>
    <dgm:cxn modelId="{BD4E4858-F5DD-D34E-9BB1-5E5D0796C018}" type="presParOf" srcId="{0D63A7D7-1723-C140-AA3A-4276476A19FA}" destId="{96E5CAA7-7D61-5D43-90DB-34A1F0DF942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3F716-65DF-1644-A62C-655E15A98C99}">
      <dsp:nvSpPr>
        <dsp:cNvPr id="0" name=""/>
        <dsp:cNvSpPr/>
      </dsp:nvSpPr>
      <dsp:spPr>
        <a:xfrm>
          <a:off x="72005" y="1187786"/>
          <a:ext cx="2391827" cy="25929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dirty="0" smtClean="0">
              <a:effectLst>
                <a:outerShdw blurRad="50800" dist="38100" dir="2700000" algn="tl" rotWithShape="0">
                  <a:srgbClr val="000000">
                    <a:alpha val="43000"/>
                  </a:srgbClr>
                </a:outerShdw>
              </a:effectLst>
              <a:latin typeface="+mj-lt"/>
              <a:cs typeface="Andale Mono"/>
            </a:rPr>
            <a:t>Consolidated RIR IANA Stewardship Proposal Team</a:t>
          </a:r>
        </a:p>
        <a:p>
          <a:pPr lvl="0" algn="ctr" defTabSz="1066800">
            <a:lnSpc>
              <a:spcPct val="90000"/>
            </a:lnSpc>
            <a:spcBef>
              <a:spcPct val="0"/>
            </a:spcBef>
            <a:spcAft>
              <a:spcPct val="35000"/>
            </a:spcAft>
          </a:pPr>
          <a:r>
            <a:rPr lang="en-US" sz="2400" b="0" kern="1200" dirty="0" smtClean="0">
              <a:effectLst>
                <a:outerShdw blurRad="50800" dist="38100" dir="2700000" algn="tl" rotWithShape="0">
                  <a:srgbClr val="000000">
                    <a:alpha val="43000"/>
                  </a:srgbClr>
                </a:outerShdw>
              </a:effectLst>
              <a:latin typeface="+mj-lt"/>
              <a:cs typeface="Andale Mono"/>
            </a:rPr>
            <a:t>(CRISP) </a:t>
          </a:r>
          <a:endParaRPr lang="en-US" sz="2400" b="0" kern="1200" dirty="0">
            <a:effectLst>
              <a:outerShdw blurRad="50800" dist="38100" dir="2700000" algn="tl" rotWithShape="0">
                <a:srgbClr val="000000">
                  <a:alpha val="43000"/>
                </a:srgbClr>
              </a:outerShdw>
            </a:effectLst>
            <a:latin typeface="+mj-lt"/>
            <a:cs typeface="Andale Mono"/>
          </a:endParaRPr>
        </a:p>
      </dsp:txBody>
      <dsp:txXfrm>
        <a:off x="142059" y="1257840"/>
        <a:ext cx="2251719" cy="2452871"/>
      </dsp:txXfrm>
    </dsp:sp>
    <dsp:sp modelId="{0E08EF2C-7BDB-F64D-87A0-5884F05492CB}">
      <dsp:nvSpPr>
        <dsp:cNvPr id="0" name=""/>
        <dsp:cNvSpPr/>
      </dsp:nvSpPr>
      <dsp:spPr>
        <a:xfrm rot="17350740">
          <a:off x="1739576" y="1449495"/>
          <a:ext cx="2157199" cy="32092"/>
        </a:xfrm>
        <a:custGeom>
          <a:avLst/>
          <a:gdLst/>
          <a:ahLst/>
          <a:cxnLst/>
          <a:rect l="0" t="0" r="0" b="0"/>
          <a:pathLst>
            <a:path>
              <a:moveTo>
                <a:pt x="0" y="16046"/>
              </a:moveTo>
              <a:lnTo>
                <a:pt x="2157199"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64245" y="1411612"/>
        <a:ext cx="107859" cy="107859"/>
      </dsp:txXfrm>
    </dsp:sp>
    <dsp:sp modelId="{AF445235-A9F5-AE4C-94B8-31F46E322CDA}">
      <dsp:nvSpPr>
        <dsp:cNvPr id="0" name=""/>
        <dsp:cNvSpPr/>
      </dsp:nvSpPr>
      <dsp:spPr>
        <a:xfrm>
          <a:off x="3172518" y="3880"/>
          <a:ext cx="1771711" cy="885855"/>
        </a:xfrm>
        <a:prstGeom prst="roundRect">
          <a:avLst>
            <a:gd name="adj" fmla="val 10000"/>
          </a:avLst>
        </a:prstGeom>
        <a:solidFill>
          <a:schemeClr val="accent3"/>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50800" dist="38100" dir="2700000" algn="tl" rotWithShape="0">
                  <a:srgbClr val="000000">
                    <a:alpha val="43000"/>
                  </a:srgbClr>
                </a:outerShdw>
              </a:effectLst>
            </a:rPr>
            <a:t>APNIC</a:t>
          </a:r>
          <a:endParaRPr lang="en-US" sz="3200" b="1" kern="1200" dirty="0">
            <a:effectLst>
              <a:outerShdw blurRad="50800" dist="38100" dir="2700000" algn="tl" rotWithShape="0">
                <a:srgbClr val="000000">
                  <a:alpha val="43000"/>
                </a:srgbClr>
              </a:outerShdw>
            </a:effectLst>
          </a:endParaRPr>
        </a:p>
      </dsp:txBody>
      <dsp:txXfrm>
        <a:off x="3198464" y="29826"/>
        <a:ext cx="1719819" cy="833963"/>
      </dsp:txXfrm>
    </dsp:sp>
    <dsp:sp modelId="{C8C21706-23FA-6041-940C-FC4A58E4BD92}">
      <dsp:nvSpPr>
        <dsp:cNvPr id="0" name=""/>
        <dsp:cNvSpPr/>
      </dsp:nvSpPr>
      <dsp:spPr>
        <a:xfrm>
          <a:off x="4944229" y="430761"/>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n w="38100" cmpd="sng">
              <a:solidFill>
                <a:schemeClr val="tx1"/>
              </a:solidFill>
            </a:ln>
          </a:endParaRPr>
        </a:p>
      </dsp:txBody>
      <dsp:txXfrm>
        <a:off x="5280854" y="429090"/>
        <a:ext cx="35434" cy="35434"/>
      </dsp:txXfrm>
    </dsp:sp>
    <dsp:sp modelId="{C2B7629B-F7FC-254D-8918-BE8EF6FFBC1D}">
      <dsp:nvSpPr>
        <dsp:cNvPr id="0" name=""/>
        <dsp:cNvSpPr/>
      </dsp:nvSpPr>
      <dsp:spPr>
        <a:xfrm>
          <a:off x="5652913" y="3880"/>
          <a:ext cx="2483992" cy="885855"/>
        </a:xfrm>
        <a:prstGeom prst="roundRect">
          <a:avLst>
            <a:gd name="adj" fmla="val 10000"/>
          </a:avLst>
        </a:prstGeom>
        <a:solidFill>
          <a:schemeClr val="accent4"/>
        </a:solidFill>
        <a:ln w="38100" cmpd="sng">
          <a:solidFill>
            <a:srgbClr val="F27D0A"/>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20000"/>
            </a:lnSpc>
            <a:spcBef>
              <a:spcPct val="0"/>
            </a:spcBef>
            <a:spcAft>
              <a:spcPct val="35000"/>
            </a:spcAft>
          </a:pPr>
          <a:r>
            <a:rPr lang="en-US" sz="1400" b="1" kern="1200" dirty="0" err="1" smtClean="0">
              <a:effectLst>
                <a:outerShdw blurRad="50800" dist="38100" dir="2700000" algn="tl" rotWithShape="0">
                  <a:srgbClr val="000000">
                    <a:alpha val="43000"/>
                  </a:srgbClr>
                </a:outerShdw>
              </a:effectLst>
            </a:rPr>
            <a:t>Dr</a:t>
          </a:r>
          <a:r>
            <a:rPr lang="en-US" sz="1400" b="1" kern="1200" dirty="0" smtClean="0">
              <a:effectLst>
                <a:outerShdw blurRad="50800" dist="38100" dir="2700000" algn="tl" rotWithShape="0">
                  <a:srgbClr val="000000">
                    <a:alpha val="43000"/>
                  </a:srgbClr>
                </a:outerShdw>
              </a:effectLst>
            </a:rPr>
            <a:t> </a:t>
          </a:r>
          <a:r>
            <a:rPr lang="en-US" sz="1400" b="1" kern="1200" dirty="0" err="1" smtClean="0">
              <a:effectLst>
                <a:outerShdw blurRad="50800" dist="38100" dir="2700000" algn="tl" rotWithShape="0">
                  <a:srgbClr val="000000">
                    <a:alpha val="43000"/>
                  </a:srgbClr>
                </a:outerShdw>
              </a:effectLst>
            </a:rPr>
            <a:t>Govind</a:t>
          </a:r>
          <a:r>
            <a:rPr lang="en-US" sz="1400" b="1" kern="1200" dirty="0" smtClean="0">
              <a:effectLst>
                <a:outerShdw blurRad="50800" dist="38100" dir="2700000" algn="tl" rotWithShape="0">
                  <a:srgbClr val="000000">
                    <a:alpha val="43000"/>
                  </a:srgbClr>
                </a:outerShdw>
              </a:effectLst>
            </a:rPr>
            <a:t/>
          </a:r>
          <a:br>
            <a:rPr lang="en-US" sz="1400" b="1" kern="1200" dirty="0" smtClean="0">
              <a:effectLst>
                <a:outerShdw blurRad="50800" dist="38100" dir="2700000" algn="tl" rotWithShape="0">
                  <a:srgbClr val="000000">
                    <a:alpha val="43000"/>
                  </a:srgbClr>
                </a:outerShdw>
              </a:effectLst>
            </a:rPr>
          </a:br>
          <a:r>
            <a:rPr lang="en-US" sz="1400" b="1" kern="1200" dirty="0" smtClean="0">
              <a:effectLst>
                <a:outerShdw blurRad="50800" dist="38100" dir="2700000" algn="tl" rotWithShape="0">
                  <a:srgbClr val="000000">
                    <a:alpha val="43000"/>
                  </a:srgbClr>
                </a:outerShdw>
              </a:effectLst>
            </a:rPr>
            <a:t>Izumi </a:t>
          </a:r>
          <a:r>
            <a:rPr lang="en-US" sz="1400" b="1" kern="1200" dirty="0" err="1" smtClean="0">
              <a:effectLst>
                <a:outerShdw blurRad="50800" dist="38100" dir="2700000" algn="tl" rotWithShape="0">
                  <a:srgbClr val="000000">
                    <a:alpha val="43000"/>
                  </a:srgbClr>
                </a:outerShdw>
              </a:effectLst>
            </a:rPr>
            <a:t>Okutani</a:t>
          </a:r>
          <a:r>
            <a:rPr lang="en-US" sz="1400" b="1" kern="1200" dirty="0" smtClean="0">
              <a:effectLst>
                <a:outerShdw blurRad="50800" dist="38100" dir="2700000" algn="tl" rotWithShape="0">
                  <a:srgbClr val="000000">
                    <a:alpha val="43000"/>
                  </a:srgbClr>
                </a:outerShdw>
              </a:effectLst>
            </a:rPr>
            <a:t> (Chair)</a:t>
          </a:r>
          <a:br>
            <a:rPr lang="en-US" sz="1400" b="1" kern="1200" dirty="0" smtClean="0">
              <a:effectLst>
                <a:outerShdw blurRad="50800" dist="38100" dir="2700000" algn="tl" rotWithShape="0">
                  <a:srgbClr val="000000">
                    <a:alpha val="43000"/>
                  </a:srgbClr>
                </a:outerShdw>
              </a:effectLst>
            </a:rPr>
          </a:br>
          <a:r>
            <a:rPr lang="en-US" sz="1400" b="1" kern="1200" dirty="0" smtClean="0">
              <a:effectLst>
                <a:outerShdw blurRad="50800" dist="38100" dir="2700000" algn="tl" rotWithShape="0">
                  <a:srgbClr val="000000">
                    <a:alpha val="43000"/>
                  </a:srgbClr>
                </a:outerShdw>
              </a:effectLst>
            </a:rPr>
            <a:t>Craig Ng (Staff)</a:t>
          </a:r>
          <a:endParaRPr lang="en-US" sz="1400" b="1" kern="1200" dirty="0">
            <a:effectLst>
              <a:outerShdw blurRad="50800" dist="38100" dir="2700000" algn="tl" rotWithShape="0">
                <a:srgbClr val="000000">
                  <a:alpha val="43000"/>
                </a:srgbClr>
              </a:outerShdw>
            </a:effectLst>
          </a:endParaRPr>
        </a:p>
      </dsp:txBody>
      <dsp:txXfrm>
        <a:off x="5678859" y="29826"/>
        <a:ext cx="2432100" cy="833963"/>
      </dsp:txXfrm>
    </dsp:sp>
    <dsp:sp modelId="{585D3D77-D98C-9F4D-AF13-3D58857724FB}">
      <dsp:nvSpPr>
        <dsp:cNvPr id="0" name=""/>
        <dsp:cNvSpPr/>
      </dsp:nvSpPr>
      <dsp:spPr>
        <a:xfrm rot="18289469">
          <a:off x="2197681" y="1958862"/>
          <a:ext cx="1240988" cy="32092"/>
        </a:xfrm>
        <a:custGeom>
          <a:avLst/>
          <a:gdLst/>
          <a:ahLst/>
          <a:cxnLst/>
          <a:rect l="0" t="0" r="0" b="0"/>
          <a:pathLst>
            <a:path>
              <a:moveTo>
                <a:pt x="0" y="16046"/>
              </a:moveTo>
              <a:lnTo>
                <a:pt x="1240988"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7151" y="1943884"/>
        <a:ext cx="62049" cy="62049"/>
      </dsp:txXfrm>
    </dsp:sp>
    <dsp:sp modelId="{8E5D8A2A-1D33-5648-B4DC-8F5B94F9A2E3}">
      <dsp:nvSpPr>
        <dsp:cNvPr id="0" name=""/>
        <dsp:cNvSpPr/>
      </dsp:nvSpPr>
      <dsp:spPr>
        <a:xfrm>
          <a:off x="3172518" y="1022614"/>
          <a:ext cx="1771711" cy="885855"/>
        </a:xfrm>
        <a:prstGeom prst="roundRect">
          <a:avLst>
            <a:gd name="adj" fmla="val 10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50800" dist="38100" dir="2700000" algn="tl" rotWithShape="0">
                  <a:srgbClr val="000000">
                    <a:alpha val="43000"/>
                  </a:srgbClr>
                </a:outerShdw>
              </a:effectLst>
            </a:rPr>
            <a:t>AFRINIC</a:t>
          </a:r>
          <a:endParaRPr lang="en-US" sz="2000" kern="1200" dirty="0">
            <a:effectLst>
              <a:outerShdw blurRad="50800" dist="38100" dir="2700000" algn="tl" rotWithShape="0">
                <a:srgbClr val="000000">
                  <a:alpha val="43000"/>
                </a:srgbClr>
              </a:outerShdw>
            </a:effectLst>
          </a:endParaRPr>
        </a:p>
      </dsp:txBody>
      <dsp:txXfrm>
        <a:off x="3198464" y="1048560"/>
        <a:ext cx="1719819" cy="833963"/>
      </dsp:txXfrm>
    </dsp:sp>
    <dsp:sp modelId="{7F450839-72CD-7E4A-A07C-30844A9209DB}">
      <dsp:nvSpPr>
        <dsp:cNvPr id="0" name=""/>
        <dsp:cNvSpPr/>
      </dsp:nvSpPr>
      <dsp:spPr>
        <a:xfrm>
          <a:off x="4944229" y="1449495"/>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n w="38100" cmpd="sng">
              <a:solidFill>
                <a:schemeClr val="tx1"/>
              </a:solidFill>
            </a:ln>
          </a:endParaRPr>
        </a:p>
      </dsp:txBody>
      <dsp:txXfrm>
        <a:off x="5280854" y="1447824"/>
        <a:ext cx="35434" cy="35434"/>
      </dsp:txXfrm>
    </dsp:sp>
    <dsp:sp modelId="{577B69E9-1FE9-B947-8BDB-2117722C297E}">
      <dsp:nvSpPr>
        <dsp:cNvPr id="0" name=""/>
        <dsp:cNvSpPr/>
      </dsp:nvSpPr>
      <dsp:spPr>
        <a:xfrm>
          <a:off x="5652913" y="1022614"/>
          <a:ext cx="2470314" cy="885855"/>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effectLst>
                <a:outerShdw blurRad="50800" dist="38100" dir="2700000" algn="tl" rotWithShape="0">
                  <a:srgbClr val="000000">
                    <a:alpha val="43000"/>
                  </a:srgbClr>
                </a:outerShdw>
              </a:effectLst>
            </a:rPr>
            <a:t>Alan P. Barrett</a:t>
          </a:r>
          <a:br>
            <a:rPr lang="en-US" sz="1400" kern="1200" dirty="0" smtClean="0">
              <a:effectLst>
                <a:outerShdw blurRad="50800" dist="38100" dir="2700000" algn="tl" rotWithShape="0">
                  <a:srgbClr val="000000">
                    <a:alpha val="43000"/>
                  </a:srgbClr>
                </a:outerShdw>
              </a:effectLst>
            </a:rPr>
          </a:br>
          <a:r>
            <a:rPr lang="en-US" sz="1400" kern="1200" dirty="0" err="1" smtClean="0">
              <a:effectLst>
                <a:outerShdw blurRad="50800" dist="38100" dir="2700000" algn="tl" rotWithShape="0">
                  <a:srgbClr val="000000">
                    <a:alpha val="43000"/>
                  </a:srgbClr>
                </a:outerShdw>
              </a:effectLst>
            </a:rPr>
            <a:t>Mwenda</a:t>
          </a:r>
          <a:r>
            <a:rPr lang="en-US" sz="1400" kern="1200" dirty="0" smtClean="0">
              <a:effectLst>
                <a:outerShdw blurRad="50800" dist="38100" dir="2700000" algn="tl" rotWithShape="0">
                  <a:srgbClr val="000000">
                    <a:alpha val="43000"/>
                  </a:srgbClr>
                </a:outerShdw>
              </a:effectLst>
            </a:rPr>
            <a:t> </a:t>
          </a:r>
          <a:r>
            <a:rPr lang="en-US" sz="1400" kern="1200" dirty="0" err="1" smtClean="0">
              <a:effectLst>
                <a:outerShdw blurRad="50800" dist="38100" dir="2700000" algn="tl" rotWithShape="0">
                  <a:srgbClr val="000000">
                    <a:alpha val="43000"/>
                  </a:srgbClr>
                </a:outerShdw>
              </a:effectLst>
            </a:rPr>
            <a:t>Kivuva</a:t>
          </a:r>
          <a:r>
            <a:rPr lang="en-US" sz="1400" kern="1200" dirty="0" smtClean="0">
              <a:effectLst>
                <a:outerShdw blurRad="50800" dist="38100" dir="2700000" algn="tl" rotWithShape="0">
                  <a:srgbClr val="000000">
                    <a:alpha val="43000"/>
                  </a:srgbClr>
                </a:outerShdw>
              </a:effectLst>
            </a:rPr>
            <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Ernest </a:t>
          </a:r>
          <a:r>
            <a:rPr lang="en-US" sz="1400" kern="1200" dirty="0" err="1" smtClean="0">
              <a:effectLst>
                <a:outerShdw blurRad="50800" dist="38100" dir="2700000" algn="tl" rotWithShape="0">
                  <a:srgbClr val="000000">
                    <a:alpha val="43000"/>
                  </a:srgbClr>
                </a:outerShdw>
              </a:effectLst>
            </a:rPr>
            <a:t>Byaruhanga</a:t>
          </a:r>
          <a:r>
            <a:rPr lang="en-US" sz="1400" kern="1200" dirty="0" smtClean="0">
              <a:effectLst>
                <a:outerShdw blurRad="50800" dist="38100" dir="2700000" algn="tl" rotWithShape="0">
                  <a:srgbClr val="000000">
                    <a:alpha val="43000"/>
                  </a:srgbClr>
                </a:outerShdw>
              </a:effectLst>
            </a:rPr>
            <a:t> (Staff)</a:t>
          </a:r>
          <a:endParaRPr lang="en-US" sz="1400" kern="1200" dirty="0">
            <a:effectLst>
              <a:outerShdw blurRad="50800" dist="38100" dir="2700000" algn="tl" rotWithShape="0">
                <a:srgbClr val="000000">
                  <a:alpha val="43000"/>
                </a:srgbClr>
              </a:outerShdw>
            </a:effectLst>
          </a:endParaRPr>
        </a:p>
      </dsp:txBody>
      <dsp:txXfrm>
        <a:off x="5678859" y="1048560"/>
        <a:ext cx="2418422" cy="833963"/>
      </dsp:txXfrm>
    </dsp:sp>
    <dsp:sp modelId="{91E85845-C71F-8349-9E64-88D154F1A0B9}">
      <dsp:nvSpPr>
        <dsp:cNvPr id="0" name=""/>
        <dsp:cNvSpPr/>
      </dsp:nvSpPr>
      <dsp:spPr>
        <a:xfrm>
          <a:off x="2463833" y="2468229"/>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00458" y="2466558"/>
        <a:ext cx="35434" cy="35434"/>
      </dsp:txXfrm>
    </dsp:sp>
    <dsp:sp modelId="{1DA8C174-0306-E246-8DBF-2752D1334C3D}">
      <dsp:nvSpPr>
        <dsp:cNvPr id="0" name=""/>
        <dsp:cNvSpPr/>
      </dsp:nvSpPr>
      <dsp:spPr>
        <a:xfrm>
          <a:off x="3172518" y="2041348"/>
          <a:ext cx="1771711" cy="885855"/>
        </a:xfrm>
        <a:prstGeom prst="roundRect">
          <a:avLst>
            <a:gd name="adj" fmla="val 10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50800" dist="38100" dir="2700000" algn="tl" rotWithShape="0">
                  <a:srgbClr val="000000">
                    <a:alpha val="43000"/>
                  </a:srgbClr>
                </a:outerShdw>
              </a:effectLst>
            </a:rPr>
            <a:t>ARIN</a:t>
          </a:r>
          <a:endParaRPr lang="en-US" sz="2000" kern="1200" dirty="0">
            <a:effectLst>
              <a:outerShdw blurRad="50800" dist="38100" dir="2700000" algn="tl" rotWithShape="0">
                <a:srgbClr val="000000">
                  <a:alpha val="43000"/>
                </a:srgbClr>
              </a:outerShdw>
            </a:effectLst>
          </a:endParaRPr>
        </a:p>
      </dsp:txBody>
      <dsp:txXfrm>
        <a:off x="3198464" y="2067294"/>
        <a:ext cx="1719819" cy="833963"/>
      </dsp:txXfrm>
    </dsp:sp>
    <dsp:sp modelId="{3F5BEE7C-0C4F-A74E-9A12-C93330D6FE39}">
      <dsp:nvSpPr>
        <dsp:cNvPr id="0" name=""/>
        <dsp:cNvSpPr/>
      </dsp:nvSpPr>
      <dsp:spPr>
        <a:xfrm>
          <a:off x="4944229" y="2468229"/>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n w="38100" cmpd="sng">
              <a:solidFill>
                <a:schemeClr val="tx1"/>
              </a:solidFill>
            </a:ln>
          </a:endParaRPr>
        </a:p>
      </dsp:txBody>
      <dsp:txXfrm>
        <a:off x="5280854" y="2466558"/>
        <a:ext cx="35434" cy="35434"/>
      </dsp:txXfrm>
    </dsp:sp>
    <dsp:sp modelId="{D7013110-8AEC-A549-8437-39265B339E27}">
      <dsp:nvSpPr>
        <dsp:cNvPr id="0" name=""/>
        <dsp:cNvSpPr/>
      </dsp:nvSpPr>
      <dsp:spPr>
        <a:xfrm>
          <a:off x="5652913" y="2041348"/>
          <a:ext cx="2470314" cy="885855"/>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20000"/>
            </a:lnSpc>
            <a:spcBef>
              <a:spcPct val="0"/>
            </a:spcBef>
            <a:spcAft>
              <a:spcPct val="35000"/>
            </a:spcAft>
          </a:pPr>
          <a:r>
            <a:rPr lang="en-US" sz="1400" kern="1200" dirty="0" smtClean="0">
              <a:effectLst>
                <a:outerShdw blurRad="50800" dist="38100" dir="2700000" algn="tl" rotWithShape="0">
                  <a:srgbClr val="000000">
                    <a:alpha val="43000"/>
                  </a:srgbClr>
                </a:outerShdw>
              </a:effectLst>
            </a:rPr>
            <a:t>Bill Woodcock</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John Sweeting</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Michael </a:t>
          </a:r>
          <a:r>
            <a:rPr lang="en-US" sz="1400" kern="1200" dirty="0" err="1" smtClean="0">
              <a:effectLst>
                <a:outerShdw blurRad="50800" dist="38100" dir="2700000" algn="tl" rotWithShape="0">
                  <a:srgbClr val="000000">
                    <a:alpha val="43000"/>
                  </a:srgbClr>
                </a:outerShdw>
              </a:effectLst>
            </a:rPr>
            <a:t>Abejuala</a:t>
          </a:r>
          <a:r>
            <a:rPr lang="en-US" sz="1400" kern="1200" dirty="0" smtClean="0">
              <a:effectLst>
                <a:outerShdw blurRad="50800" dist="38100" dir="2700000" algn="tl" rotWithShape="0">
                  <a:srgbClr val="000000">
                    <a:alpha val="43000"/>
                  </a:srgbClr>
                </a:outerShdw>
              </a:effectLst>
            </a:rPr>
            <a:t> (Staff)</a:t>
          </a:r>
          <a:endParaRPr lang="en-US" sz="1400" kern="1200" dirty="0">
            <a:effectLst>
              <a:outerShdw blurRad="50800" dist="38100" dir="2700000" algn="tl" rotWithShape="0">
                <a:srgbClr val="000000">
                  <a:alpha val="43000"/>
                </a:srgbClr>
              </a:outerShdw>
            </a:effectLst>
          </a:endParaRPr>
        </a:p>
      </dsp:txBody>
      <dsp:txXfrm>
        <a:off x="5678859" y="2067294"/>
        <a:ext cx="2418422" cy="833963"/>
      </dsp:txXfrm>
    </dsp:sp>
    <dsp:sp modelId="{3E7278AE-E36E-6949-9C80-0CB527373513}">
      <dsp:nvSpPr>
        <dsp:cNvPr id="0" name=""/>
        <dsp:cNvSpPr/>
      </dsp:nvSpPr>
      <dsp:spPr>
        <a:xfrm rot="3310531">
          <a:off x="2197681" y="2977596"/>
          <a:ext cx="1240988" cy="32092"/>
        </a:xfrm>
        <a:custGeom>
          <a:avLst/>
          <a:gdLst/>
          <a:ahLst/>
          <a:cxnLst/>
          <a:rect l="0" t="0" r="0" b="0"/>
          <a:pathLst>
            <a:path>
              <a:moveTo>
                <a:pt x="0" y="16046"/>
              </a:moveTo>
              <a:lnTo>
                <a:pt x="1240988"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7151" y="2962618"/>
        <a:ext cx="62049" cy="62049"/>
      </dsp:txXfrm>
    </dsp:sp>
    <dsp:sp modelId="{26BC5163-8A53-D241-BF54-FB22FE2B88D7}">
      <dsp:nvSpPr>
        <dsp:cNvPr id="0" name=""/>
        <dsp:cNvSpPr/>
      </dsp:nvSpPr>
      <dsp:spPr>
        <a:xfrm>
          <a:off x="3172518" y="3060082"/>
          <a:ext cx="1771711" cy="885855"/>
        </a:xfrm>
        <a:prstGeom prst="roundRect">
          <a:avLst>
            <a:gd name="adj" fmla="val 10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50800" dist="38100" dir="2700000" algn="tl" rotWithShape="0">
                  <a:srgbClr val="000000">
                    <a:alpha val="43000"/>
                  </a:srgbClr>
                </a:outerShdw>
              </a:effectLst>
            </a:rPr>
            <a:t>LACNIC</a:t>
          </a:r>
          <a:endParaRPr lang="en-US" sz="2000" kern="1200" dirty="0">
            <a:effectLst>
              <a:outerShdw blurRad="50800" dist="38100" dir="2700000" algn="tl" rotWithShape="0">
                <a:srgbClr val="000000">
                  <a:alpha val="43000"/>
                </a:srgbClr>
              </a:outerShdw>
            </a:effectLst>
          </a:endParaRPr>
        </a:p>
      </dsp:txBody>
      <dsp:txXfrm>
        <a:off x="3198464" y="3086028"/>
        <a:ext cx="1719819" cy="833963"/>
      </dsp:txXfrm>
    </dsp:sp>
    <dsp:sp modelId="{2A6D6E6F-3620-A341-96DC-BECD532D94F3}">
      <dsp:nvSpPr>
        <dsp:cNvPr id="0" name=""/>
        <dsp:cNvSpPr/>
      </dsp:nvSpPr>
      <dsp:spPr>
        <a:xfrm>
          <a:off x="4944229" y="3486963"/>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n w="38100" cmpd="sng">
              <a:solidFill>
                <a:schemeClr val="tx1"/>
              </a:solidFill>
            </a:ln>
          </a:endParaRPr>
        </a:p>
      </dsp:txBody>
      <dsp:txXfrm>
        <a:off x="5280854" y="3485292"/>
        <a:ext cx="35434" cy="35434"/>
      </dsp:txXfrm>
    </dsp:sp>
    <dsp:sp modelId="{3C884157-9483-9A44-8484-82C8CD8791F3}">
      <dsp:nvSpPr>
        <dsp:cNvPr id="0" name=""/>
        <dsp:cNvSpPr/>
      </dsp:nvSpPr>
      <dsp:spPr>
        <a:xfrm>
          <a:off x="5652913" y="3060082"/>
          <a:ext cx="2470314" cy="885855"/>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effectLst>
                <a:outerShdw blurRad="50800" dist="38100" dir="2700000" algn="tl" rotWithShape="0">
                  <a:srgbClr val="000000">
                    <a:alpha val="43000"/>
                  </a:srgbClr>
                </a:outerShdw>
              </a:effectLst>
            </a:rPr>
            <a:t>Esteban </a:t>
          </a:r>
          <a:r>
            <a:rPr lang="en-US" sz="1400" kern="1200" dirty="0" err="1" smtClean="0">
              <a:effectLst>
                <a:outerShdw blurRad="50800" dist="38100" dir="2700000" algn="tl" rotWithShape="0">
                  <a:srgbClr val="000000">
                    <a:alpha val="43000"/>
                  </a:srgbClr>
                </a:outerShdw>
              </a:effectLst>
            </a:rPr>
            <a:t>Lescano</a:t>
          </a:r>
          <a:r>
            <a:rPr lang="en-US" sz="1400" kern="1200" dirty="0" smtClean="0">
              <a:effectLst>
                <a:outerShdw blurRad="50800" dist="38100" dir="2700000" algn="tl" rotWithShape="0">
                  <a:srgbClr val="000000">
                    <a:alpha val="43000"/>
                  </a:srgbClr>
                </a:outerShdw>
              </a:effectLst>
            </a:rPr>
            <a:t/>
          </a:r>
          <a:br>
            <a:rPr lang="en-US" sz="1400" kern="1200" dirty="0" smtClean="0">
              <a:effectLst>
                <a:outerShdw blurRad="50800" dist="38100" dir="2700000" algn="tl" rotWithShape="0">
                  <a:srgbClr val="000000">
                    <a:alpha val="43000"/>
                  </a:srgbClr>
                </a:outerShdw>
              </a:effectLst>
            </a:rPr>
          </a:br>
          <a:r>
            <a:rPr lang="en-US" sz="1400" kern="1200" dirty="0" err="1" smtClean="0">
              <a:effectLst>
                <a:outerShdw blurRad="50800" dist="38100" dir="2700000" algn="tl" rotWithShape="0">
                  <a:srgbClr val="000000">
                    <a:alpha val="43000"/>
                  </a:srgbClr>
                </a:outerShdw>
              </a:effectLst>
            </a:rPr>
            <a:t>Nico</a:t>
          </a:r>
          <a:r>
            <a:rPr lang="en-US" sz="1400" kern="1200" dirty="0" smtClean="0">
              <a:effectLst>
                <a:outerShdw blurRad="50800" dist="38100" dir="2700000" algn="tl" rotWithShape="0">
                  <a:srgbClr val="000000">
                    <a:alpha val="43000"/>
                  </a:srgbClr>
                </a:outerShdw>
              </a:effectLst>
            </a:rPr>
            <a:t> </a:t>
          </a:r>
          <a:r>
            <a:rPr lang="en-US" sz="1400" kern="1200" dirty="0" err="1" smtClean="0">
              <a:effectLst>
                <a:outerShdw blurRad="50800" dist="38100" dir="2700000" algn="tl" rotWithShape="0">
                  <a:srgbClr val="000000">
                    <a:alpha val="43000"/>
                  </a:srgbClr>
                </a:outerShdw>
              </a:effectLst>
            </a:rPr>
            <a:t>Scheper</a:t>
          </a:r>
          <a:r>
            <a:rPr lang="en-US" sz="1400" kern="1200" dirty="0" smtClean="0">
              <a:effectLst>
                <a:outerShdw blurRad="50800" dist="38100" dir="2700000" algn="tl" rotWithShape="0">
                  <a:srgbClr val="000000">
                    <a:alpha val="43000"/>
                  </a:srgbClr>
                </a:outerShdw>
              </a:effectLst>
            </a:rPr>
            <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Andres Piazza (Staff)</a:t>
          </a:r>
          <a:endParaRPr lang="en-US" sz="1400" kern="1200" dirty="0">
            <a:effectLst>
              <a:outerShdw blurRad="50800" dist="38100" dir="2700000" algn="tl" rotWithShape="0">
                <a:srgbClr val="000000">
                  <a:alpha val="43000"/>
                </a:srgbClr>
              </a:outerShdw>
            </a:effectLst>
          </a:endParaRPr>
        </a:p>
      </dsp:txBody>
      <dsp:txXfrm>
        <a:off x="5678859" y="3086028"/>
        <a:ext cx="2418422" cy="833963"/>
      </dsp:txXfrm>
    </dsp:sp>
    <dsp:sp modelId="{44349654-91D3-0C40-9CA9-19D17E769B11}">
      <dsp:nvSpPr>
        <dsp:cNvPr id="0" name=""/>
        <dsp:cNvSpPr/>
      </dsp:nvSpPr>
      <dsp:spPr>
        <a:xfrm rot="4249260">
          <a:off x="1739576" y="3486963"/>
          <a:ext cx="2157199" cy="32092"/>
        </a:xfrm>
        <a:custGeom>
          <a:avLst/>
          <a:gdLst/>
          <a:ahLst/>
          <a:cxnLst/>
          <a:rect l="0" t="0" r="0" b="0"/>
          <a:pathLst>
            <a:path>
              <a:moveTo>
                <a:pt x="0" y="16046"/>
              </a:moveTo>
              <a:lnTo>
                <a:pt x="2157199"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64245" y="3449079"/>
        <a:ext cx="107859" cy="107859"/>
      </dsp:txXfrm>
    </dsp:sp>
    <dsp:sp modelId="{56D38121-AB68-314E-A1C7-D2992E9ACA8A}">
      <dsp:nvSpPr>
        <dsp:cNvPr id="0" name=""/>
        <dsp:cNvSpPr/>
      </dsp:nvSpPr>
      <dsp:spPr>
        <a:xfrm>
          <a:off x="3172518" y="4078816"/>
          <a:ext cx="1771711" cy="885855"/>
        </a:xfrm>
        <a:prstGeom prst="roundRect">
          <a:avLst>
            <a:gd name="adj" fmla="val 10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50800" dist="38100" dir="2700000" algn="tl" rotWithShape="0">
                  <a:srgbClr val="000000">
                    <a:alpha val="43000"/>
                  </a:srgbClr>
                </a:outerShdw>
              </a:effectLst>
            </a:rPr>
            <a:t>RIPE</a:t>
          </a:r>
        </a:p>
      </dsp:txBody>
      <dsp:txXfrm>
        <a:off x="3198464" y="4104762"/>
        <a:ext cx="1719819" cy="833963"/>
      </dsp:txXfrm>
    </dsp:sp>
    <dsp:sp modelId="{716F42D7-F143-5B4F-B8F5-513C152EE6F8}">
      <dsp:nvSpPr>
        <dsp:cNvPr id="0" name=""/>
        <dsp:cNvSpPr/>
      </dsp:nvSpPr>
      <dsp:spPr>
        <a:xfrm>
          <a:off x="4944229" y="4505697"/>
          <a:ext cx="708684" cy="32092"/>
        </a:xfrm>
        <a:custGeom>
          <a:avLst/>
          <a:gdLst/>
          <a:ahLst/>
          <a:cxnLst/>
          <a:rect l="0" t="0" r="0" b="0"/>
          <a:pathLst>
            <a:path>
              <a:moveTo>
                <a:pt x="0" y="16046"/>
              </a:moveTo>
              <a:lnTo>
                <a:pt x="708684" y="16046"/>
              </a:lnTo>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n w="38100" cmpd="sng">
              <a:solidFill>
                <a:schemeClr val="tx1"/>
              </a:solidFill>
            </a:ln>
          </a:endParaRPr>
        </a:p>
      </dsp:txBody>
      <dsp:txXfrm>
        <a:off x="5280854" y="4504026"/>
        <a:ext cx="35434" cy="35434"/>
      </dsp:txXfrm>
    </dsp:sp>
    <dsp:sp modelId="{07D13B7A-D480-2748-9E2B-1F335F47B754}">
      <dsp:nvSpPr>
        <dsp:cNvPr id="0" name=""/>
        <dsp:cNvSpPr/>
      </dsp:nvSpPr>
      <dsp:spPr>
        <a:xfrm>
          <a:off x="5652913" y="4078816"/>
          <a:ext cx="2470314" cy="885855"/>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20000"/>
            </a:lnSpc>
            <a:spcBef>
              <a:spcPct val="0"/>
            </a:spcBef>
            <a:spcAft>
              <a:spcPct val="35000"/>
            </a:spcAft>
          </a:pPr>
          <a:r>
            <a:rPr lang="en-US" sz="1400" kern="1200" dirty="0" err="1" smtClean="0">
              <a:effectLst>
                <a:outerShdw blurRad="50800" dist="38100" dir="2700000" algn="tl" rotWithShape="0">
                  <a:srgbClr val="000000">
                    <a:alpha val="43000"/>
                  </a:srgbClr>
                </a:outerShdw>
              </a:effectLst>
            </a:rPr>
            <a:t>Nurani</a:t>
          </a:r>
          <a:r>
            <a:rPr lang="en-US" sz="1400" kern="1200" dirty="0" smtClean="0">
              <a:effectLst>
                <a:outerShdw blurRad="50800" dist="38100" dir="2700000" algn="tl" rotWithShape="0">
                  <a:srgbClr val="000000">
                    <a:alpha val="43000"/>
                  </a:srgbClr>
                </a:outerShdw>
              </a:effectLst>
            </a:rPr>
            <a:t> </a:t>
          </a:r>
          <a:r>
            <a:rPr lang="en-US" sz="1400" kern="1200" dirty="0" err="1" smtClean="0">
              <a:effectLst>
                <a:outerShdw blurRad="50800" dist="38100" dir="2700000" algn="tl" rotWithShape="0">
                  <a:srgbClr val="000000">
                    <a:alpha val="43000"/>
                  </a:srgbClr>
                </a:outerShdw>
              </a:effectLst>
            </a:rPr>
            <a:t>Nimpuno</a:t>
          </a:r>
          <a:r>
            <a:rPr lang="en-US" sz="1400" kern="1200" dirty="0" smtClean="0">
              <a:effectLst>
                <a:outerShdw blurRad="50800" dist="38100" dir="2700000" algn="tl" rotWithShape="0">
                  <a:srgbClr val="000000">
                    <a:alpha val="43000"/>
                  </a:srgbClr>
                </a:outerShdw>
              </a:effectLst>
            </a:rPr>
            <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Andrei </a:t>
          </a:r>
          <a:r>
            <a:rPr lang="en-US" sz="1400" kern="1200" dirty="0" err="1" smtClean="0">
              <a:effectLst>
                <a:outerShdw blurRad="50800" dist="38100" dir="2700000" algn="tl" rotWithShape="0">
                  <a:srgbClr val="000000">
                    <a:alpha val="43000"/>
                  </a:srgbClr>
                </a:outerShdw>
              </a:effectLst>
            </a:rPr>
            <a:t>Robachevsky</a:t>
          </a:r>
          <a:r>
            <a:rPr lang="en-US" sz="1400" kern="1200" dirty="0" smtClean="0">
              <a:effectLst>
                <a:outerShdw blurRad="50800" dist="38100" dir="2700000" algn="tl" rotWithShape="0">
                  <a:srgbClr val="000000">
                    <a:alpha val="43000"/>
                  </a:srgbClr>
                </a:outerShdw>
              </a:effectLst>
            </a:rPr>
            <a:t/>
          </a:r>
          <a:br>
            <a:rPr lang="en-US" sz="1400" kern="1200" dirty="0" smtClean="0">
              <a:effectLst>
                <a:outerShdw blurRad="50800" dist="38100" dir="2700000" algn="tl" rotWithShape="0">
                  <a:srgbClr val="000000">
                    <a:alpha val="43000"/>
                  </a:srgbClr>
                </a:outerShdw>
              </a:effectLst>
            </a:rPr>
          </a:br>
          <a:r>
            <a:rPr lang="en-US" sz="1400" kern="1200" dirty="0" smtClean="0">
              <a:effectLst>
                <a:outerShdw blurRad="50800" dist="38100" dir="2700000" algn="tl" rotWithShape="0">
                  <a:srgbClr val="000000">
                    <a:alpha val="43000"/>
                  </a:srgbClr>
                </a:outerShdw>
              </a:effectLst>
            </a:rPr>
            <a:t>Paul </a:t>
          </a:r>
          <a:r>
            <a:rPr lang="en-US" sz="1400" kern="1200" dirty="0" err="1" smtClean="0">
              <a:effectLst>
                <a:outerShdw blurRad="50800" dist="38100" dir="2700000" algn="tl" rotWithShape="0">
                  <a:srgbClr val="000000">
                    <a:alpha val="43000"/>
                  </a:srgbClr>
                </a:outerShdw>
              </a:effectLst>
            </a:rPr>
            <a:t>Rendek</a:t>
          </a:r>
          <a:r>
            <a:rPr lang="en-US" sz="1400" kern="1200" dirty="0" smtClean="0">
              <a:effectLst>
                <a:outerShdw blurRad="50800" dist="38100" dir="2700000" algn="tl" rotWithShape="0">
                  <a:srgbClr val="000000">
                    <a:alpha val="43000"/>
                  </a:srgbClr>
                </a:outerShdw>
              </a:effectLst>
            </a:rPr>
            <a:t> (Staff)</a:t>
          </a:r>
          <a:endParaRPr lang="en-US" sz="1400" kern="1200" dirty="0">
            <a:effectLst>
              <a:outerShdw blurRad="50800" dist="38100" dir="2700000" algn="tl" rotWithShape="0">
                <a:srgbClr val="000000">
                  <a:alpha val="43000"/>
                </a:srgbClr>
              </a:outerShdw>
            </a:effectLst>
          </a:endParaRPr>
        </a:p>
      </dsp:txBody>
      <dsp:txXfrm>
        <a:off x="5678859" y="4104762"/>
        <a:ext cx="2418422" cy="8339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56FF9B-298F-0843-B07E-74108D9599C5}" type="datetimeFigureOut">
              <a:rPr lang="en-US" smtClean="0"/>
              <a:t>5/03/2015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B2F5DA-0F62-D547-8EB6-F9F918FC745D}" type="slidenum">
              <a:rPr lang="en-US" smtClean="0"/>
              <a:t>‹#›</a:t>
            </a:fld>
            <a:endParaRPr lang="en-US"/>
          </a:p>
        </p:txBody>
      </p:sp>
    </p:spTree>
    <p:extLst>
      <p:ext uri="{BB962C8B-B14F-4D97-AF65-F5344CB8AC3E}">
        <p14:creationId xmlns:p14="http://schemas.microsoft.com/office/powerpoint/2010/main" val="3358323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t>5/03/2015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pnic.net/community/support/network-operator-groups" TargetMode="External"/><Relationship Id="rId4" Type="http://schemas.openxmlformats.org/officeDocument/2006/relationships/hyperlink" Target="https://www.apnic.net/events/apnic-speakers/presentations"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Reflects</a:t>
            </a:r>
            <a:r>
              <a:rPr lang="en-US" baseline="0" dirty="0" smtClean="0"/>
              <a:t> APNIC’s vision of a “global, open, stable and secure Internet that serves the entire Asia Pacific community:</a:t>
            </a:r>
          </a:p>
          <a:p>
            <a:endParaRPr lang="en-US" baseline="0" dirty="0" smtClean="0"/>
          </a:p>
          <a:p>
            <a:pPr marL="171450" indent="-171450">
              <a:buFontTx/>
              <a:buChar char="-"/>
            </a:pPr>
            <a:r>
              <a:rPr lang="en-US" baseline="0" dirty="0" smtClean="0"/>
              <a:t>Serving APNIC Members</a:t>
            </a:r>
          </a:p>
          <a:p>
            <a:pPr marL="171450" indent="-171450">
              <a:buFontTx/>
              <a:buChar char="-"/>
            </a:pPr>
            <a:r>
              <a:rPr lang="en-US" baseline="0" dirty="0" smtClean="0"/>
              <a:t>Supporting Internet development in the AP region</a:t>
            </a:r>
          </a:p>
          <a:p>
            <a:pPr marL="171450" indent="-171450">
              <a:buFontTx/>
              <a:buChar char="-"/>
            </a:pPr>
            <a:r>
              <a:rPr lang="en-US" baseline="0" dirty="0" smtClean="0"/>
              <a:t>Collaborating with the Internet community</a:t>
            </a:r>
            <a:endParaRPr lang="en-US" dirty="0" smtClean="0"/>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3</a:t>
            </a:fld>
            <a:endParaRPr lang="en-AU"/>
          </a:p>
        </p:txBody>
      </p:sp>
    </p:spTree>
    <p:extLst>
      <p:ext uri="{BB962C8B-B14F-4D97-AF65-F5344CB8AC3E}">
        <p14:creationId xmlns:p14="http://schemas.microsoft.com/office/powerpoint/2010/main" val="329941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760B50-68CE-4856-A7F5-953E39274F9E}" type="slidenum">
              <a:rPr lang="en-AU" smtClean="0"/>
              <a:t>15</a:t>
            </a:fld>
            <a:endParaRPr lang="en-AU"/>
          </a:p>
        </p:txBody>
      </p:sp>
    </p:spTree>
    <p:extLst>
      <p:ext uri="{BB962C8B-B14F-4D97-AF65-F5344CB8AC3E}">
        <p14:creationId xmlns:p14="http://schemas.microsoft.com/office/powerpoint/2010/main" val="213544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In 2014, APNIC conducted a</a:t>
            </a:r>
            <a:r>
              <a:rPr lang="en-US" sz="1200" baseline="0" dirty="0" smtClean="0">
                <a:solidFill>
                  <a:schemeClr val="bg2"/>
                </a:solidFill>
              </a:rPr>
              <a:t> major project aiming to improve our Disaster Recovery arrangements and readiness for our core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Al</a:t>
            </a:r>
            <a:r>
              <a:rPr lang="en-US" sz="1200" baseline="0" dirty="0" smtClean="0">
                <a:solidFill>
                  <a:schemeClr val="bg2"/>
                </a:solidFill>
              </a:rPr>
              <a:t>l servers were migrated from Citrix to VMware, and the Puppet configuration management platform was deployed. As part of the work, an audit of every APNIC server  – 175 of them – was undertaken and a recovery plan was exercised for each.</a:t>
            </a:r>
            <a:endParaRPr lang="en-US" sz="1400" dirty="0" smtClean="0">
              <a:solidFill>
                <a:schemeClr val="bg2"/>
              </a:solidFill>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760B50-68CE-4856-A7F5-953E39274F9E}" type="slidenum">
              <a:rPr lang="en-AU" smtClean="0"/>
              <a:t>16</a:t>
            </a:fld>
            <a:endParaRPr lang="en-AU"/>
          </a:p>
        </p:txBody>
      </p:sp>
    </p:spTree>
    <p:extLst>
      <p:ext uri="{BB962C8B-B14F-4D97-AF65-F5344CB8AC3E}">
        <p14:creationId xmlns:p14="http://schemas.microsoft.com/office/powerpoint/2010/main" val="2135442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passed the</a:t>
            </a:r>
            <a:r>
              <a:rPr lang="en-US" baseline="0" dirty="0" smtClean="0"/>
              <a:t> annual ISO9001 external audit in August 2014.</a:t>
            </a:r>
          </a:p>
          <a:p>
            <a:r>
              <a:rPr lang="en-US" dirty="0" smtClean="0"/>
              <a:t>Internal audit process established: regular</a:t>
            </a:r>
            <a:r>
              <a:rPr lang="en-US" baseline="0" dirty="0" smtClean="0"/>
              <a:t> spot checks on travels, requisitions etc. to check for compliance</a:t>
            </a:r>
          </a:p>
          <a:p>
            <a:r>
              <a:rPr lang="en-US" baseline="0" dirty="0" smtClean="0"/>
              <a:t>Price Waterhouse Coopers (PWC) appointed as our next external auditor. Appointment is rotated every 3 year</a:t>
            </a:r>
          </a:p>
          <a:p>
            <a:r>
              <a:rPr lang="en-US" baseline="0" dirty="0" smtClean="0"/>
              <a:t>RIR accountability matrix developed in collaboration with the other RIRs</a:t>
            </a:r>
          </a:p>
          <a:p>
            <a:r>
              <a:rPr lang="en-US" baseline="0" dirty="0" smtClean="0"/>
              <a:t>Transparency page on public website updated. It contains various information on how APNIC ensures proper governance and oversight of all its activities</a:t>
            </a: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17</a:t>
            </a:fld>
            <a:endParaRPr lang="en-AU"/>
          </a:p>
        </p:txBody>
      </p:sp>
    </p:spTree>
    <p:extLst>
      <p:ext uri="{BB962C8B-B14F-4D97-AF65-F5344CB8AC3E}">
        <p14:creationId xmlns:p14="http://schemas.microsoft.com/office/powerpoint/2010/main" val="202135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Compared</a:t>
            </a:r>
            <a:r>
              <a:rPr lang="en-AU" baseline="0" dirty="0" smtClean="0"/>
              <a:t> to 2012 Survey</a:t>
            </a:r>
          </a:p>
          <a:p>
            <a:r>
              <a:rPr lang="en-AU" baseline="0" dirty="0" smtClean="0"/>
              <a:t>Quality of services increased from 5.71 to 6.15</a:t>
            </a:r>
          </a:p>
          <a:p>
            <a:r>
              <a:rPr lang="en-AU" baseline="0" dirty="0" smtClean="0"/>
              <a:t>Value of services and membership increased from 5.34 to 5.91</a:t>
            </a:r>
            <a:endParaRPr lang="en-AU" dirty="0"/>
          </a:p>
        </p:txBody>
      </p:sp>
      <p:sp>
        <p:nvSpPr>
          <p:cNvPr id="4" name="Slide Number Placeholder 3"/>
          <p:cNvSpPr>
            <a:spLocks noGrp="1"/>
          </p:cNvSpPr>
          <p:nvPr>
            <p:ph type="sldNum" sz="quarter" idx="10"/>
          </p:nvPr>
        </p:nvSpPr>
        <p:spPr/>
        <p:txBody>
          <a:bodyPr/>
          <a:lstStyle/>
          <a:p>
            <a:fld id="{51760B50-68CE-4856-A7F5-953E39274F9E}" type="slidenum">
              <a:rPr lang="en-AU" smtClean="0"/>
              <a:t>18</a:t>
            </a:fld>
            <a:endParaRPr lang="en-AU"/>
          </a:p>
        </p:txBody>
      </p:sp>
    </p:spTree>
    <p:extLst>
      <p:ext uri="{BB962C8B-B14F-4D97-AF65-F5344CB8AC3E}">
        <p14:creationId xmlns:p14="http://schemas.microsoft.com/office/powerpoint/2010/main" val="303423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Activity Plan</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During 2014, APNIC Members requested greater visibility of APNIC’s planned activities and resource allocation to gain a better understanding of its operations.  The 2015 budget submission included a comprehensive Activity Plan to provide Members and the wider community increased visibility of the costs related to APNIC’s activities. </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19</a:t>
            </a:fld>
            <a:endParaRPr lang="en-AU"/>
          </a:p>
        </p:txBody>
      </p:sp>
    </p:spTree>
    <p:extLst>
      <p:ext uri="{BB962C8B-B14F-4D97-AF65-F5344CB8AC3E}">
        <p14:creationId xmlns:p14="http://schemas.microsoft.com/office/powerpoint/2010/main" val="67527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20</a:t>
            </a:fld>
            <a:endParaRPr lang="en-AU"/>
          </a:p>
        </p:txBody>
      </p:sp>
    </p:spTree>
    <p:extLst>
      <p:ext uri="{BB962C8B-B14F-4D97-AF65-F5344CB8AC3E}">
        <p14:creationId xmlns:p14="http://schemas.microsoft.com/office/powerpoint/2010/main" val="43637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21</a:t>
            </a:fld>
            <a:endParaRPr lang="en-AU"/>
          </a:p>
        </p:txBody>
      </p:sp>
    </p:spTree>
    <p:extLst>
      <p:ext uri="{BB962C8B-B14F-4D97-AF65-F5344CB8AC3E}">
        <p14:creationId xmlns:p14="http://schemas.microsoft.com/office/powerpoint/2010/main" val="3299415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APNIC training aims to deliver vital skills to network operators across the entire region to help grow the</a:t>
            </a:r>
            <a:r>
              <a:rPr lang="en-US" baseline="0" dirty="0" smtClean="0"/>
              <a:t> Internet.  As you can see, we were very active in 2014.</a:t>
            </a:r>
          </a:p>
          <a:p>
            <a:endParaRPr lang="en-US" baseline="0" dirty="0" smtClean="0"/>
          </a:p>
          <a:p>
            <a:r>
              <a:rPr lang="en-US" baseline="0" dirty="0" smtClean="0"/>
              <a:t>APNIC is currently assessing the training requirements around the region and I encourage everyone here to take the APNIC Training Survey </a:t>
            </a:r>
          </a:p>
          <a:p>
            <a:endParaRPr lang="en-US" baseline="0" dirty="0" smtClean="0"/>
          </a:p>
          <a:p>
            <a:r>
              <a:rPr lang="en-US" dirty="0" smtClean="0"/>
              <a:t>http://</a:t>
            </a:r>
            <a:r>
              <a:rPr lang="en-US" dirty="0" err="1" smtClean="0"/>
              <a:t>www.apnic.net</a:t>
            </a:r>
            <a:r>
              <a:rPr lang="en-US" dirty="0" smtClean="0"/>
              <a:t>/</a:t>
            </a:r>
            <a:r>
              <a:rPr lang="en-US" dirty="0" err="1" smtClean="0"/>
              <a:t>trainingsurvey</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22</a:t>
            </a:fld>
            <a:endParaRPr lang="en-AU"/>
          </a:p>
        </p:txBody>
      </p:sp>
    </p:spTree>
    <p:extLst>
      <p:ext uri="{BB962C8B-B14F-4D97-AF65-F5344CB8AC3E}">
        <p14:creationId xmlns:p14="http://schemas.microsoft.com/office/powerpoint/2010/main" val="3913242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APNIC training aims to deliver vital skills to network operators across the entire region to help grow the</a:t>
            </a:r>
            <a:r>
              <a:rPr lang="en-US" baseline="0" dirty="0" smtClean="0"/>
              <a:t> Internet.  As you can see, we were very active in 2014.</a:t>
            </a:r>
          </a:p>
          <a:p>
            <a:endParaRPr lang="en-US" baseline="0" dirty="0" smtClean="0"/>
          </a:p>
          <a:p>
            <a:r>
              <a:rPr lang="en-US" baseline="0" dirty="0" smtClean="0"/>
              <a:t>APNIC is currently assessing the training requirements around the region and I encourage everyone here to take the APNIC Training Survey </a:t>
            </a:r>
          </a:p>
          <a:p>
            <a:endParaRPr lang="en-US" baseline="0" dirty="0" smtClean="0"/>
          </a:p>
          <a:p>
            <a:r>
              <a:rPr lang="en-US" dirty="0" smtClean="0"/>
              <a:t>http://</a:t>
            </a:r>
            <a:r>
              <a:rPr lang="en-US" dirty="0" err="1" smtClean="0"/>
              <a:t>www.apnic.net</a:t>
            </a:r>
            <a:r>
              <a:rPr lang="en-US" dirty="0" smtClean="0"/>
              <a:t>/</a:t>
            </a:r>
            <a:r>
              <a:rPr lang="en-US" dirty="0" err="1" smtClean="0"/>
              <a:t>trainingsurvey</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23</a:t>
            </a:fld>
            <a:endParaRPr lang="en-AU"/>
          </a:p>
        </p:txBody>
      </p:sp>
    </p:spTree>
    <p:extLst>
      <p:ext uri="{BB962C8B-B14F-4D97-AF65-F5344CB8AC3E}">
        <p14:creationId xmlns:p14="http://schemas.microsoft.com/office/powerpoint/2010/main" val="3913242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APNIC actively supports and engages with professional communities of network operators, including </a:t>
            </a:r>
            <a:r>
              <a:rPr lang="en-US" dirty="0" smtClean="0">
                <a:hlinkClick r:id="rId3"/>
              </a:rPr>
              <a:t>Network Operator Groups</a:t>
            </a:r>
            <a:r>
              <a:rPr lang="en-US" dirty="0" smtClean="0"/>
              <a:t> (NOGs), by providing financial and logistical support in addition to participating in various </a:t>
            </a:r>
            <a:r>
              <a:rPr lang="en-US" dirty="0" smtClean="0">
                <a:hlinkClick r:id="rId4"/>
              </a:rPr>
              <a:t>regional conferences</a:t>
            </a:r>
            <a:r>
              <a:rPr lang="en-US" dirty="0" smtClean="0"/>
              <a:t>.</a:t>
            </a:r>
          </a:p>
          <a:p>
            <a:endParaRPr lang="en-US" dirty="0" smtClean="0"/>
          </a:p>
          <a:p>
            <a:r>
              <a:rPr lang="en-US" dirty="0" smtClean="0"/>
              <a:t>NOGs are informal forums that bring together network operators, network engineers and the like to discuss matters relating to routing, network security, peering and interconnection and other operational issues. While the forums are generally structured around sharing relevant technical information, they also provide training and other capacity development opportunities to the region's operators. </a:t>
            </a:r>
            <a:br>
              <a:rPr lang="en-US" dirty="0" smtClean="0"/>
            </a:br>
            <a:endParaRPr lang="en-US" dirty="0" smtClean="0"/>
          </a:p>
          <a:p>
            <a:r>
              <a:rPr lang="en-US" dirty="0" smtClean="0"/>
              <a:t>APNIC has ongoing commitments to various regional NOGs, participating and sharing information on key technologies affecting the Internet, for example, IPv6 deployment, and building capacity where relevant.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24</a:t>
            </a:fld>
            <a:endParaRPr lang="en-AU"/>
          </a:p>
        </p:txBody>
      </p:sp>
    </p:spTree>
    <p:extLst>
      <p:ext uri="{BB962C8B-B14F-4D97-AF65-F5344CB8AC3E}">
        <p14:creationId xmlns:p14="http://schemas.microsoft.com/office/powerpoint/2010/main" val="29633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4</a:t>
            </a:fld>
            <a:endParaRPr lang="en-AU"/>
          </a:p>
        </p:txBody>
      </p:sp>
    </p:spTree>
    <p:extLst>
      <p:ext uri="{BB962C8B-B14F-4D97-AF65-F5344CB8AC3E}">
        <p14:creationId xmlns:p14="http://schemas.microsoft.com/office/powerpoint/2010/main" val="3299415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25</a:t>
            </a:fld>
            <a:endParaRPr lang="en-AU"/>
          </a:p>
        </p:txBody>
      </p:sp>
    </p:spTree>
    <p:extLst>
      <p:ext uri="{BB962C8B-B14F-4D97-AF65-F5344CB8AC3E}">
        <p14:creationId xmlns:p14="http://schemas.microsoft.com/office/powerpoint/2010/main" val="218807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Technical assistance is offered to network operators that need help to tackle projects such as IPv6 deployment. It is provided on a cost recovery basis.</a:t>
            </a:r>
          </a:p>
          <a:p>
            <a:endParaRPr lang="en-US" baseline="0" dirty="0" smtClean="0"/>
          </a:p>
          <a:p>
            <a:r>
              <a:rPr lang="en-US" baseline="0" dirty="0" smtClean="0"/>
              <a:t>In addition to the existing partnership with F, I and K-root operator, APNIC signed an </a:t>
            </a:r>
            <a:r>
              <a:rPr lang="en-US" baseline="0" dirty="0" err="1" smtClean="0"/>
              <a:t>MoU</a:t>
            </a:r>
            <a:r>
              <a:rPr lang="en-US" baseline="0" dirty="0" smtClean="0"/>
              <a:t> with ICANN to help distribute L-root servers in the AP region</a:t>
            </a:r>
          </a:p>
          <a:p>
            <a:endParaRPr lang="en-US" baseline="0" dirty="0" smtClean="0"/>
          </a:p>
          <a:p>
            <a:r>
              <a:rPr lang="en-US" baseline="0" dirty="0" smtClean="0"/>
              <a:t>We provided 14 fellowships for APNIC 38. Fellows are given financial assistance on travel, accommodation and daily expenses.  Thanks to Google and APIA for their generous contributions to </a:t>
            </a:r>
            <a:r>
              <a:rPr lang="en-US" baseline="0" smtClean="0"/>
              <a:t>the fellowships.</a:t>
            </a:r>
            <a:endParaRPr lang="en-US" baseline="0" dirty="0" smtClean="0"/>
          </a:p>
          <a:p>
            <a:endParaRPr lang="en-US" baseline="0" dirty="0" smtClean="0"/>
          </a:p>
          <a:p>
            <a:r>
              <a:rPr lang="en-US" baseline="0" dirty="0" smtClean="0"/>
              <a:t>We provided our first youth fellowships at APNIC 38.</a:t>
            </a:r>
          </a:p>
        </p:txBody>
      </p:sp>
      <p:sp>
        <p:nvSpPr>
          <p:cNvPr id="4" name="Slide Number Placeholder 3"/>
          <p:cNvSpPr>
            <a:spLocks noGrp="1"/>
          </p:cNvSpPr>
          <p:nvPr>
            <p:ph type="sldNum" sz="quarter" idx="10"/>
          </p:nvPr>
        </p:nvSpPr>
        <p:spPr/>
        <p:txBody>
          <a:bodyPr/>
          <a:lstStyle/>
          <a:p>
            <a:fld id="{51760B50-68CE-4856-A7F5-953E39274F9E}" type="slidenum">
              <a:rPr lang="en-AU" smtClean="0"/>
              <a:t>26</a:t>
            </a:fld>
            <a:endParaRPr lang="en-AU"/>
          </a:p>
        </p:txBody>
      </p:sp>
    </p:spTree>
    <p:extLst>
      <p:ext uri="{BB962C8B-B14F-4D97-AF65-F5344CB8AC3E}">
        <p14:creationId xmlns:p14="http://schemas.microsoft.com/office/powerpoint/2010/main" val="3502567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PDP is central to APNIC Community activities</a:t>
            </a:r>
          </a:p>
          <a:p>
            <a:pPr lvl="1"/>
            <a:r>
              <a:rPr lang="en-US" dirty="0" smtClean="0"/>
              <a:t>Supporting the PDP is a core Secretariat function</a:t>
            </a:r>
          </a:p>
          <a:p>
            <a:r>
              <a:rPr lang="en-US" dirty="0" smtClean="0"/>
              <a:t>APNIC support for the PDP includes</a:t>
            </a:r>
          </a:p>
          <a:p>
            <a:pPr lvl="1"/>
            <a:r>
              <a:rPr lang="en-US" dirty="0" smtClean="0"/>
              <a:t>SIG Chair support</a:t>
            </a:r>
          </a:p>
          <a:p>
            <a:pPr lvl="1"/>
            <a:r>
              <a:rPr lang="en-US" dirty="0" smtClean="0"/>
              <a:t>Host Mailing list, Remote Participation</a:t>
            </a:r>
          </a:p>
          <a:p>
            <a:pPr lvl="1"/>
            <a:r>
              <a:rPr lang="en-US" dirty="0" smtClean="0"/>
              <a:t>Provide documentation and editorial support</a:t>
            </a:r>
          </a:p>
          <a:p>
            <a:pPr lvl="1"/>
            <a:r>
              <a:rPr lang="en-US" dirty="0" smtClean="0"/>
              <a:t>Implementation and implementation reports</a:t>
            </a:r>
          </a:p>
          <a:p>
            <a:r>
              <a:rPr lang="en-US" dirty="0" smtClean="0"/>
              <a:t>Support currently provided by Adam Gosling</a:t>
            </a:r>
          </a:p>
          <a:p>
            <a:pPr lvl="1"/>
            <a:r>
              <a:rPr lang="en-US" dirty="0" smtClean="0"/>
              <a:t>Assigning one (or two) additional staff members</a:t>
            </a:r>
          </a:p>
          <a:p>
            <a:pPr lvl="1"/>
            <a:r>
              <a:rPr lang="en-US" dirty="0" smtClean="0"/>
              <a:t>Will be trained in all aspects of PDP support</a:t>
            </a:r>
          </a:p>
          <a:p>
            <a:pPr lvl="1"/>
            <a:r>
              <a:rPr lang="en-US" dirty="0" smtClean="0"/>
              <a:t>Will assist Adam, or provide back-up as required</a:t>
            </a:r>
          </a:p>
          <a:p>
            <a:r>
              <a:rPr lang="en-US" dirty="0" smtClean="0"/>
              <a:t>Policy SIG Chairs must consider several inputs</a:t>
            </a:r>
          </a:p>
          <a:p>
            <a:pPr lvl="1"/>
            <a:r>
              <a:rPr lang="en-US" dirty="0" smtClean="0"/>
              <a:t>Mailing list discussion</a:t>
            </a:r>
          </a:p>
          <a:p>
            <a:pPr lvl="1"/>
            <a:r>
              <a:rPr lang="en-US" dirty="0" smtClean="0"/>
              <a:t>Comments during the meeting</a:t>
            </a:r>
          </a:p>
          <a:p>
            <a:pPr lvl="1"/>
            <a:r>
              <a:rPr lang="en-US" dirty="0" smtClean="0"/>
              <a:t>Comments from electronic chat</a:t>
            </a:r>
          </a:p>
          <a:p>
            <a:r>
              <a:rPr lang="en-US" dirty="0" smtClean="0"/>
              <a:t>To assist, Chairs usually request a show of hands</a:t>
            </a:r>
          </a:p>
          <a:p>
            <a:pPr lvl="1"/>
            <a:r>
              <a:rPr lang="en-US" dirty="0" smtClean="0"/>
              <a:t>Remote participation difficult to gauge without counting</a:t>
            </a:r>
          </a:p>
          <a:p>
            <a:pPr lvl="1"/>
            <a:r>
              <a:rPr lang="en-US" dirty="0" smtClean="0"/>
              <a:t>We don’t count: a show of hands is a ‘temperature of the room’</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Internally, a SIG process was launched for secretariat staff to use and understand the bottom up decision making process and procedures. This mechanism is now a formal channel for secretariat decisions about improving the workplace where possible.</a:t>
            </a:r>
            <a:r>
              <a:rPr lang="en-AU" dirty="0" smtClean="0">
                <a:effectLst/>
              </a:rPr>
              <a:t> </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27</a:t>
            </a:fld>
            <a:endParaRPr lang="en-AU"/>
          </a:p>
        </p:txBody>
      </p:sp>
    </p:spTree>
    <p:extLst>
      <p:ext uri="{BB962C8B-B14F-4D97-AF65-F5344CB8AC3E}">
        <p14:creationId xmlns:p14="http://schemas.microsoft.com/office/powerpoint/2010/main" val="3490543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April 2014</a:t>
            </a:r>
          </a:p>
          <a:p>
            <a:pPr lvl="1"/>
            <a:r>
              <a:rPr lang="en-US" b="1" dirty="0" smtClean="0"/>
              <a:t>prop-107: AS number transfer policy proposal</a:t>
            </a:r>
          </a:p>
          <a:p>
            <a:pPr lvl="1"/>
            <a:r>
              <a:rPr lang="en-US" dirty="0" smtClean="0"/>
              <a:t>Permits the intra- and inter-regional transfer of ASNs</a:t>
            </a:r>
          </a:p>
          <a:p>
            <a:r>
              <a:rPr lang="en-US" dirty="0" smtClean="0"/>
              <a:t>7 May 2014</a:t>
            </a:r>
          </a:p>
          <a:p>
            <a:pPr lvl="1"/>
            <a:r>
              <a:rPr lang="en-US" b="1" dirty="0" smtClean="0"/>
              <a:t>prop-109: Allocate 1.0.0.0/24 and 1.1.1.0/24 to APNIC Labs as Research Prefixes</a:t>
            </a:r>
          </a:p>
          <a:p>
            <a:pPr lvl="1"/>
            <a:r>
              <a:rPr lang="en-US" dirty="0" smtClean="0"/>
              <a:t>Delegates 1.0.0.0/24 and 1.1.1.0/24 to APNIC for use by APNIC Labs</a:t>
            </a:r>
          </a:p>
          <a:p>
            <a:r>
              <a:rPr lang="en-US" dirty="0" smtClean="0"/>
              <a:t>27 May 2014</a:t>
            </a:r>
          </a:p>
          <a:p>
            <a:pPr lvl="1"/>
            <a:r>
              <a:rPr lang="en-US" b="1" dirty="0" smtClean="0"/>
              <a:t>prop-105: Distribution of returned IPv4 address blocks (Modification of prop-088)</a:t>
            </a:r>
          </a:p>
          <a:p>
            <a:pPr lvl="1"/>
            <a:r>
              <a:rPr lang="en-US" dirty="0" smtClean="0"/>
              <a:t>Proposal to allow the distribution of IPv4 address blocks delegated to APNIC as a result of the “Global policy for post exhaustion IPv4 allocation mechanisms by the IANA”.</a:t>
            </a:r>
          </a:p>
          <a:p>
            <a:pPr lvl="1"/>
            <a:r>
              <a:rPr lang="en-US" dirty="0" smtClean="0"/>
              <a:t>This is great for Members who have been able to get another small delegation of IPv4 space.</a:t>
            </a: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28</a:t>
            </a:fld>
            <a:endParaRPr lang="en-AU"/>
          </a:p>
        </p:txBody>
      </p:sp>
    </p:spTree>
    <p:extLst>
      <p:ext uri="{BB962C8B-B14F-4D97-AF65-F5344CB8AC3E}">
        <p14:creationId xmlns:p14="http://schemas.microsoft.com/office/powerpoint/2010/main" val="907705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At APNIC 38, the Secretariat piloted a new tool for measuring consensus, referred to as CONFER, </a:t>
            </a:r>
            <a:r>
              <a:rPr lang="en-AU" sz="1200" kern="1200" dirty="0" err="1" smtClean="0">
                <a:solidFill>
                  <a:schemeClr val="tx1"/>
                </a:solidFill>
                <a:effectLst/>
                <a:latin typeface="+mn-lt"/>
                <a:ea typeface="+mn-ea"/>
                <a:cs typeface="+mn-cs"/>
              </a:rPr>
              <a:t>CONsensus</a:t>
            </a:r>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FEedback</a:t>
            </a:r>
            <a:r>
              <a:rPr lang="en-AU" sz="1200" kern="1200" dirty="0" smtClean="0">
                <a:solidFill>
                  <a:schemeClr val="tx1"/>
                </a:solidFill>
                <a:effectLst/>
                <a:latin typeface="+mn-lt"/>
                <a:ea typeface="+mn-ea"/>
                <a:cs typeface="+mn-cs"/>
              </a:rPr>
              <a:t> in </a:t>
            </a:r>
            <a:r>
              <a:rPr lang="en-AU" sz="1200" kern="1200" dirty="0" err="1" smtClean="0">
                <a:solidFill>
                  <a:schemeClr val="tx1"/>
                </a:solidFill>
                <a:effectLst/>
                <a:latin typeface="+mn-lt"/>
                <a:ea typeface="+mn-ea"/>
                <a:cs typeface="+mn-cs"/>
              </a:rPr>
              <a:t>Realtime</a:t>
            </a:r>
            <a:r>
              <a:rPr lang="en-AU" sz="1200" kern="1200" dirty="0" smtClean="0">
                <a:solidFill>
                  <a:schemeClr val="tx1"/>
                </a:solidFill>
                <a:effectLst/>
                <a:latin typeface="+mn-lt"/>
                <a:ea typeface="+mn-ea"/>
                <a:cs typeface="+mn-cs"/>
              </a:rPr>
              <a:t>. CONFER is an electronic consensus measurement tool which measures consensus in real time. The tool was built in response to the Policy SIG Chair’s and community’s request for a system to more accurately gauge support for policy proposals, especially for those participating remotely.</a:t>
            </a:r>
            <a:r>
              <a:rPr lang="en-AU" dirty="0" smtClean="0">
                <a:effectLst/>
              </a:rPr>
              <a:t> </a:t>
            </a:r>
            <a:endParaRPr lang="en-AU" dirty="0"/>
          </a:p>
        </p:txBody>
      </p:sp>
      <p:sp>
        <p:nvSpPr>
          <p:cNvPr id="4" name="Slide Number Placeholder 3"/>
          <p:cNvSpPr>
            <a:spLocks noGrp="1"/>
          </p:cNvSpPr>
          <p:nvPr>
            <p:ph type="sldNum" sz="quarter" idx="10"/>
          </p:nvPr>
        </p:nvSpPr>
        <p:spPr/>
        <p:txBody>
          <a:bodyPr/>
          <a:lstStyle/>
          <a:p>
            <a:fld id="{51760B50-68CE-4856-A7F5-953E39274F9E}" type="slidenum">
              <a:rPr lang="en-AU" smtClean="0"/>
              <a:t>29</a:t>
            </a:fld>
            <a:endParaRPr lang="en-AU"/>
          </a:p>
        </p:txBody>
      </p:sp>
    </p:spTree>
    <p:extLst>
      <p:ext uri="{BB962C8B-B14F-4D97-AF65-F5344CB8AC3E}">
        <p14:creationId xmlns:p14="http://schemas.microsoft.com/office/powerpoint/2010/main" val="2003361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An</a:t>
            </a:r>
            <a:r>
              <a:rPr lang="en-US" sz="1600" baseline="0" dirty="0" smtClean="0">
                <a:solidFill>
                  <a:schemeClr val="tx1"/>
                </a:solidFill>
              </a:rPr>
              <a:t> e</a:t>
            </a:r>
            <a:r>
              <a:rPr lang="en-US" sz="1600" dirty="0" smtClean="0">
                <a:solidFill>
                  <a:schemeClr val="tx1"/>
                </a:solidFill>
              </a:rPr>
              <a:t>xample of the success of the smaller ARM meetings: Colombo, Sri Lanka</a:t>
            </a:r>
            <a:r>
              <a:rPr lang="en-US" sz="1600" baseline="0" dirty="0" smtClean="0">
                <a:solidFill>
                  <a:schemeClr val="tx1"/>
                </a:solidFill>
              </a:rPr>
              <a:t> in October, at smaller ARM</a:t>
            </a:r>
            <a:r>
              <a:rPr lang="en-US" sz="1600" dirty="0" smtClean="0">
                <a:solidFill>
                  <a:schemeClr val="tx1"/>
                </a:solidFill>
              </a:rPr>
              <a:t> we had 13</a:t>
            </a:r>
            <a:r>
              <a:rPr lang="en-US" sz="1600" baseline="0" dirty="0" smtClean="0">
                <a:solidFill>
                  <a:schemeClr val="tx1"/>
                </a:solidFill>
              </a:rPr>
              <a:t> out of our </a:t>
            </a:r>
            <a:r>
              <a:rPr lang="en-US" sz="1600" dirty="0" smtClean="0">
                <a:solidFill>
                  <a:schemeClr val="tx1"/>
                </a:solidFill>
              </a:rPr>
              <a:t>15 Members attend</a:t>
            </a:r>
            <a:r>
              <a:rPr lang="en-US" sz="1600" baseline="0" dirty="0" smtClean="0">
                <a:solidFill>
                  <a:schemeClr val="tx1"/>
                </a:solidFill>
              </a:rPr>
              <a:t>. That’s 87% of our Members in that country who got to hear about the latest APNIC news and speak to our Member Services team in one event.  Most had never attended an APRICOT or APNIC conference before – that’s the aim of the ARM program, reach those who can’t attend the major conferences.  We are planning six of those ARM events in 2015, first one in Bangkok next week.</a:t>
            </a:r>
            <a:endParaRPr lang="en-US" sz="16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30</a:t>
            </a:fld>
            <a:endParaRPr lang="en-AU"/>
          </a:p>
        </p:txBody>
      </p:sp>
    </p:spTree>
    <p:extLst>
      <p:ext uri="{BB962C8B-B14F-4D97-AF65-F5344CB8AC3E}">
        <p14:creationId xmlns:p14="http://schemas.microsoft.com/office/powerpoint/2010/main" val="144462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remain committed to</a:t>
            </a:r>
            <a:r>
              <a:rPr lang="en-US" baseline="0" dirty="0" smtClean="0"/>
              <a:t> promoting IPv6 and helping increase its adoption</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31</a:t>
            </a:fld>
            <a:endParaRPr lang="en-AU"/>
          </a:p>
        </p:txBody>
      </p:sp>
    </p:spTree>
    <p:extLst>
      <p:ext uri="{BB962C8B-B14F-4D97-AF65-F5344CB8AC3E}">
        <p14:creationId xmlns:p14="http://schemas.microsoft.com/office/powerpoint/2010/main" val="2839638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Appointed </a:t>
            </a:r>
            <a:r>
              <a:rPr lang="en-US" baseline="0" dirty="0" smtClean="0"/>
              <a:t>security specialist, </a:t>
            </a:r>
            <a:r>
              <a:rPr lang="en-US" baseline="0" dirty="0" err="1" smtClean="0"/>
              <a:t>Adli</a:t>
            </a:r>
            <a:r>
              <a:rPr lang="en-US" baseline="0" dirty="0" smtClean="0"/>
              <a:t> Wahid, who is working with different teams within APNIC as well as building relationship with potential and new partners that APNIC can leverage.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Build capability through training, providing content on</a:t>
            </a:r>
            <a:r>
              <a:rPr lang="en-US" baseline="0" dirty="0" smtClean="0"/>
              <a:t> </a:t>
            </a:r>
            <a:r>
              <a:rPr lang="en-US" dirty="0" smtClean="0"/>
              <a:t>security at APNIC and LEA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Participation in NOGs, inter-governmental forums, CERTS etc.  We take that knowledge and share it with Members to raise awareness</a:t>
            </a:r>
          </a:p>
          <a:p>
            <a:endParaRPr lang="en-US" dirty="0" smtClean="0"/>
          </a:p>
          <a:p>
            <a:r>
              <a:rPr lang="en-US" dirty="0" smtClean="0"/>
              <a:t>Highlighting relevant initiatives to Members to improve security such as IRT objects in whois, RPKI, and SAVE (BCP 38)</a:t>
            </a: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32</a:t>
            </a:fld>
            <a:endParaRPr lang="en-AU"/>
          </a:p>
        </p:txBody>
      </p:sp>
    </p:spTree>
    <p:extLst>
      <p:ext uri="{BB962C8B-B14F-4D97-AF65-F5344CB8AC3E}">
        <p14:creationId xmlns:p14="http://schemas.microsoft.com/office/powerpoint/2010/main" val="1412571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760B50-68CE-4856-A7F5-953E39274F9E}" type="slidenum">
              <a:rPr lang="en-AU" smtClean="0"/>
              <a:t>34</a:t>
            </a:fld>
            <a:endParaRPr lang="en-AU"/>
          </a:p>
        </p:txBody>
      </p:sp>
    </p:spTree>
    <p:extLst>
      <p:ext uri="{BB962C8B-B14F-4D97-AF65-F5344CB8AC3E}">
        <p14:creationId xmlns:p14="http://schemas.microsoft.com/office/powerpoint/2010/main" val="1290650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projects received additional mentoring on evaluation and communications (India, Cook Islands</a:t>
            </a:r>
            <a:r>
              <a:rPr lang="en-US" baseline="0" dirty="0" smtClean="0"/>
              <a:t> and Cambodia)</a:t>
            </a:r>
          </a:p>
          <a:p>
            <a:r>
              <a:rPr lang="en-US" baseline="0" dirty="0" smtClean="0"/>
              <a:t>Two site visits conducted in India (</a:t>
            </a:r>
            <a:r>
              <a:rPr lang="en-US" baseline="0" dirty="0" err="1" smtClean="0"/>
              <a:t>Tezpur</a:t>
            </a:r>
            <a:r>
              <a:rPr lang="en-US" baseline="0" dirty="0" smtClean="0"/>
              <a:t> and Mumbai)</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35</a:t>
            </a:fld>
            <a:endParaRPr lang="en-AU"/>
          </a:p>
        </p:txBody>
      </p:sp>
    </p:spTree>
    <p:extLst>
      <p:ext uri="{BB962C8B-B14F-4D97-AF65-F5344CB8AC3E}">
        <p14:creationId xmlns:p14="http://schemas.microsoft.com/office/powerpoint/2010/main" val="245295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Jan 2014, the delegation rate for IPv6 has been quite stable, and we can see that the majority of delegations have been a /32 (65%) which is the default allocation size for providers, followed by /48s which is the default assignment size for end-sites. Most came from normal allocations, instead of one-click.</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5</a:t>
            </a:fld>
            <a:endParaRPr lang="en-AU"/>
          </a:p>
        </p:txBody>
      </p:sp>
    </p:spTree>
    <p:extLst>
      <p:ext uri="{BB962C8B-B14F-4D97-AF65-F5344CB8AC3E}">
        <p14:creationId xmlns:p14="http://schemas.microsoft.com/office/powerpoint/2010/main" val="2697354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36</a:t>
            </a:fld>
            <a:endParaRPr lang="en-AU"/>
          </a:p>
        </p:txBody>
      </p:sp>
    </p:spTree>
    <p:extLst>
      <p:ext uri="{BB962C8B-B14F-4D97-AF65-F5344CB8AC3E}">
        <p14:creationId xmlns:p14="http://schemas.microsoft.com/office/powerpoint/2010/main" val="3299415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Our key global coordination activities</a:t>
            </a:r>
            <a:r>
              <a:rPr lang="en-US" sz="1200" baseline="0" dirty="0" smtClean="0"/>
              <a:t> during this period are:</a:t>
            </a:r>
            <a:endParaRPr lang="en-US" sz="1200" dirty="0" smtClean="0"/>
          </a:p>
          <a:p>
            <a:pPr marL="171450" indent="-171450">
              <a:buFontTx/>
              <a:buChar char="-"/>
            </a:pPr>
            <a:r>
              <a:rPr lang="en-US" sz="1200" dirty="0" smtClean="0"/>
              <a:t>Providing IPv6 advocacy throughout the region</a:t>
            </a:r>
          </a:p>
          <a:p>
            <a:pPr marL="171450" indent="-171450">
              <a:buFontTx/>
              <a:buChar char="-"/>
            </a:pPr>
            <a:r>
              <a:rPr lang="en-US" sz="1200" baseline="0" dirty="0" smtClean="0"/>
              <a:t>We continue to work closely with I* organisation to ensure smooth technical coordination that is critical to the Internet operation</a:t>
            </a:r>
          </a:p>
          <a:p>
            <a:pPr marL="171450" indent="-171450">
              <a:buFontTx/>
              <a:buChar char="-"/>
            </a:pPr>
            <a:r>
              <a:rPr lang="en-US" sz="1200" baseline="0" dirty="0" smtClean="0"/>
              <a:t>We continue to encourage governments to focus on capacity building, particularly on human resources Internet related training and skill development</a:t>
            </a:r>
          </a:p>
          <a:p>
            <a:pPr marL="171450" indent="-171450">
              <a:buFontTx/>
              <a:buChar char="-"/>
            </a:pPr>
            <a:r>
              <a:rPr lang="en-US" sz="1200" dirty="0" smtClean="0"/>
              <a:t>We represent the Internet</a:t>
            </a:r>
            <a:r>
              <a:rPr lang="en-US" sz="1200" baseline="0" dirty="0" smtClean="0"/>
              <a:t> number registry position, based on our own community consultation, at the IANA stewardship transition process</a:t>
            </a:r>
          </a:p>
          <a:p>
            <a:pPr marL="171450" indent="-171450">
              <a:buFontTx/>
              <a:buChar char="-"/>
            </a:pPr>
            <a:r>
              <a:rPr lang="en-US" sz="1200" baseline="0" dirty="0" smtClean="0"/>
              <a:t>We continue to promote the value of multi-stakeholder model in developing the Internet</a:t>
            </a:r>
            <a:endParaRPr lang="en-US" sz="1200" dirty="0" smtClean="0"/>
          </a:p>
          <a:p>
            <a:endParaRPr lang="en-US" sz="1200" dirty="0" smtClean="0"/>
          </a:p>
          <a:p>
            <a:endParaRPr lang="en-US" sz="1200" dirty="0" smtClean="0"/>
          </a:p>
          <a:p>
            <a:r>
              <a:rPr lang="en-US" sz="1200" dirty="0" smtClean="0"/>
              <a:t>Continuing to engage and collaborate</a:t>
            </a:r>
            <a:r>
              <a:rPr lang="en-US" sz="1200" baseline="0" dirty="0" smtClean="0"/>
              <a:t> </a:t>
            </a:r>
            <a:r>
              <a:rPr lang="en-US" sz="1200" dirty="0" smtClean="0"/>
              <a:t>with intergovernmental and governmental organizations</a:t>
            </a:r>
          </a:p>
          <a:p>
            <a:r>
              <a:rPr lang="en-US" sz="1200" dirty="0" smtClean="0"/>
              <a:t>PTC 14, Hawaii</a:t>
            </a:r>
          </a:p>
          <a:p>
            <a:r>
              <a:rPr lang="en-US" sz="1200" dirty="0" smtClean="0"/>
              <a:t>4th APT Prep Meeting for WTDC-14, Bangkok, Thailand</a:t>
            </a:r>
          </a:p>
          <a:p>
            <a:r>
              <a:rPr lang="en-US" sz="1200" dirty="0" smtClean="0"/>
              <a:t>WSIS+10 3rd MPP,  Switzerland</a:t>
            </a:r>
          </a:p>
          <a:p>
            <a:r>
              <a:rPr lang="en-US" sz="1200" dirty="0" smtClean="0"/>
              <a:t>MAG, Switzerland</a:t>
            </a:r>
          </a:p>
          <a:p>
            <a:r>
              <a:rPr lang="en-US" sz="1200" dirty="0" smtClean="0"/>
              <a:t>ICANN 49,  Singapore</a:t>
            </a:r>
          </a:p>
          <a:p>
            <a:r>
              <a:rPr lang="en-US" sz="1200" dirty="0" smtClean="0"/>
              <a:t>WTDC-14, UAE</a:t>
            </a:r>
          </a:p>
          <a:p>
            <a:r>
              <a:rPr lang="en-US" sz="1200" dirty="0" smtClean="0"/>
              <a:t>PITA AGM, Vanuatu</a:t>
            </a:r>
          </a:p>
          <a:p>
            <a:r>
              <a:rPr lang="en-US" sz="1200" dirty="0" smtClean="0"/>
              <a:t>APEC TEL 49, China</a:t>
            </a:r>
          </a:p>
          <a:p>
            <a:r>
              <a:rPr lang="en-US" sz="1200" dirty="0" smtClean="0"/>
              <a:t>WSIS Forum, Switzerland</a:t>
            </a:r>
          </a:p>
          <a:p>
            <a:r>
              <a:rPr lang="en-US" sz="1200" dirty="0" smtClean="0"/>
              <a:t>APT Cybersecurity Forum, Mongolia</a:t>
            </a:r>
          </a:p>
          <a:p>
            <a:r>
              <a:rPr lang="en-US" sz="1200" dirty="0" smtClean="0"/>
              <a:t>OECD CISP Working Group Meeting, France</a:t>
            </a:r>
          </a:p>
          <a:p>
            <a:r>
              <a:rPr lang="en-US" sz="1200" dirty="0" smtClean="0"/>
              <a:t>ICANN 50 UK</a:t>
            </a:r>
          </a:p>
          <a:p>
            <a:r>
              <a:rPr lang="en-US" sz="1200" dirty="0" smtClean="0"/>
              <a:t>SATRC-15, Bhutan</a:t>
            </a:r>
          </a:p>
          <a:p>
            <a:r>
              <a:rPr lang="en-US" sz="1200" dirty="0" err="1" smtClean="0"/>
              <a:t>AuIGF</a:t>
            </a:r>
            <a:r>
              <a:rPr lang="en-US" sz="1200" dirty="0" smtClean="0"/>
              <a:t>,  Australia</a:t>
            </a:r>
          </a:p>
          <a:p>
            <a:r>
              <a:rPr lang="en-US" sz="1200" dirty="0" err="1" smtClean="0"/>
              <a:t>APrIGF</a:t>
            </a:r>
            <a:r>
              <a:rPr lang="en-US" sz="1200" dirty="0" smtClean="0"/>
              <a:t>, India</a:t>
            </a:r>
          </a:p>
          <a:p>
            <a:r>
              <a:rPr lang="en-US" sz="1200" dirty="0" smtClean="0"/>
              <a:t>IGF, Turkey</a:t>
            </a:r>
          </a:p>
          <a:p>
            <a:r>
              <a:rPr lang="en-US" sz="1200" dirty="0" smtClean="0"/>
              <a:t>ADF-11, Brunei</a:t>
            </a:r>
          </a:p>
          <a:p>
            <a:r>
              <a:rPr lang="en-US" sz="1200" dirty="0" smtClean="0"/>
              <a:t>Asia Pacific ICT Ministerial meeting, Brunei</a:t>
            </a:r>
          </a:p>
          <a:p>
            <a:r>
              <a:rPr lang="en-US" sz="1200" dirty="0" err="1" smtClean="0"/>
              <a:t>PacINET</a:t>
            </a:r>
            <a:r>
              <a:rPr lang="en-US" sz="1200" dirty="0" smtClean="0"/>
              <a:t>, Cook Islands</a:t>
            </a:r>
          </a:p>
          <a:p>
            <a:r>
              <a:rPr lang="en-US" sz="1200" dirty="0" smtClean="0"/>
              <a:t>IETF 89, London, UK</a:t>
            </a:r>
          </a:p>
          <a:p>
            <a:r>
              <a:rPr lang="en-US" sz="1200" dirty="0" smtClean="0"/>
              <a:t>IETF 90, Toronto, Canada</a:t>
            </a:r>
          </a:p>
          <a:p>
            <a:r>
              <a:rPr lang="en-US" sz="1200" dirty="0" err="1" smtClean="0"/>
              <a:t>NetHui</a:t>
            </a:r>
            <a:r>
              <a:rPr lang="en-US" sz="1200" dirty="0" smtClean="0"/>
              <a:t>, Auckland, NZ</a:t>
            </a:r>
          </a:p>
          <a:p>
            <a:r>
              <a:rPr lang="en-US" sz="1200" dirty="0" smtClean="0"/>
              <a:t>VNNIC OPM, Hanoi, Vietnam</a:t>
            </a:r>
          </a:p>
          <a:p>
            <a:r>
              <a:rPr lang="en-US" sz="1200" dirty="0" err="1" smtClean="0"/>
              <a:t>NetMundial</a:t>
            </a:r>
            <a:r>
              <a:rPr lang="en-US" sz="1200" dirty="0" smtClean="0"/>
              <a:t> </a:t>
            </a:r>
            <a:r>
              <a:rPr lang="en-US" sz="1200" dirty="0" err="1" smtClean="0"/>
              <a:t>Iniative</a:t>
            </a:r>
            <a:r>
              <a:rPr lang="en-US" sz="1200" dirty="0" smtClean="0"/>
              <a:t> for Internet Governance Cooperation and Development, Geneva</a:t>
            </a:r>
          </a:p>
          <a:p>
            <a:r>
              <a:rPr lang="en-US" sz="1200" dirty="0" smtClean="0"/>
              <a:t>ACMA 3rd Prep Meeting for PP-14, Canberra, Australia</a:t>
            </a:r>
          </a:p>
          <a:p>
            <a:r>
              <a:rPr lang="en-US" sz="1200" dirty="0" smtClean="0"/>
              <a:t>11 AP Telecommunication and ICT Development Forum (ADF-11), Brunei,</a:t>
            </a:r>
          </a:p>
          <a:p>
            <a:r>
              <a:rPr lang="en-US" sz="1200" dirty="0" smtClean="0"/>
              <a:t>Y4IT Youth Congress, Manila, Philippines</a:t>
            </a:r>
          </a:p>
          <a:p>
            <a:r>
              <a:rPr lang="en-US" sz="1200" dirty="0" smtClean="0"/>
              <a:t>AP ICT Ministerial Meeting, Brunei</a:t>
            </a:r>
          </a:p>
          <a:p>
            <a:r>
              <a:rPr lang="en-US" sz="1200" dirty="0" smtClean="0"/>
              <a:t>APEC TEL 50, Brisbane, Australia </a:t>
            </a:r>
          </a:p>
          <a:p>
            <a:r>
              <a:rPr lang="en-US" sz="1200" dirty="0" smtClean="0"/>
              <a:t>ICANN 51, LA</a:t>
            </a:r>
          </a:p>
          <a:p>
            <a:r>
              <a:rPr lang="en-US" dirty="0" smtClean="0"/>
              <a:t>ITU Plenipotentiary Conference (PP-14) - Busan – Korea</a:t>
            </a:r>
          </a:p>
          <a:p>
            <a:r>
              <a:rPr lang="en-US" dirty="0" smtClean="0"/>
              <a:t>World Internet Conference-WUZHEN Summit - Hangzhou - People's Republic of China</a:t>
            </a:r>
          </a:p>
          <a:p>
            <a:r>
              <a:rPr lang="en-US" dirty="0" smtClean="0"/>
              <a:t>IGF MAG Meeting - Geneva - Switzerland </a:t>
            </a:r>
          </a:p>
          <a:p>
            <a:endParaRPr lang="en-US" sz="1200" dirty="0" smtClean="0"/>
          </a:p>
          <a:p>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37</a:t>
            </a:fld>
            <a:endParaRPr lang="en-AU"/>
          </a:p>
        </p:txBody>
      </p:sp>
    </p:spTree>
    <p:extLst>
      <p:ext uri="{BB962C8B-B14F-4D97-AF65-F5344CB8AC3E}">
        <p14:creationId xmlns:p14="http://schemas.microsoft.com/office/powerpoint/2010/main" val="986299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half of this chart shows all the engagement from the APNIC Community – there is a lot!</a:t>
            </a:r>
          </a:p>
          <a:p>
            <a:endParaRPr lang="en-US" dirty="0" smtClean="0"/>
          </a:p>
          <a:p>
            <a:r>
              <a:rPr lang="en-US" dirty="0" smtClean="0"/>
              <a:t>The Bottom shows the support to</a:t>
            </a:r>
            <a:r>
              <a:rPr lang="en-US" baseline="0" dirty="0" smtClean="0"/>
              <a:t> the community from the APNIC Secretariat</a:t>
            </a:r>
          </a:p>
          <a:p>
            <a:endParaRPr lang="en-US" baseline="0" dirty="0" smtClean="0"/>
          </a:p>
          <a:p>
            <a:r>
              <a:rPr lang="en-US" baseline="0" dirty="0" smtClean="0"/>
              <a:t>The Middle shows the timeline to the delivery of the final plan</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38</a:t>
            </a:fld>
            <a:endParaRPr lang="en-AU"/>
          </a:p>
        </p:txBody>
      </p:sp>
    </p:spTree>
    <p:extLst>
      <p:ext uri="{BB962C8B-B14F-4D97-AF65-F5344CB8AC3E}">
        <p14:creationId xmlns:p14="http://schemas.microsoft.com/office/powerpoint/2010/main" val="3484215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Consolidated RIR IANA Stewardship</a:t>
            </a:r>
            <a:r>
              <a:rPr lang="en-US" baseline="0" dirty="0" smtClean="0"/>
              <a:t> Proposal Team (CRISP) members.</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39</a:t>
            </a:fld>
            <a:endParaRPr lang="en-AU"/>
          </a:p>
        </p:txBody>
      </p:sp>
    </p:spTree>
    <p:extLst>
      <p:ext uri="{BB962C8B-B14F-4D97-AF65-F5344CB8AC3E}">
        <p14:creationId xmlns:p14="http://schemas.microsoft.com/office/powerpoint/2010/main" val="347363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rPr>
              <a:t>In summary, in 2014 we continue to serve and meet our Members in their various economies, engage with the wider AP communities, and collaborate with the global Internet stakeholders</a:t>
            </a:r>
            <a:r>
              <a:rPr lang="en-US" baseline="0" dirty="0" smtClean="0">
                <a:latin typeface="Calibri" charset="0"/>
              </a:rPr>
              <a:t> – as you can see, focused on our region</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40</a:t>
            </a:fld>
            <a:endParaRPr lang="en-AU"/>
          </a:p>
        </p:txBody>
      </p:sp>
    </p:spTree>
    <p:extLst>
      <p:ext uri="{BB962C8B-B14F-4D97-AF65-F5344CB8AC3E}">
        <p14:creationId xmlns:p14="http://schemas.microsoft.com/office/powerpoint/2010/main" val="1819390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creation of the APNIC Blog simplified APNIC’s external news promotion – it merged the old announcements page, press releases page, and </a:t>
            </a:r>
            <a:r>
              <a:rPr lang="en-US" sz="1200" kern="1200" dirty="0" err="1" smtClean="0">
                <a:solidFill>
                  <a:schemeClr val="tx1"/>
                </a:solidFill>
                <a:effectLst/>
                <a:latin typeface="+mn-lt"/>
                <a:ea typeface="+mn-ea"/>
                <a:cs typeface="+mn-cs"/>
              </a:rPr>
              <a:t>Apster</a:t>
            </a:r>
            <a:r>
              <a:rPr lang="en-US" sz="1200" kern="1200" dirty="0" smtClean="0">
                <a:solidFill>
                  <a:schemeClr val="tx1"/>
                </a:solidFill>
                <a:effectLst/>
                <a:latin typeface="+mn-lt"/>
                <a:ea typeface="+mn-ea"/>
                <a:cs typeface="+mn-cs"/>
              </a:rPr>
              <a:t> newsletters into a single source of APNIC news and views.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Blog was also designed to be easy to use, accessible (less formal and simple language), and engaging with the ability to harness video, audio and social media content.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also aimed to make APNIC seem more human, and demonstrate the personality of the organization while highlighting APNIC’s depth of talent (21 APNIC staff have blogged so far – 30% of the team!).  Since it went live on August 10th, there have been 232 posts and more than 39,000 visits.  33 bloggers have contributed so far, including 12 guest bloggers from the APNIC community.</a:t>
            </a: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41</a:t>
            </a:fld>
            <a:endParaRPr lang="en-AU"/>
          </a:p>
        </p:txBody>
      </p:sp>
    </p:spTree>
    <p:extLst>
      <p:ext uri="{BB962C8B-B14F-4D97-AF65-F5344CB8AC3E}">
        <p14:creationId xmlns:p14="http://schemas.microsoft.com/office/powerpoint/2010/main" val="396441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 refresh</a:t>
            </a:r>
            <a:r>
              <a:rPr lang="en-US" baseline="0" dirty="0" smtClean="0"/>
              <a:t> accords with Corporate Identity</a:t>
            </a:r>
          </a:p>
          <a:p>
            <a:r>
              <a:rPr lang="en-US" baseline="0" dirty="0" smtClean="0"/>
              <a:t>Event wraps help us be more transparent to our Members</a:t>
            </a:r>
          </a:p>
          <a:p>
            <a:r>
              <a:rPr lang="en-US" baseline="0" dirty="0" smtClean="0"/>
              <a:t>APNIC has setup a </a:t>
            </a:r>
            <a:r>
              <a:rPr lang="en-US" baseline="0" dirty="0" err="1" smtClean="0"/>
              <a:t>Weibo</a:t>
            </a:r>
            <a:r>
              <a:rPr lang="en-US" baseline="0" dirty="0" smtClean="0"/>
              <a:t> account for improved outreach to Chinese speaking communities</a:t>
            </a:r>
          </a:p>
          <a:p>
            <a:r>
              <a:rPr lang="en-US" baseline="0" dirty="0" smtClean="0"/>
              <a:t>We updated the About APNIC, APNIC Policy, History of RIR videos</a:t>
            </a:r>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51760B50-68CE-4856-A7F5-953E39274F9E}" type="slidenum">
              <a:rPr lang="en-AU" smtClean="0"/>
              <a:t>42</a:t>
            </a:fld>
            <a:endParaRPr lang="en-AU"/>
          </a:p>
        </p:txBody>
      </p:sp>
    </p:spTree>
    <p:extLst>
      <p:ext uri="{BB962C8B-B14F-4D97-AF65-F5344CB8AC3E}">
        <p14:creationId xmlns:p14="http://schemas.microsoft.com/office/powerpoint/2010/main" val="3743307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will be a b</a:t>
            </a:r>
            <a:r>
              <a:rPr lang="en-AU" dirty="0" smtClean="0"/>
              <a:t>ig event, another one we run</a:t>
            </a:r>
            <a:r>
              <a:rPr lang="en-AU" baseline="0" dirty="0" smtClean="0"/>
              <a:t> in conjunction </a:t>
            </a:r>
            <a:r>
              <a:rPr lang="en-AU" baseline="0" smtClean="0"/>
              <a:t>with APAN. </a:t>
            </a:r>
            <a:endParaRPr lang="en-AU" dirty="0"/>
          </a:p>
        </p:txBody>
      </p:sp>
      <p:sp>
        <p:nvSpPr>
          <p:cNvPr id="4" name="Slide Number Placeholder 3"/>
          <p:cNvSpPr>
            <a:spLocks noGrp="1"/>
          </p:cNvSpPr>
          <p:nvPr>
            <p:ph type="sldNum" sz="quarter" idx="10"/>
          </p:nvPr>
        </p:nvSpPr>
        <p:spPr/>
        <p:txBody>
          <a:bodyPr/>
          <a:lstStyle/>
          <a:p>
            <a:fld id="{51760B50-68CE-4856-A7F5-953E39274F9E}" type="slidenum">
              <a:rPr lang="en-AU" smtClean="0"/>
              <a:t>43</a:t>
            </a:fld>
            <a:endParaRPr lang="en-AU"/>
          </a:p>
        </p:txBody>
      </p:sp>
    </p:spTree>
    <p:extLst>
      <p:ext uri="{BB962C8B-B14F-4D97-AF65-F5344CB8AC3E}">
        <p14:creationId xmlns:p14="http://schemas.microsoft.com/office/powerpoint/2010/main" val="128041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advent of the recovered pool, there has been a marked increase in IPv4</a:t>
            </a:r>
            <a:r>
              <a:rPr lang="en-US" baseline="0" dirty="0" smtClean="0"/>
              <a:t> requests.  IPv4 delegations increased 158% in 2014 compared to 2013.</a:t>
            </a:r>
          </a:p>
          <a:p>
            <a:endParaRPr lang="en-US" baseline="0" dirty="0" smtClean="0"/>
          </a:p>
          <a:p>
            <a:r>
              <a:rPr lang="en-US" baseline="0" dirty="0" smtClean="0"/>
              <a:t>42% of requests have come from the recovered pool and 58% from the last /8 pool. Unsurprisingly, the majority of the v4 delegations are /22s, which is the maximum allowed by the policy. In 2014, APNIC made 175 delegations from the recovered pool.</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6</a:t>
            </a:fld>
            <a:endParaRPr lang="en-AU"/>
          </a:p>
        </p:txBody>
      </p:sp>
    </p:spTree>
    <p:extLst>
      <p:ext uri="{BB962C8B-B14F-4D97-AF65-F5344CB8AC3E}">
        <p14:creationId xmlns:p14="http://schemas.microsoft.com/office/powerpoint/2010/main" val="368202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IPv4 Transfers remain</a:t>
            </a:r>
            <a:r>
              <a:rPr lang="en-US" sz="1200" kern="1200" baseline="0" dirty="0" smtClean="0">
                <a:solidFill>
                  <a:schemeClr val="tx1"/>
                </a:solidFill>
                <a:latin typeface="+mn-lt"/>
                <a:ea typeface="+mn-ea"/>
                <a:cs typeface="+mn-cs"/>
              </a:rPr>
              <a:t> steady as well, however, we are s</a:t>
            </a:r>
            <a:r>
              <a:rPr lang="en-US" sz="1200" kern="1200" dirty="0" smtClean="0">
                <a:solidFill>
                  <a:schemeClr val="tx1"/>
                </a:solidFill>
                <a:latin typeface="+mn-lt"/>
                <a:ea typeface="+mn-ea"/>
                <a:cs typeface="+mn-cs"/>
              </a:rPr>
              <a:t>tarting to see some transfers from ARIN to NIR members. 68%</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Members are </a:t>
            </a:r>
            <a:r>
              <a:rPr lang="en-US" sz="1200" kern="1200" dirty="0" err="1" smtClean="0">
                <a:solidFill>
                  <a:schemeClr val="tx1"/>
                </a:solidFill>
                <a:latin typeface="+mn-lt"/>
                <a:ea typeface="+mn-ea"/>
                <a:cs typeface="+mn-cs"/>
              </a:rPr>
              <a:t>utilising</a:t>
            </a:r>
            <a:r>
              <a:rPr lang="en-US" sz="1200" kern="1200" dirty="0" smtClean="0">
                <a:solidFill>
                  <a:schemeClr val="tx1"/>
                </a:solidFill>
                <a:latin typeface="+mn-lt"/>
                <a:ea typeface="+mn-ea"/>
                <a:cs typeface="+mn-cs"/>
              </a:rPr>
              <a:t> the listing service. 66% of</a:t>
            </a:r>
            <a:r>
              <a:rPr lang="en-US" sz="1200" kern="1200" baseline="0" dirty="0" smtClean="0">
                <a:solidFill>
                  <a:schemeClr val="tx1"/>
                </a:solidFill>
                <a:latin typeface="+mn-lt"/>
                <a:ea typeface="+mn-ea"/>
                <a:cs typeface="+mn-cs"/>
              </a:rPr>
              <a:t> pre-approvals remaining indicates we still have many Members who are looking for sources to transfer from. </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7</a:t>
            </a:fld>
            <a:endParaRPr lang="en-AU"/>
          </a:p>
        </p:txBody>
      </p:sp>
    </p:spTree>
    <p:extLst>
      <p:ext uri="{BB962C8B-B14F-4D97-AF65-F5344CB8AC3E}">
        <p14:creationId xmlns:p14="http://schemas.microsoft.com/office/powerpoint/2010/main" val="121433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good to note that the return rate for 4-byte is very low (4%), which illustrates acceptance of 4-byte ASN in the region. Overall, 69% of ASNs are 4-byte. 4-byte uptake has been quite good in the region with 70% of new Members using 4-byte now.</a:t>
            </a:r>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t>8</a:t>
            </a:fld>
            <a:endParaRPr lang="en-AU"/>
          </a:p>
        </p:txBody>
      </p:sp>
    </p:spTree>
    <p:extLst>
      <p:ext uri="{BB962C8B-B14F-4D97-AF65-F5344CB8AC3E}">
        <p14:creationId xmlns:p14="http://schemas.microsoft.com/office/powerpoint/2010/main" val="283073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The total membership figure for 2013 is 4,051. As at 31 December 2014, we now have a total of 4,618 Members, an increase of 12.27% from 2013.</a:t>
            </a:r>
          </a:p>
          <a:p>
            <a:endParaRPr lang="en-US" dirty="0" smtClean="0"/>
          </a:p>
        </p:txBody>
      </p:sp>
      <p:sp>
        <p:nvSpPr>
          <p:cNvPr id="4" name="Slide Number Placeholder 3"/>
          <p:cNvSpPr>
            <a:spLocks noGrp="1"/>
          </p:cNvSpPr>
          <p:nvPr>
            <p:ph type="sldNum" sz="quarter" idx="10"/>
          </p:nvPr>
        </p:nvSpPr>
        <p:spPr/>
        <p:txBody>
          <a:bodyPr/>
          <a:lstStyle/>
          <a:p>
            <a:fld id="{51760B50-68CE-4856-A7F5-953E39274F9E}" type="slidenum">
              <a:rPr lang="en-AU" smtClean="0"/>
              <a:t>9</a:t>
            </a:fld>
            <a:endParaRPr lang="en-AU"/>
          </a:p>
        </p:txBody>
      </p:sp>
    </p:spTree>
    <p:extLst>
      <p:ext uri="{BB962C8B-B14F-4D97-AF65-F5344CB8AC3E}">
        <p14:creationId xmlns:p14="http://schemas.microsoft.com/office/powerpoint/2010/main" val="115401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1760B50-68CE-4856-A7F5-953E39274F9E}" type="slidenum">
              <a:rPr lang="en-AU" smtClean="0"/>
              <a:t>11</a:t>
            </a:fld>
            <a:endParaRPr lang="en-AU"/>
          </a:p>
        </p:txBody>
      </p:sp>
    </p:spTree>
    <p:extLst>
      <p:ext uri="{BB962C8B-B14F-4D97-AF65-F5344CB8AC3E}">
        <p14:creationId xmlns:p14="http://schemas.microsoft.com/office/powerpoint/2010/main" val="186897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Whois</a:t>
            </a:r>
            <a:r>
              <a:rPr lang="en-US" dirty="0" smtClean="0"/>
              <a:t> is a service that many Internet users rely on daily – with around 200 queries a second, it’s a critical service to have available and responsive at all times.  </a:t>
            </a:r>
          </a:p>
          <a:p>
            <a:endParaRPr lang="en-US" dirty="0" smtClean="0"/>
          </a:p>
          <a:p>
            <a:r>
              <a:rPr lang="en-US" dirty="0" smtClean="0"/>
              <a:t>APNIC</a:t>
            </a:r>
            <a:r>
              <a:rPr lang="en-US" baseline="0" dirty="0" smtClean="0"/>
              <a:t> has now</a:t>
            </a:r>
            <a:r>
              <a:rPr lang="en-US" dirty="0" smtClean="0"/>
              <a:t> distributed the </a:t>
            </a:r>
            <a:r>
              <a:rPr lang="en-US" dirty="0" err="1" smtClean="0"/>
              <a:t>Whois</a:t>
            </a:r>
            <a:r>
              <a:rPr lang="en-US" baseline="0" dirty="0" smtClean="0"/>
              <a:t> </a:t>
            </a:r>
            <a:r>
              <a:rPr lang="en-US" dirty="0" smtClean="0"/>
              <a:t>service around the globe to improve responsiveness and to make the service more resilient in the face of </a:t>
            </a:r>
            <a:r>
              <a:rPr lang="en-US" dirty="0" err="1" smtClean="0"/>
              <a:t>localised</a:t>
            </a:r>
            <a:r>
              <a:rPr lang="en-US" dirty="0" smtClean="0"/>
              <a:t> disasters.</a:t>
            </a:r>
          </a:p>
          <a:p>
            <a:endParaRPr lang="en-US" dirty="0" smtClean="0"/>
          </a:p>
          <a:p>
            <a:r>
              <a:rPr lang="en-US" dirty="0" err="1" smtClean="0"/>
              <a:t>Whois</a:t>
            </a:r>
            <a:r>
              <a:rPr lang="en-US" dirty="0" smtClean="0"/>
              <a:t> query nodes are</a:t>
            </a:r>
            <a:r>
              <a:rPr lang="en-US" baseline="0" dirty="0" smtClean="0"/>
              <a:t> now operational</a:t>
            </a:r>
            <a:r>
              <a:rPr lang="en-US" dirty="0" smtClean="0"/>
              <a:t> in Tokyo, London, and California, as well as the set of nodes in Brisbane.</a:t>
            </a:r>
          </a:p>
          <a:p>
            <a:endParaRPr lang="en-US" dirty="0" smtClean="0"/>
          </a:p>
          <a:p>
            <a:r>
              <a:rPr lang="en-US" dirty="0" smtClean="0"/>
              <a:t>Our testing has shown responsiveness for WHOIS queries has dropped from around 400ms to around 30ms from various sites around the globe, depending on distance from the new query servers – a substantial gain in performance for users of the service.</a:t>
            </a:r>
          </a:p>
          <a:p>
            <a:endParaRPr lang="en-US" dirty="0" smtClean="0"/>
          </a:p>
          <a:p>
            <a:r>
              <a:rPr lang="en-US" dirty="0" smtClean="0"/>
              <a:t>We are also now using a DNS-based global traffic distribution mechanism that monitors the availability of each site and will direct traffic away from sites experiencing service disruptions, providing higher availability and resiliency.</a:t>
            </a:r>
          </a:p>
          <a:p>
            <a:endParaRPr lang="en-US" baseline="0" dirty="0" smtClean="0"/>
          </a:p>
        </p:txBody>
      </p:sp>
      <p:sp>
        <p:nvSpPr>
          <p:cNvPr id="4" name="Slide Number Placeholder 3"/>
          <p:cNvSpPr>
            <a:spLocks noGrp="1"/>
          </p:cNvSpPr>
          <p:nvPr>
            <p:ph type="sldNum" sz="quarter" idx="10"/>
          </p:nvPr>
        </p:nvSpPr>
        <p:spPr/>
        <p:txBody>
          <a:bodyPr/>
          <a:lstStyle/>
          <a:p>
            <a:fld id="{51760B50-68CE-4856-A7F5-953E39274F9E}" type="slidenum">
              <a:rPr lang="en-AU" smtClean="0"/>
              <a:t>12</a:t>
            </a:fld>
            <a:endParaRPr lang="en-AU"/>
          </a:p>
        </p:txBody>
      </p:sp>
    </p:spTree>
    <p:extLst>
      <p:ext uri="{BB962C8B-B14F-4D97-AF65-F5344CB8AC3E}">
        <p14:creationId xmlns:p14="http://schemas.microsoft.com/office/powerpoint/2010/main" val="117579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5" name="Text Placeholder 4"/>
          <p:cNvSpPr>
            <a:spLocks noGrp="1"/>
          </p:cNvSpPr>
          <p:nvPr>
            <p:ph type="body" sz="quarter" idx="10"/>
          </p:nvPr>
        </p:nvSpPr>
        <p:spPr>
          <a:xfrm>
            <a:off x="7740352" y="6021287"/>
            <a:ext cx="1008361" cy="360000"/>
          </a:xfrm>
        </p:spPr>
        <p:txBody>
          <a:bodyPr>
            <a:normAutofit/>
          </a:bodyPr>
          <a:lstStyle>
            <a:lvl1pPr marL="0" indent="0" algn="l">
              <a:spcBef>
                <a:spcPts val="0"/>
              </a:spcBef>
              <a:spcAft>
                <a:spcPts val="600"/>
              </a:spcAft>
              <a:buNone/>
              <a:defRPr sz="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6" name="TextBox 5"/>
          <p:cNvSpPr txBox="1"/>
          <p:nvPr userDrawn="1"/>
        </p:nvSpPr>
        <p:spPr>
          <a:xfrm>
            <a:off x="7164288" y="6021288"/>
            <a:ext cx="648072" cy="369332"/>
          </a:xfrm>
          <a:prstGeom prst="rect">
            <a:avLst/>
          </a:prstGeom>
          <a:noFill/>
        </p:spPr>
        <p:txBody>
          <a:bodyPr wrap="square" lIns="0" tIns="0" rIns="0" rtlCol="0">
            <a:spAutoFit/>
          </a:bodyPr>
          <a:lstStyle/>
          <a:p>
            <a:pPr algn="l">
              <a:spcAft>
                <a:spcPts val="600"/>
              </a:spcAft>
            </a:pPr>
            <a:r>
              <a:rPr lang="en-AU" sz="800" b="1" dirty="0" smtClean="0">
                <a:solidFill>
                  <a:schemeClr val="bg1"/>
                </a:solidFill>
              </a:rPr>
              <a:t>Issue Date:</a:t>
            </a:r>
          </a:p>
          <a:p>
            <a:pPr algn="l">
              <a:spcAft>
                <a:spcPts val="600"/>
              </a:spcAft>
            </a:pPr>
            <a:r>
              <a:rPr lang="en-AU" sz="800" b="1" dirty="0" smtClean="0">
                <a:solidFill>
                  <a:schemeClr val="bg1"/>
                </a:solidFill>
              </a:rPr>
              <a:t>Revision:</a:t>
            </a:r>
            <a:endParaRPr lang="en-AU" sz="800" b="1" dirty="0">
              <a:solidFill>
                <a:schemeClr val="bg1"/>
              </a:solidFill>
            </a:endParaRPr>
          </a:p>
        </p:txBody>
      </p:sp>
    </p:spTree>
    <p:extLst>
      <p:ext uri="{BB962C8B-B14F-4D97-AF65-F5344CB8AC3E}">
        <p14:creationId xmlns:p14="http://schemas.microsoft.com/office/powerpoint/2010/main" val="101672413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14" name="Footer Placeholder 4"/>
          <p:cNvSpPr>
            <a:spLocks noGrp="1"/>
          </p:cNvSpPr>
          <p:nvPr>
            <p:ph type="ftr" sz="quarter" idx="11"/>
          </p:nvPr>
        </p:nvSpPr>
        <p:spPr>
          <a:xfrm>
            <a:off x="2267744" y="6525344"/>
            <a:ext cx="3168352" cy="216023"/>
          </a:xfrm>
        </p:spPr>
        <p:txBody>
          <a:bodyPr/>
          <a:lstStyle>
            <a:lvl1pPr>
              <a:defRPr>
                <a:solidFill>
                  <a:srgbClr val="FF0000"/>
                </a:solidFill>
              </a:defRPr>
            </a:lvl1pPr>
          </a:lstStyle>
          <a:p>
            <a:endParaRPr lang="en-AU" dirty="0" smtClean="0"/>
          </a:p>
        </p:txBody>
      </p:sp>
    </p:spTree>
    <p:extLst>
      <p:ext uri="{BB962C8B-B14F-4D97-AF65-F5344CB8AC3E}">
        <p14:creationId xmlns:p14="http://schemas.microsoft.com/office/powerpoint/2010/main" val="2768611986"/>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p>
            <a:fld id="{38B2A337-2C29-4402-A0A2-E290C184D5D3}" type="slidenum">
              <a:rPr lang="en-AU" smtClean="0"/>
              <a:t>‹#›</a:t>
            </a:fld>
            <a:endParaRPr lang="en-AU"/>
          </a:p>
        </p:txBody>
      </p:sp>
      <p:sp>
        <p:nvSpPr>
          <p:cNvPr id="10"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242541679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8"/>
          <p:cNvSpPr>
            <a:spLocks noGrp="1"/>
          </p:cNvSpPr>
          <p:nvPr>
            <p:ph type="sldNum" sz="quarter" idx="12"/>
          </p:nvPr>
        </p:nvSpPr>
        <p:spPr/>
        <p:txBody>
          <a:bodyPr/>
          <a:lstStyle/>
          <a:p>
            <a:fld id="{38B2A337-2C29-4402-A0A2-E290C184D5D3}" type="slidenum">
              <a:rPr lang="en-AU" smtClean="0"/>
              <a:t>‹#›</a:t>
            </a:fld>
            <a:endParaRPr lang="en-AU"/>
          </a:p>
        </p:txBody>
      </p:sp>
      <p:sp>
        <p:nvSpPr>
          <p:cNvPr id="12" name="Footer Placeholder 4"/>
          <p:cNvSpPr>
            <a:spLocks noGrp="1"/>
          </p:cNvSpPr>
          <p:nvPr>
            <p:ph type="ftr" sz="quarter" idx="1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334315205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5" name="Slide Number Placeholder 4"/>
          <p:cNvSpPr>
            <a:spLocks noGrp="1"/>
          </p:cNvSpPr>
          <p:nvPr>
            <p:ph type="sldNum" sz="quarter" idx="12"/>
          </p:nvPr>
        </p:nvSpPr>
        <p:spPr/>
        <p:txBody>
          <a:bodyPr/>
          <a:lstStyle/>
          <a:p>
            <a:fld id="{38B2A337-2C29-4402-A0A2-E290C184D5D3}" type="slidenum">
              <a:rPr lang="en-AU" smtClean="0"/>
              <a:t>‹#›</a:t>
            </a:fld>
            <a:endParaRPr lang="en-AU"/>
          </a:p>
        </p:txBody>
      </p:sp>
      <p:sp>
        <p:nvSpPr>
          <p:cNvPr id="8"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134986094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B2A337-2C29-4402-A0A2-E290C184D5D3}" type="slidenum">
              <a:rPr lang="en-AU" smtClean="0"/>
              <a:t>‹#›</a:t>
            </a:fld>
            <a:endParaRPr lang="en-AU" dirty="0"/>
          </a:p>
        </p:txBody>
      </p:sp>
      <p:sp>
        <p:nvSpPr>
          <p:cNvPr id="7"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204113125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63353"/>
            <a:ext cx="8208912" cy="216023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895600"/>
            <a:ext cx="8208912"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Placeholder 4"/>
          <p:cNvSpPr>
            <a:spLocks noGrp="1"/>
          </p:cNvSpPr>
          <p:nvPr>
            <p:ph type="body" sz="quarter" idx="10"/>
          </p:nvPr>
        </p:nvSpPr>
        <p:spPr>
          <a:xfrm>
            <a:off x="7740352" y="6021287"/>
            <a:ext cx="1008361" cy="360000"/>
          </a:xfrm>
        </p:spPr>
        <p:txBody>
          <a:bodyPr>
            <a:normAutofit/>
          </a:bodyPr>
          <a:lstStyle>
            <a:lvl1pPr marL="0" indent="0" algn="l">
              <a:spcBef>
                <a:spcPts val="0"/>
              </a:spcBef>
              <a:spcAft>
                <a:spcPts val="600"/>
              </a:spcAft>
              <a:buNone/>
              <a:defRPr sz="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7" name="TextBox 6"/>
          <p:cNvSpPr txBox="1"/>
          <p:nvPr userDrawn="1"/>
        </p:nvSpPr>
        <p:spPr>
          <a:xfrm>
            <a:off x="7164288" y="6021288"/>
            <a:ext cx="648072" cy="369332"/>
          </a:xfrm>
          <a:prstGeom prst="rect">
            <a:avLst/>
          </a:prstGeom>
          <a:noFill/>
        </p:spPr>
        <p:txBody>
          <a:bodyPr wrap="square" lIns="0" tIns="0" rIns="0" rtlCol="0">
            <a:spAutoFit/>
          </a:bodyPr>
          <a:lstStyle/>
          <a:p>
            <a:pPr algn="l">
              <a:spcAft>
                <a:spcPts val="600"/>
              </a:spcAft>
            </a:pPr>
            <a:r>
              <a:rPr lang="en-AU" sz="800" b="1" dirty="0" smtClean="0">
                <a:solidFill>
                  <a:schemeClr val="bg1"/>
                </a:solidFill>
              </a:rPr>
              <a:t>Issue Date:</a:t>
            </a:r>
          </a:p>
          <a:p>
            <a:pPr algn="l">
              <a:spcAft>
                <a:spcPts val="600"/>
              </a:spcAft>
            </a:pPr>
            <a:r>
              <a:rPr lang="en-AU" sz="800" b="1" dirty="0" smtClean="0">
                <a:solidFill>
                  <a:schemeClr val="bg1"/>
                </a:solidFill>
              </a:rPr>
              <a:t>Revision:</a:t>
            </a:r>
            <a:endParaRPr lang="en-AU" sz="800" b="1" dirty="0">
              <a:solidFill>
                <a:schemeClr val="bg1"/>
              </a:solidFill>
            </a:endParaRPr>
          </a:p>
        </p:txBody>
      </p:sp>
    </p:spTree>
    <p:extLst>
      <p:ext uri="{BB962C8B-B14F-4D97-AF65-F5344CB8AC3E}">
        <p14:creationId xmlns:p14="http://schemas.microsoft.com/office/powerpoint/2010/main" val="346597858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9"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73636590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10"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136906400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7"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142610454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1" name="Slide Number Placeholder 5"/>
          <p:cNvSpPr>
            <a:spLocks noGrp="1"/>
          </p:cNvSpPr>
          <p:nvPr>
            <p:ph type="sldNum" sz="quarter" idx="12"/>
          </p:nvPr>
        </p:nvSpPr>
        <p:spPr>
          <a:xfrm>
            <a:off x="8748464" y="6548965"/>
            <a:ext cx="288032" cy="216024"/>
          </a:xfrm>
        </p:spPr>
        <p:txBody>
          <a:bodyPr/>
          <a:lstStyle/>
          <a:p>
            <a:fld id="{38B2A337-2C29-4402-A0A2-E290C184D5D3}" type="slidenum">
              <a:rPr lang="en-AU" smtClean="0"/>
              <a:t>‹#›</a:t>
            </a:fld>
            <a:endParaRPr lang="en-AU"/>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295486124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1" name="Slide Number Placeholder 5"/>
          <p:cNvSpPr>
            <a:spLocks noGrp="1"/>
          </p:cNvSpPr>
          <p:nvPr>
            <p:ph type="sldNum" sz="quarter" idx="12"/>
          </p:nvPr>
        </p:nvSpPr>
        <p:spPr>
          <a:xfrm>
            <a:off x="8748464" y="6548965"/>
            <a:ext cx="288032" cy="216024"/>
          </a:xfrm>
        </p:spPr>
        <p:txBody>
          <a:bodyPr/>
          <a:lstStyle/>
          <a:p>
            <a:fld id="{38B2A337-2C29-4402-A0A2-E290C184D5D3}" type="slidenum">
              <a:rPr lang="en-AU" smtClean="0"/>
              <a:t>‹#›</a:t>
            </a:fld>
            <a:endParaRPr lang="en-AU"/>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
        <p:nvSpPr>
          <p:cNvPr id="15"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273565656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7" name="Rectangle 6"/>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a:solidFill>
                  <a:srgbClr val="004FBB"/>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
        <p:nvSpPr>
          <p:cNvPr id="13" name="Footer Placeholder 4"/>
          <p:cNvSpPr>
            <a:spLocks noGrp="1"/>
          </p:cNvSpPr>
          <p:nvPr>
            <p:ph type="ftr" sz="quarter" idx="11"/>
          </p:nvPr>
        </p:nvSpPr>
        <p:spPr>
          <a:xfrm>
            <a:off x="2267744" y="6525344"/>
            <a:ext cx="3168352" cy="216023"/>
          </a:xfrm>
        </p:spPr>
        <p:txBody>
          <a:bodyPr/>
          <a:lstStyle>
            <a:lvl1pPr>
              <a:defRPr>
                <a:solidFill>
                  <a:srgbClr val="FF0000"/>
                </a:solidFill>
              </a:defRPr>
            </a:lvl1pPr>
          </a:lstStyle>
          <a:p>
            <a:endParaRPr lang="en-AU" dirty="0" smtClean="0"/>
          </a:p>
        </p:txBody>
      </p:sp>
    </p:spTree>
    <p:extLst>
      <p:ext uri="{BB962C8B-B14F-4D97-AF65-F5344CB8AC3E}">
        <p14:creationId xmlns:p14="http://schemas.microsoft.com/office/powerpoint/2010/main" val="246767653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004FBB"/>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rgbClr val="004FBB"/>
                </a:solidFill>
              </a:defRPr>
            </a:lvl1pPr>
          </a:lstStyle>
          <a:p>
            <a:pPr lvl="0"/>
            <a:r>
              <a:rPr lang="en-US" dirty="0" smtClean="0"/>
              <a:t>Click to edit Master text styles</a:t>
            </a:r>
          </a:p>
        </p:txBody>
      </p:sp>
    </p:spTree>
    <p:extLst>
      <p:ext uri="{BB962C8B-B14F-4D97-AF65-F5344CB8AC3E}">
        <p14:creationId xmlns:p14="http://schemas.microsoft.com/office/powerpoint/2010/main" val="352636284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6341532"/>
            <a:ext cx="9144000" cy="516467"/>
          </a:xfrm>
          <a:prstGeom prst="rect">
            <a:avLst/>
          </a:prstGeom>
        </p:spPr>
      </p:pic>
      <p:sp>
        <p:nvSpPr>
          <p:cNvPr id="2" name="Title Placeholder 1"/>
          <p:cNvSpPr>
            <a:spLocks noGrp="1"/>
          </p:cNvSpPr>
          <p:nvPr>
            <p:ph type="title"/>
          </p:nvPr>
        </p:nvSpPr>
        <p:spPr>
          <a:xfrm>
            <a:off x="395536" y="188640"/>
            <a:ext cx="8352928" cy="108012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340768"/>
            <a:ext cx="8352928" cy="4824535"/>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748464" y="6548965"/>
            <a:ext cx="288032" cy="216024"/>
          </a:xfrm>
          <a:prstGeom prst="rect">
            <a:avLst/>
          </a:prstGeom>
        </p:spPr>
        <p:txBody>
          <a:bodyPr vert="horz" lIns="0" tIns="0" rIns="0" bIns="0" rtlCol="0" anchor="b" anchorCtr="0"/>
          <a:lstStyle>
            <a:lvl1pPr algn="r">
              <a:defRPr sz="1000">
                <a:solidFill>
                  <a:schemeClr val="bg1"/>
                </a:solidFill>
              </a:defRPr>
            </a:lvl1pPr>
          </a:lstStyle>
          <a:p>
            <a:fld id="{38B2A337-2C29-4402-A0A2-E290C184D5D3}" type="slidenum">
              <a:rPr lang="en-AU" smtClean="0"/>
              <a:pPr/>
              <a:t>‹#›</a:t>
            </a:fld>
            <a:endParaRPr lang="en-AU" dirty="0"/>
          </a:p>
        </p:txBody>
      </p:sp>
      <p:sp>
        <p:nvSpPr>
          <p:cNvPr id="10" name="Footer Placeholder 4"/>
          <p:cNvSpPr>
            <a:spLocks noGrp="1"/>
          </p:cNvSpPr>
          <p:nvPr>
            <p:ph type="ftr" sz="quarter" idx="3"/>
          </p:nvPr>
        </p:nvSpPr>
        <p:spPr>
          <a:xfrm>
            <a:off x="2699792" y="6525344"/>
            <a:ext cx="3960440" cy="251246"/>
          </a:xfrm>
          <a:prstGeom prst="rect">
            <a:avLst/>
          </a:prstGeom>
        </p:spPr>
        <p:txBody>
          <a:bodyPr vert="horz" lIns="0" tIns="0" rIns="0" bIns="0" rtlCol="0" anchor="b" anchorCtr="0"/>
          <a:lstStyle>
            <a:lvl1pPr algn="ctr">
              <a:defRPr sz="700">
                <a:solidFill>
                  <a:srgbClr val="FF0000"/>
                </a:solidFill>
              </a:defRPr>
            </a:lvl1pPr>
          </a:lstStyle>
          <a:p>
            <a:endParaRPr lang="en-AU" dirty="0" smtClean="0"/>
          </a:p>
        </p:txBody>
      </p:sp>
    </p:spTree>
    <p:extLst>
      <p:ext uri="{BB962C8B-B14F-4D97-AF65-F5344CB8AC3E}">
        <p14:creationId xmlns:p14="http://schemas.microsoft.com/office/powerpoint/2010/main" val="3173176046"/>
      </p:ext>
    </p:extLst>
  </p:cSld>
  <p:clrMap bg1="lt1" tx1="dk1" bg2="lt2" tx2="dk2" accent1="accent1" accent2="accent2" accent3="accent3" accent4="accent4" accent5="accent5" accent6="accent6" hlink="hlink" folHlink="folHlink"/>
  <p:sldLayoutIdLst>
    <p:sldLayoutId id="2147483660" r:id="rId1"/>
    <p:sldLayoutId id="2147483704" r:id="rId2"/>
    <p:sldLayoutId id="2147483650" r:id="rId3"/>
    <p:sldLayoutId id="2147483662" r:id="rId4"/>
    <p:sldLayoutId id="2147483766" r:id="rId5"/>
    <p:sldLayoutId id="2147483705" r:id="rId6"/>
    <p:sldLayoutId id="2147483758" r:id="rId7"/>
    <p:sldLayoutId id="2147483663" r:id="rId8"/>
    <p:sldLayoutId id="2147483651" r:id="rId9"/>
    <p:sldLayoutId id="2147483661" r:id="rId10"/>
    <p:sldLayoutId id="2147483652" r:id="rId11"/>
    <p:sldLayoutId id="2147483653" r:id="rId12"/>
    <p:sldLayoutId id="2147483654" r:id="rId13"/>
    <p:sldLayoutId id="2147483655" r:id="rId14"/>
    <p:sldLayoutId id="2147483767" r:id="rId15"/>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600" b="1" kern="1200">
          <a:solidFill>
            <a:srgbClr val="004FBB"/>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jpg"/><Relationship Id="rId5"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0.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chart" Target="../charts/chart19.xml"/><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5" Type="http://schemas.openxmlformats.org/officeDocument/2006/relationships/chart" Target="../charts/chart14.xml"/><Relationship Id="rId6" Type="http://schemas.openxmlformats.org/officeDocument/2006/relationships/chart" Target="../charts/chart15.xm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AU" dirty="0" smtClean="0"/>
              <a:t>2014 Annual Report</a:t>
            </a:r>
            <a:endParaRPr lang="en-AU" dirty="0"/>
          </a:p>
        </p:txBody>
      </p:sp>
      <p:sp>
        <p:nvSpPr>
          <p:cNvPr id="3" name="Text Placeholder 2"/>
          <p:cNvSpPr>
            <a:spLocks noGrp="1"/>
          </p:cNvSpPr>
          <p:nvPr>
            <p:ph type="body" sz="quarter" idx="10"/>
          </p:nvPr>
        </p:nvSpPr>
        <p:spPr/>
        <p:txBody>
          <a:bodyPr/>
          <a:lstStyle/>
          <a:p>
            <a:r>
              <a:rPr lang="en-US" dirty="0" smtClean="0"/>
              <a:t>23 Feb 2015</a:t>
            </a:r>
            <a:endParaRPr lang="en-US" dirty="0"/>
          </a:p>
        </p:txBody>
      </p:sp>
      <p:sp>
        <p:nvSpPr>
          <p:cNvPr id="5" name="Subtitle 4"/>
          <p:cNvSpPr>
            <a:spLocks noGrp="1"/>
          </p:cNvSpPr>
          <p:nvPr>
            <p:ph type="subTitle" idx="1"/>
          </p:nvPr>
        </p:nvSpPr>
        <p:spPr/>
        <p:txBody>
          <a:bodyPr/>
          <a:lstStyle/>
          <a:p>
            <a:r>
              <a:rPr lang="en-US" dirty="0" smtClean="0"/>
              <a:t>AGM March 2015</a:t>
            </a:r>
          </a:p>
          <a:p>
            <a:endParaRPr lang="en-US" dirty="0" smtClean="0"/>
          </a:p>
          <a:p>
            <a:r>
              <a:rPr lang="en-US" dirty="0" smtClean="0"/>
              <a:t>Paul Wilson, Director General</a:t>
            </a:r>
            <a:endParaRPr lang="en-US" dirty="0"/>
          </a:p>
        </p:txBody>
      </p:sp>
    </p:spTree>
    <p:extLst>
      <p:ext uri="{BB962C8B-B14F-4D97-AF65-F5344CB8AC3E}">
        <p14:creationId xmlns:p14="http://schemas.microsoft.com/office/powerpoint/2010/main" val="607819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NIR Sub-Accounts</a:t>
            </a:r>
            <a:endParaRPr lang="en-US" dirty="0"/>
          </a:p>
        </p:txBody>
      </p:sp>
      <p:sp>
        <p:nvSpPr>
          <p:cNvPr id="5" name="Slide Number Placeholder 4"/>
          <p:cNvSpPr>
            <a:spLocks noGrp="1"/>
          </p:cNvSpPr>
          <p:nvPr>
            <p:ph type="sldNum" sz="quarter" idx="12"/>
          </p:nvPr>
        </p:nvSpPr>
        <p:spPr/>
        <p:txBody>
          <a:bodyPr/>
          <a:lstStyle/>
          <a:p>
            <a:fld id="{38B2A337-2C29-4402-A0A2-E290C184D5D3}" type="slidenum">
              <a:rPr lang="en-AU" smtClean="0"/>
              <a:t>10</a:t>
            </a:fld>
            <a:endParaRPr lang="en-AU"/>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67038984"/>
              </p:ext>
            </p:extLst>
          </p:nvPr>
        </p:nvGraphicFramePr>
        <p:xfrm>
          <a:off x="406400" y="1600200"/>
          <a:ext cx="8351838" cy="45656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spTree>
    <p:extLst>
      <p:ext uri="{BB962C8B-B14F-4D97-AF65-F5344CB8AC3E}">
        <p14:creationId xmlns:p14="http://schemas.microsoft.com/office/powerpoint/2010/main" val="985308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IRT.png"/>
          <p:cNvPicPr>
            <a:picLocks noChangeAspect="1"/>
          </p:cNvPicPr>
          <p:nvPr/>
        </p:nvPicPr>
        <p:blipFill rotWithShape="1">
          <a:blip r:embed="rId3">
            <a:extLst>
              <a:ext uri="{28A0092B-C50C-407E-A947-70E740481C1C}">
                <a14:useLocalDpi xmlns:a14="http://schemas.microsoft.com/office/drawing/2010/main" val="0"/>
              </a:ext>
            </a:extLst>
          </a:blip>
          <a:srcRect l="1142" t="15399" r="1937" b="8608"/>
          <a:stretch/>
        </p:blipFill>
        <p:spPr>
          <a:xfrm>
            <a:off x="2339752" y="3429000"/>
            <a:ext cx="2987824" cy="261254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err="1" smtClean="0"/>
              <a:t>MyAPNIC</a:t>
            </a:r>
            <a:r>
              <a:rPr lang="en-US" dirty="0" smtClean="0"/>
              <a:t> Improvements</a:t>
            </a:r>
            <a:endParaRPr lang="en-US" dirty="0"/>
          </a:p>
        </p:txBody>
      </p:sp>
      <p:sp>
        <p:nvSpPr>
          <p:cNvPr id="12" name="Slide Number Placeholder 11"/>
          <p:cNvSpPr>
            <a:spLocks noGrp="1"/>
          </p:cNvSpPr>
          <p:nvPr>
            <p:ph type="sldNum" sz="quarter" idx="12"/>
          </p:nvPr>
        </p:nvSpPr>
        <p:spPr/>
        <p:txBody>
          <a:bodyPr/>
          <a:lstStyle/>
          <a:p>
            <a:fld id="{38B2A337-2C29-4402-A0A2-E290C184D5D3}" type="slidenum">
              <a:rPr lang="en-AU" smtClean="0"/>
              <a:t>11</a:t>
            </a:fld>
            <a:endParaRPr lang="en-AU"/>
          </a:p>
        </p:txBody>
      </p:sp>
      <p:pic>
        <p:nvPicPr>
          <p:cNvPr id="5" name="Content Placeholder 4" descr="ContactsTab_2.png"/>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19628" t="20714" r="15619" b="28363"/>
          <a:stretch/>
        </p:blipFill>
        <p:spPr>
          <a:xfrm>
            <a:off x="5365750" y="1341438"/>
            <a:ext cx="3778250" cy="2087562"/>
          </a:xfrm>
          <a:effectLst>
            <a:outerShdw blurRad="50800" dist="38100" dir="2700000" algn="tl" rotWithShape="0">
              <a:prstClr val="black">
                <a:alpha val="40000"/>
              </a:prstClr>
            </a:outerShdw>
          </a:effectLst>
        </p:spPr>
      </p:pic>
      <p:pic>
        <p:nvPicPr>
          <p:cNvPr id="7" name="Picture 6" descr="ContactsTab.png"/>
          <p:cNvPicPr>
            <a:picLocks noChangeAspect="1"/>
          </p:cNvPicPr>
          <p:nvPr/>
        </p:nvPicPr>
        <p:blipFill rotWithShape="1">
          <a:blip r:embed="rId5">
            <a:extLst>
              <a:ext uri="{28A0092B-C50C-407E-A947-70E740481C1C}">
                <a14:useLocalDpi xmlns:a14="http://schemas.microsoft.com/office/drawing/2010/main" val="0"/>
              </a:ext>
            </a:extLst>
          </a:blip>
          <a:srcRect l="5650" t="17559" r="26402" b="41359"/>
          <a:stretch/>
        </p:blipFill>
        <p:spPr>
          <a:xfrm>
            <a:off x="395537" y="1340768"/>
            <a:ext cx="4392487" cy="1812540"/>
          </a:xfrm>
          <a:prstGeom prst="rect">
            <a:avLst/>
          </a:prstGeom>
          <a:effectLst>
            <a:outerShdw blurRad="50800" dist="38100" dir="2700000" algn="tl" rotWithShape="0">
              <a:prstClr val="black">
                <a:alpha val="40000"/>
              </a:prstClr>
            </a:outerShdw>
          </a:effectLst>
        </p:spPr>
      </p:pic>
      <p:sp>
        <p:nvSpPr>
          <p:cNvPr id="3" name="Rounded Rectangular Callout 2"/>
          <p:cNvSpPr/>
          <p:nvPr/>
        </p:nvSpPr>
        <p:spPr>
          <a:xfrm>
            <a:off x="179512" y="2780928"/>
            <a:ext cx="2088232" cy="1296144"/>
          </a:xfrm>
          <a:prstGeom prst="wedgeRoundRectCallout">
            <a:avLst>
              <a:gd name="adj1" fmla="val 54925"/>
              <a:gd name="adj2" fmla="val -67702"/>
              <a:gd name="adj3" fmla="val 16667"/>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solidFill>
              </a:rPr>
              <a:t>Improved Contact tab </a:t>
            </a:r>
            <a:endParaRPr lang="en-US" dirty="0" smtClean="0">
              <a:solidFill>
                <a:schemeClr val="bg2"/>
              </a:solidFill>
            </a:endParaRPr>
          </a:p>
          <a:p>
            <a:pPr algn="ctr"/>
            <a:r>
              <a:rPr lang="en-US" dirty="0" smtClean="0">
                <a:solidFill>
                  <a:schemeClr val="bg2"/>
                </a:solidFill>
              </a:rPr>
              <a:t> with new </a:t>
            </a:r>
            <a:r>
              <a:rPr lang="en-US" dirty="0">
                <a:solidFill>
                  <a:schemeClr val="bg2"/>
                </a:solidFill>
              </a:rPr>
              <a:t>EC submission form</a:t>
            </a:r>
          </a:p>
        </p:txBody>
      </p:sp>
      <p:sp>
        <p:nvSpPr>
          <p:cNvPr id="10" name="Rounded Rectangular Callout 9"/>
          <p:cNvSpPr/>
          <p:nvPr/>
        </p:nvSpPr>
        <p:spPr>
          <a:xfrm>
            <a:off x="6948264" y="1052736"/>
            <a:ext cx="2016224" cy="864096"/>
          </a:xfrm>
          <a:prstGeom prst="wedgeRoundRectCallout">
            <a:avLst>
              <a:gd name="adj1" fmla="val -47404"/>
              <a:gd name="adj2" fmla="val 63283"/>
              <a:gd name="adj3" fmla="val 16667"/>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solidFill>
              </a:rPr>
              <a:t>T</a:t>
            </a:r>
            <a:r>
              <a:rPr lang="en-US" dirty="0" smtClean="0">
                <a:solidFill>
                  <a:schemeClr val="bg2"/>
                </a:solidFill>
              </a:rPr>
              <a:t>rack </a:t>
            </a:r>
            <a:r>
              <a:rPr lang="en-US" dirty="0">
                <a:solidFill>
                  <a:schemeClr val="bg2"/>
                </a:solidFill>
              </a:rPr>
              <a:t>your correspondence</a:t>
            </a:r>
          </a:p>
        </p:txBody>
      </p:sp>
      <p:pic>
        <p:nvPicPr>
          <p:cNvPr id="9" name="Picture 8" descr="Screen Shot 2015-01-28 at 1.42.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3501008"/>
            <a:ext cx="2650344" cy="2808312"/>
          </a:xfrm>
          <a:prstGeom prst="rect">
            <a:avLst/>
          </a:prstGeom>
        </p:spPr>
      </p:pic>
      <p:sp>
        <p:nvSpPr>
          <p:cNvPr id="11" name="Rounded Rectangular Callout 10"/>
          <p:cNvSpPr/>
          <p:nvPr/>
        </p:nvSpPr>
        <p:spPr>
          <a:xfrm>
            <a:off x="4211960" y="3212976"/>
            <a:ext cx="1872208" cy="1224136"/>
          </a:xfrm>
          <a:prstGeom prst="wedgeRoundRectCallout">
            <a:avLst>
              <a:gd name="adj1" fmla="val 61652"/>
              <a:gd name="adj2" fmla="val 89740"/>
              <a:gd name="adj3" fmla="val 16667"/>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solidFill>
              </a:rPr>
              <a:t>Rate your </a:t>
            </a:r>
            <a:r>
              <a:rPr lang="en-US" dirty="0" err="1" smtClean="0">
                <a:solidFill>
                  <a:schemeClr val="bg2"/>
                </a:solidFill>
              </a:rPr>
              <a:t>MyAPNIC</a:t>
            </a:r>
            <a:r>
              <a:rPr lang="en-US" dirty="0" smtClean="0">
                <a:solidFill>
                  <a:schemeClr val="bg2"/>
                </a:solidFill>
              </a:rPr>
              <a:t> experience</a:t>
            </a:r>
            <a:endParaRPr lang="en-US" dirty="0">
              <a:solidFill>
                <a:schemeClr val="bg2"/>
              </a:solidFill>
            </a:endParaRPr>
          </a:p>
        </p:txBody>
      </p:sp>
      <p:sp>
        <p:nvSpPr>
          <p:cNvPr id="14" name="Rounded Rectangular Callout 13"/>
          <p:cNvSpPr/>
          <p:nvPr/>
        </p:nvSpPr>
        <p:spPr>
          <a:xfrm>
            <a:off x="251520" y="4725144"/>
            <a:ext cx="1872208" cy="1224136"/>
          </a:xfrm>
          <a:prstGeom prst="wedgeRoundRectCallout">
            <a:avLst>
              <a:gd name="adj1" fmla="val 65378"/>
              <a:gd name="adj2" fmla="val -59617"/>
              <a:gd name="adj3" fmla="val 16667"/>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solidFill>
              </a:rPr>
              <a:t>Template </a:t>
            </a:r>
          </a:p>
          <a:p>
            <a:pPr algn="ctr"/>
            <a:r>
              <a:rPr lang="en-US" dirty="0" smtClean="0">
                <a:solidFill>
                  <a:schemeClr val="bg2"/>
                </a:solidFill>
              </a:rPr>
              <a:t>improvements</a:t>
            </a:r>
            <a:endParaRPr lang="en-US" dirty="0">
              <a:solidFill>
                <a:schemeClr val="bg2"/>
              </a:solidFill>
            </a:endParaRPr>
          </a:p>
        </p:txBody>
      </p:sp>
    </p:spTree>
    <p:extLst>
      <p:ext uri="{BB962C8B-B14F-4D97-AF65-F5344CB8AC3E}">
        <p14:creationId xmlns:p14="http://schemas.microsoft.com/office/powerpoint/2010/main" val="1733177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a:t>W</a:t>
            </a:r>
            <a:r>
              <a:rPr lang="en-US" dirty="0" err="1" smtClean="0"/>
              <a:t>hois</a:t>
            </a:r>
            <a:endParaRPr lang="en-US" dirty="0"/>
          </a:p>
        </p:txBody>
      </p:sp>
      <p:sp>
        <p:nvSpPr>
          <p:cNvPr id="7" name="Slide Number Placeholder 6"/>
          <p:cNvSpPr>
            <a:spLocks noGrp="1"/>
          </p:cNvSpPr>
          <p:nvPr>
            <p:ph type="sldNum" sz="quarter" idx="12"/>
          </p:nvPr>
        </p:nvSpPr>
        <p:spPr/>
        <p:txBody>
          <a:bodyPr/>
          <a:lstStyle/>
          <a:p>
            <a:fld id="{38B2A337-2C29-4402-A0A2-E290C184D5D3}" type="slidenum">
              <a:rPr lang="en-AU" smtClean="0"/>
              <a:t>12</a:t>
            </a:fld>
            <a:endParaRPr lang="en-AU"/>
          </a:p>
        </p:txBody>
      </p:sp>
      <p:sp>
        <p:nvSpPr>
          <p:cNvPr id="19" name="Rounded Rectangle 18"/>
          <p:cNvSpPr/>
          <p:nvPr/>
        </p:nvSpPr>
        <p:spPr>
          <a:xfrm>
            <a:off x="611560" y="2852936"/>
            <a:ext cx="4392488" cy="792088"/>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 servers now operating: </a:t>
            </a:r>
          </a:p>
          <a:p>
            <a:pPr algn="ctr"/>
            <a:r>
              <a:rPr lang="en-US" dirty="0" smtClean="0">
                <a:solidFill>
                  <a:schemeClr val="tx1"/>
                </a:solidFill>
              </a:rPr>
              <a:t>Brisbane, Tokyo</a:t>
            </a:r>
            <a:r>
              <a:rPr lang="en-US" dirty="0">
                <a:solidFill>
                  <a:schemeClr val="tx1"/>
                </a:solidFill>
              </a:rPr>
              <a:t>, London, </a:t>
            </a:r>
            <a:r>
              <a:rPr lang="en-US" dirty="0" smtClean="0">
                <a:solidFill>
                  <a:schemeClr val="tx1"/>
                </a:solidFill>
              </a:rPr>
              <a:t>Fremont </a:t>
            </a:r>
            <a:endParaRPr lang="en-US" dirty="0">
              <a:solidFill>
                <a:schemeClr val="tx1"/>
              </a:solidFill>
            </a:endParaRPr>
          </a:p>
        </p:txBody>
      </p:sp>
      <p:sp>
        <p:nvSpPr>
          <p:cNvPr id="9" name="Rounded Rectangle 8"/>
          <p:cNvSpPr/>
          <p:nvPr/>
        </p:nvSpPr>
        <p:spPr>
          <a:xfrm>
            <a:off x="179512" y="1484784"/>
            <a:ext cx="5256584" cy="1152128"/>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2"/>
                </a:solidFill>
              </a:rPr>
              <a:t>Deployed distributed </a:t>
            </a:r>
            <a:r>
              <a:rPr lang="en-US" sz="2000" dirty="0" err="1" smtClean="0">
                <a:solidFill>
                  <a:schemeClr val="bg2"/>
                </a:solidFill>
              </a:rPr>
              <a:t>Whois</a:t>
            </a:r>
            <a:r>
              <a:rPr lang="en-US" sz="2000" dirty="0" smtClean="0">
                <a:solidFill>
                  <a:schemeClr val="bg2"/>
                </a:solidFill>
              </a:rPr>
              <a:t> </a:t>
            </a:r>
            <a:r>
              <a:rPr lang="en-US" sz="2000" dirty="0">
                <a:solidFill>
                  <a:schemeClr val="bg2"/>
                </a:solidFill>
              </a:rPr>
              <a:t>service to improve responsiveness and resilience</a:t>
            </a:r>
          </a:p>
        </p:txBody>
      </p:sp>
      <p:sp>
        <p:nvSpPr>
          <p:cNvPr id="11" name="Rounded Rectangle 10"/>
          <p:cNvSpPr/>
          <p:nvPr/>
        </p:nvSpPr>
        <p:spPr>
          <a:xfrm>
            <a:off x="611560" y="3789040"/>
            <a:ext cx="4392488" cy="792088"/>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Response times have improved up to 10x for majority of users</a:t>
            </a:r>
          </a:p>
        </p:txBody>
      </p:sp>
      <p:sp>
        <p:nvSpPr>
          <p:cNvPr id="12" name="Rounded Rectangle 11"/>
          <p:cNvSpPr/>
          <p:nvPr/>
        </p:nvSpPr>
        <p:spPr>
          <a:xfrm>
            <a:off x="611560" y="4725144"/>
            <a:ext cx="4392488" cy="720080"/>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Multiple sites to sink attack traffic without bringing the service down </a:t>
            </a:r>
          </a:p>
        </p:txBody>
      </p:sp>
      <p:pic>
        <p:nvPicPr>
          <p:cNvPr id="13" name="Picture 12" descr="Region-in-world-Blue-01-01.png"/>
          <p:cNvPicPr>
            <a:picLocks noChangeAspect="1"/>
          </p:cNvPicPr>
          <p:nvPr/>
        </p:nvPicPr>
        <p:blipFill rotWithShape="1">
          <a:blip r:embed="rId3">
            <a:extLst>
              <a:ext uri="{28A0092B-C50C-407E-A947-70E740481C1C}">
                <a14:useLocalDpi xmlns:a14="http://schemas.microsoft.com/office/drawing/2010/main" val="0"/>
              </a:ext>
            </a:extLst>
          </a:blip>
          <a:srcRect l="10066"/>
          <a:stretch/>
        </p:blipFill>
        <p:spPr>
          <a:xfrm>
            <a:off x="5220072" y="2852936"/>
            <a:ext cx="3601314" cy="2088232"/>
          </a:xfrm>
          <a:prstGeom prst="rect">
            <a:avLst/>
          </a:prstGeom>
        </p:spPr>
      </p:pic>
      <p:grpSp>
        <p:nvGrpSpPr>
          <p:cNvPr id="36" name="Group 35"/>
          <p:cNvGrpSpPr/>
          <p:nvPr/>
        </p:nvGrpSpPr>
        <p:grpSpPr>
          <a:xfrm>
            <a:off x="5488896" y="3599896"/>
            <a:ext cx="108016" cy="108016"/>
            <a:chOff x="5488896" y="3599896"/>
            <a:chExt cx="108016" cy="108016"/>
          </a:xfrm>
        </p:grpSpPr>
        <p:sp>
          <p:nvSpPr>
            <p:cNvPr id="15" name="Oval 14"/>
            <p:cNvSpPr/>
            <p:nvPr/>
          </p:nvSpPr>
          <p:spPr>
            <a:xfrm flipH="1" flipV="1">
              <a:off x="5521289" y="36312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508104" y="3618144"/>
              <a:ext cx="72008" cy="720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488896" y="3599896"/>
              <a:ext cx="108016" cy="108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013552" y="4484152"/>
            <a:ext cx="108016" cy="108016"/>
            <a:chOff x="5488896" y="3599896"/>
            <a:chExt cx="108016" cy="108016"/>
          </a:xfrm>
        </p:grpSpPr>
        <p:sp>
          <p:nvSpPr>
            <p:cNvPr id="38" name="Oval 37"/>
            <p:cNvSpPr/>
            <p:nvPr/>
          </p:nvSpPr>
          <p:spPr>
            <a:xfrm flipH="1" flipV="1">
              <a:off x="5521289" y="36312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508104" y="3618144"/>
              <a:ext cx="72008" cy="720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488896" y="3599896"/>
              <a:ext cx="108016" cy="108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871448" y="3836080"/>
            <a:ext cx="108016" cy="108016"/>
            <a:chOff x="5488896" y="3599896"/>
            <a:chExt cx="108016" cy="108016"/>
          </a:xfrm>
        </p:grpSpPr>
        <p:sp>
          <p:nvSpPr>
            <p:cNvPr id="42" name="Oval 41"/>
            <p:cNvSpPr/>
            <p:nvPr/>
          </p:nvSpPr>
          <p:spPr>
            <a:xfrm flipH="1" flipV="1">
              <a:off x="5521289" y="36312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508104" y="3618144"/>
              <a:ext cx="72008" cy="720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488896" y="3599896"/>
              <a:ext cx="108016" cy="108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7911248" y="3819280"/>
            <a:ext cx="108016" cy="108016"/>
            <a:chOff x="5488896" y="3599896"/>
            <a:chExt cx="108016" cy="108016"/>
          </a:xfrm>
        </p:grpSpPr>
        <p:sp>
          <p:nvSpPr>
            <p:cNvPr id="46" name="Oval 45"/>
            <p:cNvSpPr/>
            <p:nvPr/>
          </p:nvSpPr>
          <p:spPr>
            <a:xfrm flipH="1" flipV="1">
              <a:off x="5521289" y="36312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508104" y="3618144"/>
              <a:ext cx="72008" cy="7200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488896" y="3599896"/>
              <a:ext cx="108016" cy="108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1912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a:t>W</a:t>
            </a:r>
            <a:r>
              <a:rPr lang="en-US" dirty="0" err="1" smtClean="0"/>
              <a:t>hois</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t>13</a:t>
            </a:fld>
            <a:endParaRPr lang="en-AU"/>
          </a:p>
        </p:txBody>
      </p:sp>
      <p:pic>
        <p:nvPicPr>
          <p:cNvPr id="7" name="Content Placeholder 6"/>
          <p:cNvPicPr>
            <a:picLocks noGrp="1" noChangeAspect="1"/>
          </p:cNvPicPr>
          <p:nvPr>
            <p:ph idx="1"/>
          </p:nvPr>
        </p:nvPicPr>
        <p:blipFill>
          <a:blip r:embed="rId2"/>
          <a:srcRect t="-496" b="-496"/>
          <a:stretch>
            <a:fillRect/>
          </a:stretch>
        </p:blipFill>
        <p:spPr/>
      </p:pic>
    </p:spTree>
    <p:extLst>
      <p:ext uri="{BB962C8B-B14F-4D97-AF65-F5344CB8AC3E}">
        <p14:creationId xmlns:p14="http://schemas.microsoft.com/office/powerpoint/2010/main" val="3764535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a:t>W</a:t>
            </a:r>
            <a:r>
              <a:rPr lang="en-US" dirty="0" err="1" smtClean="0"/>
              <a:t>hois</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t>14</a:t>
            </a:fld>
            <a:endParaRPr lang="en-AU"/>
          </a:p>
        </p:txBody>
      </p:sp>
      <p:pic>
        <p:nvPicPr>
          <p:cNvPr id="8" name="Content Placeholder 7"/>
          <p:cNvPicPr>
            <a:picLocks noGrp="1" noChangeAspect="1"/>
          </p:cNvPicPr>
          <p:nvPr>
            <p:ph idx="1"/>
          </p:nvPr>
        </p:nvPicPr>
        <p:blipFill>
          <a:blip r:embed="rId2"/>
          <a:srcRect t="1448" b="1448"/>
          <a:stretch>
            <a:fillRect/>
          </a:stretch>
        </p:blipFill>
        <p:spPr>
          <a:prstGeom prst="rect">
            <a:avLst/>
          </a:prstGeom>
        </p:spPr>
      </p:pic>
    </p:spTree>
    <p:extLst>
      <p:ext uri="{BB962C8B-B14F-4D97-AF65-F5344CB8AC3E}">
        <p14:creationId xmlns:p14="http://schemas.microsoft.com/office/powerpoint/2010/main" val="110446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Improved System Architecture</a:t>
            </a:r>
            <a:endParaRPr lang="en-US" dirty="0"/>
          </a:p>
        </p:txBody>
      </p:sp>
      <p:sp>
        <p:nvSpPr>
          <p:cNvPr id="2" name="Slide Number Placeholder 1"/>
          <p:cNvSpPr>
            <a:spLocks noGrp="1"/>
          </p:cNvSpPr>
          <p:nvPr>
            <p:ph type="sldNum" sz="quarter" idx="12"/>
          </p:nvPr>
        </p:nvSpPr>
        <p:spPr/>
        <p:txBody>
          <a:bodyPr/>
          <a:lstStyle/>
          <a:p>
            <a:fld id="{38B2A337-2C29-4402-A0A2-E290C184D5D3}" type="slidenum">
              <a:rPr lang="en-AU" smtClean="0"/>
              <a:pPr/>
              <a:t>15</a:t>
            </a:fld>
            <a:endParaRPr lang="en-AU"/>
          </a:p>
        </p:txBody>
      </p:sp>
      <p:sp>
        <p:nvSpPr>
          <p:cNvPr id="13" name="Rounded Rectangle 12"/>
          <p:cNvSpPr/>
          <p:nvPr/>
        </p:nvSpPr>
        <p:spPr>
          <a:xfrm>
            <a:off x="4499992" y="1196752"/>
            <a:ext cx="4248472" cy="93610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Based on Message Bus </a:t>
            </a:r>
          </a:p>
          <a:p>
            <a:pPr algn="ctr"/>
            <a:r>
              <a:rPr lang="en-US" sz="2000" dirty="0" smtClean="0">
                <a:solidFill>
                  <a:schemeClr val="bg2"/>
                </a:solidFill>
              </a:rPr>
              <a:t>integration pattern</a:t>
            </a:r>
            <a:endParaRPr lang="en-US" sz="2000" dirty="0">
              <a:solidFill>
                <a:schemeClr val="bg2"/>
              </a:solidFill>
            </a:endParaRPr>
          </a:p>
        </p:txBody>
      </p:sp>
      <p:sp>
        <p:nvSpPr>
          <p:cNvPr id="9" name="Rounded Rectangle 8"/>
          <p:cNvSpPr/>
          <p:nvPr/>
        </p:nvSpPr>
        <p:spPr>
          <a:xfrm>
            <a:off x="4499992" y="4221088"/>
            <a:ext cx="4248472" cy="180020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Increased responsiveness provides improved user experience </a:t>
            </a:r>
          </a:p>
          <a:p>
            <a:pPr algn="ctr"/>
            <a:r>
              <a:rPr lang="en-US" sz="2000" dirty="0" smtClean="0">
                <a:solidFill>
                  <a:schemeClr val="bg2"/>
                </a:solidFill>
              </a:rPr>
              <a:t>Faster development cycles for new feature requests</a:t>
            </a:r>
          </a:p>
        </p:txBody>
      </p:sp>
      <p:sp>
        <p:nvSpPr>
          <p:cNvPr id="7" name="Rounded Rectangle 6"/>
          <p:cNvSpPr/>
          <p:nvPr/>
        </p:nvSpPr>
        <p:spPr>
          <a:xfrm>
            <a:off x="4499992" y="2420888"/>
            <a:ext cx="4248472" cy="1512168"/>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Deployment on Linux (</a:t>
            </a:r>
            <a:r>
              <a:rPr lang="en-US" sz="2000" dirty="0" err="1" smtClean="0">
                <a:solidFill>
                  <a:schemeClr val="bg2"/>
                </a:solidFill>
              </a:rPr>
              <a:t>CentOS</a:t>
            </a:r>
            <a:r>
              <a:rPr lang="en-US" sz="2000" dirty="0" smtClean="0">
                <a:solidFill>
                  <a:schemeClr val="bg2"/>
                </a:solidFill>
              </a:rPr>
              <a:t>) Java 7 development environment</a:t>
            </a:r>
          </a:p>
          <a:p>
            <a:pPr algn="ctr"/>
            <a:r>
              <a:rPr lang="en-US" sz="2000" dirty="0" smtClean="0">
                <a:solidFill>
                  <a:schemeClr val="bg2"/>
                </a:solidFill>
              </a:rPr>
              <a:t>Apache </a:t>
            </a:r>
            <a:r>
              <a:rPr lang="en-US" sz="2000" dirty="0" err="1" smtClean="0">
                <a:solidFill>
                  <a:schemeClr val="bg2"/>
                </a:solidFill>
              </a:rPr>
              <a:t>ActiveMQ</a:t>
            </a:r>
            <a:r>
              <a:rPr lang="en-US" sz="2000" dirty="0" smtClean="0">
                <a:solidFill>
                  <a:schemeClr val="bg2"/>
                </a:solidFill>
              </a:rPr>
              <a:t> inter-process communications</a:t>
            </a:r>
            <a:endParaRPr lang="en-US" sz="2000" dirty="0">
              <a:solidFill>
                <a:schemeClr val="bg2"/>
              </a:solidFill>
            </a:endParaRPr>
          </a:p>
        </p:txBody>
      </p:sp>
      <p:sp>
        <p:nvSpPr>
          <p:cNvPr id="10" name="Rectangle 9"/>
          <p:cNvSpPr/>
          <p:nvPr/>
        </p:nvSpPr>
        <p:spPr>
          <a:xfrm>
            <a:off x="61155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Rectangle 10"/>
          <p:cNvSpPr/>
          <p:nvPr/>
        </p:nvSpPr>
        <p:spPr>
          <a:xfrm>
            <a:off x="101713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Rectangle 11"/>
          <p:cNvSpPr/>
          <p:nvPr/>
        </p:nvSpPr>
        <p:spPr>
          <a:xfrm>
            <a:off x="142271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Rectangle 13"/>
          <p:cNvSpPr/>
          <p:nvPr/>
        </p:nvSpPr>
        <p:spPr>
          <a:xfrm>
            <a:off x="182829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Rectangle 14"/>
          <p:cNvSpPr/>
          <p:nvPr/>
        </p:nvSpPr>
        <p:spPr>
          <a:xfrm>
            <a:off x="223387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Rectangle 15"/>
          <p:cNvSpPr/>
          <p:nvPr/>
        </p:nvSpPr>
        <p:spPr>
          <a:xfrm>
            <a:off x="263945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Rectangle 16"/>
          <p:cNvSpPr/>
          <p:nvPr/>
        </p:nvSpPr>
        <p:spPr>
          <a:xfrm>
            <a:off x="3045039"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Rectangle 17"/>
          <p:cNvSpPr/>
          <p:nvPr/>
        </p:nvSpPr>
        <p:spPr>
          <a:xfrm>
            <a:off x="3450622" y="3326520"/>
            <a:ext cx="267385" cy="3119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Frame 18"/>
          <p:cNvSpPr/>
          <p:nvPr/>
        </p:nvSpPr>
        <p:spPr>
          <a:xfrm>
            <a:off x="611560" y="3997487"/>
            <a:ext cx="3106448" cy="36761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Apache </a:t>
            </a:r>
            <a:r>
              <a:rPr lang="en-AU" dirty="0" err="1" smtClean="0">
                <a:solidFill>
                  <a:schemeClr val="tx1"/>
                </a:solidFill>
              </a:rPr>
              <a:t>ActiveMQ</a:t>
            </a:r>
            <a:endParaRPr lang="en-AU" dirty="0">
              <a:solidFill>
                <a:schemeClr val="tx1"/>
              </a:solidFill>
            </a:endParaRPr>
          </a:p>
        </p:txBody>
      </p:sp>
      <p:cxnSp>
        <p:nvCxnSpPr>
          <p:cNvPr id="20" name="Straight Arrow Connector 19"/>
          <p:cNvCxnSpPr>
            <a:stCxn id="10" idx="2"/>
          </p:cNvCxnSpPr>
          <p:nvPr/>
        </p:nvCxnSpPr>
        <p:spPr>
          <a:xfrm>
            <a:off x="74525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1" idx="2"/>
          </p:cNvCxnSpPr>
          <p:nvPr/>
        </p:nvCxnSpPr>
        <p:spPr>
          <a:xfrm>
            <a:off x="115083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2"/>
          </p:cNvCxnSpPr>
          <p:nvPr/>
        </p:nvCxnSpPr>
        <p:spPr>
          <a:xfrm>
            <a:off x="155641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4" idx="2"/>
          </p:cNvCxnSpPr>
          <p:nvPr/>
        </p:nvCxnSpPr>
        <p:spPr>
          <a:xfrm>
            <a:off x="196199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2"/>
          </p:cNvCxnSpPr>
          <p:nvPr/>
        </p:nvCxnSpPr>
        <p:spPr>
          <a:xfrm>
            <a:off x="236757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2"/>
          </p:cNvCxnSpPr>
          <p:nvPr/>
        </p:nvCxnSpPr>
        <p:spPr>
          <a:xfrm flipH="1">
            <a:off x="2772688" y="3638438"/>
            <a:ext cx="464"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2"/>
          </p:cNvCxnSpPr>
          <p:nvPr/>
        </p:nvCxnSpPr>
        <p:spPr>
          <a:xfrm>
            <a:off x="3178732"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8" idx="2"/>
          </p:cNvCxnSpPr>
          <p:nvPr/>
        </p:nvCxnSpPr>
        <p:spPr>
          <a:xfrm flipV="1">
            <a:off x="3584315" y="3638438"/>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1751" y="2485319"/>
            <a:ext cx="1297921" cy="5124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err="1" smtClean="0"/>
              <a:t>MyAPNIC</a:t>
            </a:r>
            <a:endParaRPr lang="en-AU" dirty="0"/>
          </a:p>
        </p:txBody>
      </p:sp>
      <p:sp>
        <p:nvSpPr>
          <p:cNvPr id="30" name="Rounded Rectangle 29"/>
          <p:cNvSpPr/>
          <p:nvPr/>
        </p:nvSpPr>
        <p:spPr>
          <a:xfrm>
            <a:off x="1716882" y="2485319"/>
            <a:ext cx="1126926" cy="5124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WHOIS</a:t>
            </a:r>
            <a:endParaRPr lang="en-AU" dirty="0"/>
          </a:p>
        </p:txBody>
      </p:sp>
      <p:sp>
        <p:nvSpPr>
          <p:cNvPr id="31" name="Rounded Rectangle 30"/>
          <p:cNvSpPr/>
          <p:nvPr/>
        </p:nvSpPr>
        <p:spPr>
          <a:xfrm>
            <a:off x="2915816" y="2485319"/>
            <a:ext cx="936104" cy="5124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RPKI</a:t>
            </a:r>
            <a:endParaRPr lang="en-AU" dirty="0"/>
          </a:p>
        </p:txBody>
      </p:sp>
      <p:cxnSp>
        <p:nvCxnSpPr>
          <p:cNvPr id="50" name="Straight Arrow Connector 49"/>
          <p:cNvCxnSpPr/>
          <p:nvPr/>
        </p:nvCxnSpPr>
        <p:spPr>
          <a:xfrm>
            <a:off x="2367310" y="2989375"/>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585096" y="3015219"/>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755576" y="2989375"/>
            <a:ext cx="0" cy="334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915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Supporting Infrastructure</a:t>
            </a:r>
            <a:endParaRPr lang="en-US" dirty="0"/>
          </a:p>
        </p:txBody>
      </p:sp>
      <p:sp>
        <p:nvSpPr>
          <p:cNvPr id="2" name="Slide Number Placeholder 1"/>
          <p:cNvSpPr>
            <a:spLocks noGrp="1"/>
          </p:cNvSpPr>
          <p:nvPr>
            <p:ph type="sldNum" sz="quarter" idx="12"/>
          </p:nvPr>
        </p:nvSpPr>
        <p:spPr/>
        <p:txBody>
          <a:bodyPr/>
          <a:lstStyle/>
          <a:p>
            <a:fld id="{38B2A337-2C29-4402-A0A2-E290C184D5D3}" type="slidenum">
              <a:rPr lang="en-AU" smtClean="0"/>
              <a:pPr/>
              <a:t>16</a:t>
            </a:fld>
            <a:endParaRPr lang="en-AU"/>
          </a:p>
        </p:txBody>
      </p:sp>
      <p:sp>
        <p:nvSpPr>
          <p:cNvPr id="13" name="Rounded Rectangle 12"/>
          <p:cNvSpPr/>
          <p:nvPr/>
        </p:nvSpPr>
        <p:spPr>
          <a:xfrm>
            <a:off x="4752020" y="1628800"/>
            <a:ext cx="3924436" cy="1152128"/>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VMware virtualization </a:t>
            </a:r>
          </a:p>
          <a:p>
            <a:pPr algn="ctr"/>
            <a:r>
              <a:rPr lang="en-US" sz="2000" dirty="0" smtClean="0">
                <a:solidFill>
                  <a:schemeClr val="bg2"/>
                </a:solidFill>
              </a:rPr>
              <a:t>for increased reliability </a:t>
            </a:r>
          </a:p>
          <a:p>
            <a:pPr algn="ctr"/>
            <a:r>
              <a:rPr lang="en-US" sz="2000" dirty="0" smtClean="0">
                <a:solidFill>
                  <a:schemeClr val="bg2"/>
                </a:solidFill>
              </a:rPr>
              <a:t>(175+ machines)</a:t>
            </a:r>
            <a:endParaRPr lang="en-US" sz="2000" dirty="0">
              <a:solidFill>
                <a:schemeClr val="bg2"/>
              </a:solidFill>
            </a:endParaRPr>
          </a:p>
        </p:txBody>
      </p:sp>
      <p:sp>
        <p:nvSpPr>
          <p:cNvPr id="8" name="Alternate Process 7"/>
          <p:cNvSpPr/>
          <p:nvPr/>
        </p:nvSpPr>
        <p:spPr>
          <a:xfrm>
            <a:off x="539552" y="1988840"/>
            <a:ext cx="3831507" cy="3240360"/>
          </a:xfrm>
          <a:prstGeom prst="flowChartAlternateProcess">
            <a:avLst/>
          </a:prstGeom>
          <a:blipFill rotWithShape="1">
            <a:blip r:embed="rId3"/>
            <a:stretch>
              <a:fillRect/>
            </a:stretch>
          </a:blip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9" name="Rounded Rectangle 8"/>
          <p:cNvSpPr/>
          <p:nvPr/>
        </p:nvSpPr>
        <p:spPr>
          <a:xfrm>
            <a:off x="4716016" y="4509120"/>
            <a:ext cx="3960440" cy="864096"/>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DRP audit and exercising</a:t>
            </a:r>
            <a:endParaRPr lang="en-US" sz="2000" dirty="0">
              <a:solidFill>
                <a:schemeClr val="bg2"/>
              </a:solidFill>
            </a:endParaRPr>
          </a:p>
        </p:txBody>
      </p:sp>
      <p:sp>
        <p:nvSpPr>
          <p:cNvPr id="7" name="Rounded Rectangle 6"/>
          <p:cNvSpPr/>
          <p:nvPr/>
        </p:nvSpPr>
        <p:spPr>
          <a:xfrm>
            <a:off x="4716016" y="2996952"/>
            <a:ext cx="3960440" cy="129614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Deployment of Puppet Configuration Management </a:t>
            </a:r>
          </a:p>
          <a:p>
            <a:pPr algn="ctr"/>
            <a:r>
              <a:rPr lang="en-US" sz="2000" dirty="0" smtClean="0">
                <a:solidFill>
                  <a:schemeClr val="bg2"/>
                </a:solidFill>
              </a:rPr>
              <a:t>for centralized synchronization and updates</a:t>
            </a:r>
            <a:endParaRPr lang="en-US" sz="2000" dirty="0">
              <a:solidFill>
                <a:schemeClr val="bg2"/>
              </a:solidFill>
            </a:endParaRPr>
          </a:p>
        </p:txBody>
      </p:sp>
    </p:spTree>
    <p:extLst>
      <p:ext uri="{BB962C8B-B14F-4D97-AF65-F5344CB8AC3E}">
        <p14:creationId xmlns:p14="http://schemas.microsoft.com/office/powerpoint/2010/main" val="3009340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Accountability &amp; Transparency</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pPr/>
              <a:t>17</a:t>
            </a:fld>
            <a:endParaRPr lang="en-AU"/>
          </a:p>
        </p:txBody>
      </p:sp>
      <p:pic>
        <p:nvPicPr>
          <p:cNvPr id="8" name="Picture 7" descr="Screen Shot 2014-09-10 at 2.44.1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772816"/>
            <a:ext cx="3781060" cy="3068960"/>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5004048" y="3284984"/>
            <a:ext cx="3528392"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Improved internal financial audit process established</a:t>
            </a:r>
          </a:p>
        </p:txBody>
      </p:sp>
      <p:sp>
        <p:nvSpPr>
          <p:cNvPr id="12" name="Rounded Rectangle 11"/>
          <p:cNvSpPr/>
          <p:nvPr/>
        </p:nvSpPr>
        <p:spPr>
          <a:xfrm>
            <a:off x="5004048" y="5301208"/>
            <a:ext cx="3528392"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ISO9001 external audit – passed!</a:t>
            </a:r>
          </a:p>
        </p:txBody>
      </p:sp>
      <p:sp>
        <p:nvSpPr>
          <p:cNvPr id="13" name="Rounded Rectangle 12"/>
          <p:cNvSpPr/>
          <p:nvPr/>
        </p:nvSpPr>
        <p:spPr>
          <a:xfrm>
            <a:off x="5004048" y="4293096"/>
            <a:ext cx="3528392"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Appointment of new external financial auditors</a:t>
            </a:r>
          </a:p>
        </p:txBody>
      </p:sp>
      <p:sp>
        <p:nvSpPr>
          <p:cNvPr id="14" name="Rounded Rectangle 13"/>
          <p:cNvSpPr/>
          <p:nvPr/>
        </p:nvSpPr>
        <p:spPr>
          <a:xfrm>
            <a:off x="5004048" y="2276872"/>
            <a:ext cx="3528392"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RIR accountability matrix</a:t>
            </a:r>
          </a:p>
        </p:txBody>
      </p:sp>
      <p:sp>
        <p:nvSpPr>
          <p:cNvPr id="15" name="Rounded Rectangle 14"/>
          <p:cNvSpPr/>
          <p:nvPr/>
        </p:nvSpPr>
        <p:spPr>
          <a:xfrm>
            <a:off x="5004048" y="1268760"/>
            <a:ext cx="3528392"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Transparency web page updated</a:t>
            </a:r>
            <a:endParaRPr lang="en-US" sz="2000" dirty="0">
              <a:solidFill>
                <a:srgbClr val="000000"/>
              </a:solidFill>
            </a:endParaRPr>
          </a:p>
        </p:txBody>
      </p:sp>
    </p:spTree>
    <p:extLst>
      <p:ext uri="{BB962C8B-B14F-4D97-AF65-F5344CB8AC3E}">
        <p14:creationId xmlns:p14="http://schemas.microsoft.com/office/powerpoint/2010/main" val="1378212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APNIC Survey 2014</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pPr/>
              <a:t>18</a:t>
            </a:fld>
            <a:endParaRPr lang="en-AU" dirty="0"/>
          </a:p>
        </p:txBody>
      </p:sp>
      <p:graphicFrame>
        <p:nvGraphicFramePr>
          <p:cNvPr id="4" name="Chart 3"/>
          <p:cNvGraphicFramePr/>
          <p:nvPr>
            <p:extLst>
              <p:ext uri="{D42A27DB-BD31-4B8C-83A1-F6EECF244321}">
                <p14:modId xmlns:p14="http://schemas.microsoft.com/office/powerpoint/2010/main" val="3458411959"/>
              </p:ext>
            </p:extLst>
          </p:nvPr>
        </p:nvGraphicFramePr>
        <p:xfrm>
          <a:off x="4283968" y="2852936"/>
          <a:ext cx="4608512" cy="2448272"/>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251520" y="2060848"/>
            <a:ext cx="3528392" cy="864096"/>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2"/>
                </a:solidFill>
              </a:rPr>
              <a:t>Focus Groups held in 17 economies</a:t>
            </a:r>
          </a:p>
        </p:txBody>
      </p:sp>
      <p:sp>
        <p:nvSpPr>
          <p:cNvPr id="6" name="Rounded Rectangle 5"/>
          <p:cNvSpPr/>
          <p:nvPr/>
        </p:nvSpPr>
        <p:spPr>
          <a:xfrm>
            <a:off x="251520" y="3068960"/>
            <a:ext cx="3528392" cy="864096"/>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2"/>
                </a:solidFill>
              </a:rPr>
              <a:t>1,039 Survey </a:t>
            </a:r>
            <a:r>
              <a:rPr lang="en-US" sz="2000" dirty="0" smtClean="0">
                <a:solidFill>
                  <a:schemeClr val="bg2"/>
                </a:solidFill>
              </a:rPr>
              <a:t>responses from 56 economies</a:t>
            </a:r>
            <a:endParaRPr lang="en-US" sz="2000" dirty="0">
              <a:solidFill>
                <a:schemeClr val="bg2"/>
              </a:solidFill>
            </a:endParaRPr>
          </a:p>
        </p:txBody>
      </p:sp>
      <p:sp>
        <p:nvSpPr>
          <p:cNvPr id="8" name="Rounded Rectangle 7"/>
          <p:cNvSpPr/>
          <p:nvPr/>
        </p:nvSpPr>
        <p:spPr>
          <a:xfrm>
            <a:off x="251520" y="5157192"/>
            <a:ext cx="3528392" cy="57606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 </a:t>
            </a:r>
            <a:r>
              <a:rPr lang="en-US" sz="2000" dirty="0" err="1" smtClean="0">
                <a:solidFill>
                  <a:schemeClr val="bg2"/>
                </a:solidFill>
              </a:rPr>
              <a:t>www.apnic.net</a:t>
            </a:r>
            <a:r>
              <a:rPr lang="en-US" sz="2000" dirty="0">
                <a:solidFill>
                  <a:schemeClr val="bg2"/>
                </a:solidFill>
              </a:rPr>
              <a:t>/</a:t>
            </a:r>
            <a:r>
              <a:rPr lang="en-US" sz="2000" dirty="0" smtClean="0">
                <a:solidFill>
                  <a:schemeClr val="bg2"/>
                </a:solidFill>
              </a:rPr>
              <a:t>survey</a:t>
            </a:r>
            <a:endParaRPr lang="en-US" sz="2000" dirty="0">
              <a:solidFill>
                <a:schemeClr val="bg2"/>
              </a:solidFill>
            </a:endParaRPr>
          </a:p>
        </p:txBody>
      </p:sp>
      <p:pic>
        <p:nvPicPr>
          <p:cNvPr id="10" name="Picture 9"/>
          <p:cNvPicPr>
            <a:picLocks noChangeAspect="1"/>
          </p:cNvPicPr>
          <p:nvPr/>
        </p:nvPicPr>
        <p:blipFill>
          <a:blip r:embed="rId4"/>
          <a:stretch>
            <a:fillRect/>
          </a:stretch>
        </p:blipFill>
        <p:spPr>
          <a:xfrm>
            <a:off x="4283968" y="2280381"/>
            <a:ext cx="4761541" cy="428539"/>
          </a:xfrm>
          <a:prstGeom prst="rect">
            <a:avLst/>
          </a:prstGeom>
        </p:spPr>
      </p:pic>
      <p:sp>
        <p:nvSpPr>
          <p:cNvPr id="9" name="Rounded Rectangle 8"/>
          <p:cNvSpPr/>
          <p:nvPr/>
        </p:nvSpPr>
        <p:spPr>
          <a:xfrm>
            <a:off x="251520" y="4077072"/>
            <a:ext cx="3528392" cy="93610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New online survey action tracker</a:t>
            </a:r>
            <a:endParaRPr lang="en-US" sz="2000" dirty="0">
              <a:solidFill>
                <a:schemeClr val="bg2"/>
              </a:solidFill>
            </a:endParaRPr>
          </a:p>
        </p:txBody>
      </p:sp>
    </p:spTree>
    <p:extLst>
      <p:ext uri="{BB962C8B-B14F-4D97-AF65-F5344CB8AC3E}">
        <p14:creationId xmlns:p14="http://schemas.microsoft.com/office/powerpoint/2010/main" val="198324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9 at 11.20.40 am.png"/>
          <p:cNvPicPr>
            <a:picLocks noChangeAspect="1"/>
          </p:cNvPicPr>
          <p:nvPr/>
        </p:nvPicPr>
        <p:blipFill rotWithShape="1">
          <a:blip r:embed="rId3">
            <a:extLst>
              <a:ext uri="{28A0092B-C50C-407E-A947-70E740481C1C}">
                <a14:useLocalDpi xmlns:a14="http://schemas.microsoft.com/office/drawing/2010/main" val="0"/>
              </a:ext>
            </a:extLst>
          </a:blip>
          <a:srcRect t="14155" b="3010"/>
          <a:stretch/>
        </p:blipFill>
        <p:spPr>
          <a:xfrm>
            <a:off x="107504" y="1124744"/>
            <a:ext cx="8640960" cy="5133785"/>
          </a:xfrm>
          <a:prstGeom prst="rect">
            <a:avLst/>
          </a:prstGeom>
        </p:spPr>
      </p:pic>
      <p:sp>
        <p:nvSpPr>
          <p:cNvPr id="6" name="Title 5"/>
          <p:cNvSpPr>
            <a:spLocks noGrp="1"/>
          </p:cNvSpPr>
          <p:nvPr>
            <p:ph type="title"/>
          </p:nvPr>
        </p:nvSpPr>
        <p:spPr>
          <a:xfrm>
            <a:off x="395536" y="116632"/>
            <a:ext cx="8352928" cy="1143000"/>
          </a:xfrm>
        </p:spPr>
        <p:txBody>
          <a:bodyPr/>
          <a:lstStyle/>
          <a:p>
            <a:r>
              <a:rPr lang="en-US" dirty="0" smtClean="0"/>
              <a:t>2015 Activity Plan &amp; Budget</a:t>
            </a:r>
            <a:endParaRPr lang="en-US" dirty="0"/>
          </a:p>
        </p:txBody>
      </p:sp>
      <p:sp>
        <p:nvSpPr>
          <p:cNvPr id="8" name="Rounded Rectangle 7"/>
          <p:cNvSpPr/>
          <p:nvPr/>
        </p:nvSpPr>
        <p:spPr>
          <a:xfrm>
            <a:off x="5076056" y="4509120"/>
            <a:ext cx="3960440" cy="144016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2"/>
                </a:solidFill>
              </a:rPr>
              <a:t>Enhanced </a:t>
            </a:r>
            <a:r>
              <a:rPr lang="en-US" sz="2400" dirty="0">
                <a:solidFill>
                  <a:schemeClr val="bg2"/>
                </a:solidFill>
              </a:rPr>
              <a:t>visibility of planned activities and resource allocation</a:t>
            </a:r>
          </a:p>
        </p:txBody>
      </p:sp>
      <p:sp>
        <p:nvSpPr>
          <p:cNvPr id="2" name="Slide Number Placeholder 1"/>
          <p:cNvSpPr>
            <a:spLocks noGrp="1"/>
          </p:cNvSpPr>
          <p:nvPr>
            <p:ph type="sldNum" sz="quarter" idx="12"/>
          </p:nvPr>
        </p:nvSpPr>
        <p:spPr/>
        <p:txBody>
          <a:bodyPr/>
          <a:lstStyle/>
          <a:p>
            <a:fld id="{38B2A337-2C29-4402-A0A2-E290C184D5D3}" type="slidenum">
              <a:rPr lang="en-AU" smtClean="0"/>
              <a:t>19</a:t>
            </a:fld>
            <a:endParaRPr lang="en-AU"/>
          </a:p>
        </p:txBody>
      </p:sp>
    </p:spTree>
    <p:extLst>
      <p:ext uri="{BB962C8B-B14F-4D97-AF65-F5344CB8AC3E}">
        <p14:creationId xmlns:p14="http://schemas.microsoft.com/office/powerpoint/2010/main" val="862936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APNIC’s mission</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3200" i="1" dirty="0" smtClean="0"/>
          </a:p>
          <a:p>
            <a:pPr marL="0" indent="0" algn="ctr">
              <a:buNone/>
            </a:pPr>
            <a:r>
              <a:rPr lang="en-US" sz="3200" i="1" dirty="0" smtClean="0"/>
              <a:t>A </a:t>
            </a:r>
            <a:r>
              <a:rPr lang="en-US" sz="3200" i="1" dirty="0"/>
              <a:t>global, open, stable, and secure Internet </a:t>
            </a:r>
            <a:endParaRPr lang="en-US" sz="3200" i="1" dirty="0" smtClean="0"/>
          </a:p>
          <a:p>
            <a:pPr marL="0" indent="0" algn="ctr">
              <a:buNone/>
            </a:pPr>
            <a:r>
              <a:rPr lang="en-US" sz="3200" i="1" dirty="0" smtClean="0"/>
              <a:t>that </a:t>
            </a:r>
            <a:r>
              <a:rPr lang="en-US" sz="3200" i="1" dirty="0"/>
              <a:t>serves the entire Asia Pacific community</a:t>
            </a:r>
          </a:p>
        </p:txBody>
      </p:sp>
      <p:sp>
        <p:nvSpPr>
          <p:cNvPr id="4" name="Slide Number Placeholder 3"/>
          <p:cNvSpPr>
            <a:spLocks noGrp="1"/>
          </p:cNvSpPr>
          <p:nvPr>
            <p:ph type="sldNum" sz="quarter" idx="4294967295"/>
          </p:nvPr>
        </p:nvSpPr>
        <p:spPr>
          <a:xfrm>
            <a:off x="8748464" y="6548965"/>
            <a:ext cx="288032" cy="216024"/>
          </a:xfrm>
          <a:prstGeom prst="rect">
            <a:avLst/>
          </a:prstGeom>
        </p:spPr>
        <p:txBody>
          <a:bodyPr/>
          <a:lstStyle/>
          <a:p>
            <a:fld id="{38B2A337-2C29-4402-A0A2-E290C184D5D3}" type="slidenum">
              <a:rPr lang="en-AU" kern="0" smtClean="0"/>
              <a:pPr/>
              <a:t>2</a:t>
            </a:fld>
            <a:endParaRPr lang="en-AU" kern="0" dirty="0"/>
          </a:p>
        </p:txBody>
      </p:sp>
    </p:spTree>
    <p:extLst>
      <p:ext uri="{BB962C8B-B14F-4D97-AF65-F5344CB8AC3E}">
        <p14:creationId xmlns:p14="http://schemas.microsoft.com/office/powerpoint/2010/main" val="2060764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Fee Schedule</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t>20</a:t>
            </a:fld>
            <a:endParaRPr lang="en-AU"/>
          </a:p>
        </p:txBody>
      </p:sp>
      <p:sp>
        <p:nvSpPr>
          <p:cNvPr id="9" name="Rounded Rectangle 8"/>
          <p:cNvSpPr/>
          <p:nvPr/>
        </p:nvSpPr>
        <p:spPr>
          <a:xfrm>
            <a:off x="615752" y="2582906"/>
            <a:ext cx="8280920" cy="86409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Reduced fees for </a:t>
            </a:r>
            <a:r>
              <a:rPr lang="en-US" dirty="0">
                <a:solidFill>
                  <a:srgbClr val="000000"/>
                </a:solidFill>
              </a:rPr>
              <a:t>all Account Holders with the aim to provide the greatest benefit to the majority of </a:t>
            </a:r>
            <a:r>
              <a:rPr lang="en-US" dirty="0" smtClean="0">
                <a:solidFill>
                  <a:srgbClr val="000000"/>
                </a:solidFill>
              </a:rPr>
              <a:t>Members</a:t>
            </a:r>
            <a:endParaRPr lang="en-US" dirty="0">
              <a:solidFill>
                <a:srgbClr val="000000"/>
              </a:solidFill>
            </a:endParaRPr>
          </a:p>
        </p:txBody>
      </p:sp>
      <p:sp>
        <p:nvSpPr>
          <p:cNvPr id="10" name="Rounded Rectangle 9"/>
          <p:cNvSpPr/>
          <p:nvPr/>
        </p:nvSpPr>
        <p:spPr>
          <a:xfrm>
            <a:off x="615752" y="1844824"/>
            <a:ext cx="8280920" cy="576064"/>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Effective 1 Jan 2015</a:t>
            </a:r>
            <a:endParaRPr lang="en-US" dirty="0">
              <a:solidFill>
                <a:srgbClr val="000000"/>
              </a:solidFill>
            </a:endParaRPr>
          </a:p>
        </p:txBody>
      </p:sp>
      <p:sp>
        <p:nvSpPr>
          <p:cNvPr id="11" name="Rounded Rectangle 10"/>
          <p:cNvSpPr/>
          <p:nvPr/>
        </p:nvSpPr>
        <p:spPr>
          <a:xfrm>
            <a:off x="323528" y="1484784"/>
            <a:ext cx="2016224" cy="57606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2"/>
                </a:solidFill>
              </a:rPr>
              <a:t>Key Points</a:t>
            </a:r>
            <a:endParaRPr lang="en-US" sz="2000" dirty="0">
              <a:solidFill>
                <a:schemeClr val="bg2"/>
              </a:solidFill>
            </a:endParaRPr>
          </a:p>
        </p:txBody>
      </p:sp>
      <p:sp>
        <p:nvSpPr>
          <p:cNvPr id="12" name="Rounded Rectangle 11"/>
          <p:cNvSpPr/>
          <p:nvPr/>
        </p:nvSpPr>
        <p:spPr>
          <a:xfrm>
            <a:off x="615752" y="3609020"/>
            <a:ext cx="8280920" cy="792088"/>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Changes to fee calculation formula and IP </a:t>
            </a:r>
            <a:r>
              <a:rPr lang="en-US" dirty="0">
                <a:solidFill>
                  <a:srgbClr val="000000"/>
                </a:solidFill>
              </a:rPr>
              <a:t>Resource Application </a:t>
            </a:r>
            <a:r>
              <a:rPr lang="en-US" dirty="0" smtClean="0">
                <a:solidFill>
                  <a:srgbClr val="000000"/>
                </a:solidFill>
              </a:rPr>
              <a:t>fee replaced </a:t>
            </a:r>
            <a:r>
              <a:rPr lang="en-US" dirty="0">
                <a:solidFill>
                  <a:srgbClr val="000000"/>
                </a:solidFill>
              </a:rPr>
              <a:t>with </a:t>
            </a:r>
            <a:r>
              <a:rPr lang="en-US" dirty="0" smtClean="0">
                <a:solidFill>
                  <a:srgbClr val="000000"/>
                </a:solidFill>
              </a:rPr>
              <a:t>reduced Sign</a:t>
            </a:r>
            <a:r>
              <a:rPr lang="en-US" dirty="0">
                <a:solidFill>
                  <a:srgbClr val="000000"/>
                </a:solidFill>
              </a:rPr>
              <a:t>-Up fee</a:t>
            </a:r>
          </a:p>
        </p:txBody>
      </p:sp>
      <p:sp>
        <p:nvSpPr>
          <p:cNvPr id="13" name="Rounded Rectangle 12"/>
          <p:cNvSpPr/>
          <p:nvPr/>
        </p:nvSpPr>
        <p:spPr>
          <a:xfrm>
            <a:off x="615752" y="4563126"/>
            <a:ext cx="8280920" cy="576064"/>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New Members will join as tiered Members based on resource allocation size</a:t>
            </a:r>
            <a:endParaRPr lang="en-US" dirty="0">
              <a:solidFill>
                <a:srgbClr val="000000"/>
              </a:solidFill>
            </a:endParaRPr>
          </a:p>
        </p:txBody>
      </p:sp>
      <p:sp>
        <p:nvSpPr>
          <p:cNvPr id="15" name="Rounded Rectangle 14"/>
          <p:cNvSpPr/>
          <p:nvPr/>
        </p:nvSpPr>
        <p:spPr>
          <a:xfrm>
            <a:off x="615752" y="5301208"/>
            <a:ext cx="8280920" cy="576064"/>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2"/>
                </a:solidFill>
              </a:rPr>
              <a:t>M</a:t>
            </a:r>
            <a:r>
              <a:rPr lang="en-US" sz="2000" dirty="0" smtClean="0">
                <a:solidFill>
                  <a:schemeClr val="bg2"/>
                </a:solidFill>
              </a:rPr>
              <a:t>ore information</a:t>
            </a:r>
            <a:r>
              <a:rPr lang="en-US" sz="2000" dirty="0">
                <a:solidFill>
                  <a:schemeClr val="bg2"/>
                </a:solidFill>
              </a:rPr>
              <a:t>:</a:t>
            </a:r>
            <a:r>
              <a:rPr lang="en-US" sz="2000" dirty="0" smtClean="0">
                <a:solidFill>
                  <a:schemeClr val="bg2"/>
                </a:solidFill>
              </a:rPr>
              <a:t> </a:t>
            </a:r>
            <a:r>
              <a:rPr lang="en-US" sz="2000" dirty="0" err="1" smtClean="0">
                <a:solidFill>
                  <a:schemeClr val="bg2"/>
                </a:solidFill>
              </a:rPr>
              <a:t>www.apnic.net</a:t>
            </a:r>
            <a:r>
              <a:rPr lang="en-US" sz="2000" dirty="0">
                <a:solidFill>
                  <a:schemeClr val="bg2"/>
                </a:solidFill>
              </a:rPr>
              <a:t>/fees</a:t>
            </a:r>
          </a:p>
        </p:txBody>
      </p:sp>
    </p:spTree>
    <p:extLst>
      <p:ext uri="{BB962C8B-B14F-4D97-AF65-F5344CB8AC3E}">
        <p14:creationId xmlns:p14="http://schemas.microsoft.com/office/powerpoint/2010/main" val="3212113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 in 2014</a:t>
            </a:r>
            <a:endParaRPr lang="en-US" dirty="0"/>
          </a:p>
        </p:txBody>
      </p:sp>
      <p:pic>
        <p:nvPicPr>
          <p:cNvPr id="5" name="Content Placeholder 4" descr="map.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26" t="-1857" r="-783" b="-2318"/>
          <a:stretch/>
        </p:blipFill>
        <p:spPr>
          <a:xfrm>
            <a:off x="539552" y="1412776"/>
            <a:ext cx="5827746" cy="5030446"/>
          </a:xfrm>
        </p:spPr>
      </p:pic>
      <p:sp>
        <p:nvSpPr>
          <p:cNvPr id="3" name="Rounded Rectangle 2"/>
          <p:cNvSpPr/>
          <p:nvPr/>
        </p:nvSpPr>
        <p:spPr>
          <a:xfrm>
            <a:off x="4067944" y="155679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Serving</a:t>
            </a:r>
          </a:p>
        </p:txBody>
      </p:sp>
      <p:sp>
        <p:nvSpPr>
          <p:cNvPr id="10" name="Rounded Rectangle 9"/>
          <p:cNvSpPr/>
          <p:nvPr/>
        </p:nvSpPr>
        <p:spPr>
          <a:xfrm>
            <a:off x="4067944" y="443711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Collaborating</a:t>
            </a:r>
          </a:p>
        </p:txBody>
      </p:sp>
      <p:sp>
        <p:nvSpPr>
          <p:cNvPr id="11" name="Rounded Rectangle 10"/>
          <p:cNvSpPr/>
          <p:nvPr/>
        </p:nvSpPr>
        <p:spPr>
          <a:xfrm>
            <a:off x="4067944" y="2996952"/>
            <a:ext cx="4752528" cy="1080120"/>
          </a:xfrm>
          <a:prstGeom prst="roundRect">
            <a:avLst/>
          </a:prstGeom>
          <a:solidFill>
            <a:srgbClr val="1668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Supporting</a:t>
            </a:r>
          </a:p>
        </p:txBody>
      </p:sp>
      <p:sp>
        <p:nvSpPr>
          <p:cNvPr id="6" name="Slide Number Placeholder 5"/>
          <p:cNvSpPr>
            <a:spLocks noGrp="1"/>
          </p:cNvSpPr>
          <p:nvPr>
            <p:ph type="sldNum" sz="quarter" idx="12"/>
          </p:nvPr>
        </p:nvSpPr>
        <p:spPr/>
        <p:txBody>
          <a:bodyPr/>
          <a:lstStyle/>
          <a:p>
            <a:fld id="{38B2A337-2C29-4402-A0A2-E290C184D5D3}" type="slidenum">
              <a:rPr lang="en-AU" smtClean="0"/>
              <a:t>21</a:t>
            </a:fld>
            <a:endParaRPr lang="en-AU"/>
          </a:p>
        </p:txBody>
      </p:sp>
    </p:spTree>
    <p:extLst>
      <p:ext uri="{BB962C8B-B14F-4D97-AF65-F5344CB8AC3E}">
        <p14:creationId xmlns:p14="http://schemas.microsoft.com/office/powerpoint/2010/main" val="4271309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APNIC Training </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pPr/>
              <a:t>22</a:t>
            </a:fld>
            <a:endParaRPr lang="en-AU"/>
          </a:p>
        </p:txBody>
      </p:sp>
      <p:grpSp>
        <p:nvGrpSpPr>
          <p:cNvPr id="6" name="Group 5"/>
          <p:cNvGrpSpPr/>
          <p:nvPr/>
        </p:nvGrpSpPr>
        <p:grpSpPr>
          <a:xfrm>
            <a:off x="251520" y="1124744"/>
            <a:ext cx="9208204" cy="5154663"/>
            <a:chOff x="251520" y="1124744"/>
            <a:chExt cx="9208204" cy="5154663"/>
          </a:xfrm>
        </p:grpSpPr>
        <p:pic>
          <p:nvPicPr>
            <p:cNvPr id="42" name="Picture 41" descr="AR_Training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124744"/>
              <a:ext cx="2448272" cy="1632181"/>
            </a:xfrm>
            <a:prstGeom prst="rect">
              <a:avLst/>
            </a:prstGeom>
            <a:ln w="25400">
              <a:solidFill>
                <a:srgbClr val="004FBA"/>
              </a:solidFill>
            </a:ln>
          </p:spPr>
        </p:pic>
        <p:pic>
          <p:nvPicPr>
            <p:cNvPr id="46" name="Picture 45" descr="14679443202_f35614f335_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2636912"/>
              <a:ext cx="2561221" cy="1368152"/>
            </a:xfrm>
            <a:prstGeom prst="rect">
              <a:avLst/>
            </a:prstGeom>
            <a:ln w="25400">
              <a:solidFill>
                <a:srgbClr val="004FBA"/>
              </a:solidFill>
            </a:ln>
          </p:spPr>
        </p:pic>
        <p:grpSp>
          <p:nvGrpSpPr>
            <p:cNvPr id="37" name="Group 36"/>
            <p:cNvGrpSpPr/>
            <p:nvPr/>
          </p:nvGrpSpPr>
          <p:grpSpPr>
            <a:xfrm>
              <a:off x="2411760" y="1556792"/>
              <a:ext cx="7047964" cy="4722615"/>
              <a:chOff x="2411760" y="1556792"/>
              <a:chExt cx="7047964" cy="4722615"/>
            </a:xfrm>
          </p:grpSpPr>
          <p:pic>
            <p:nvPicPr>
              <p:cNvPr id="5" name="Picture 4" descr="Region-Blue-0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1556792"/>
                <a:ext cx="7047964" cy="4722615"/>
              </a:xfrm>
              <a:prstGeom prst="rect">
                <a:avLst/>
              </a:prstGeom>
            </p:spPr>
          </p:pic>
          <p:sp>
            <p:nvSpPr>
              <p:cNvPr id="7" name="Oval 6"/>
              <p:cNvSpPr/>
              <p:nvPr/>
            </p:nvSpPr>
            <p:spPr>
              <a:xfrm>
                <a:off x="2466128" y="318368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538136" y="318368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610144" y="325569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38136" y="332770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610144" y="332770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114200" y="318368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042192" y="311167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258216" y="332770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474240" y="347171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46248" y="347171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546248" y="339971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46248" y="375975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618256" y="383175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834280" y="390376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474240" y="397577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46248" y="397577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546248" y="404778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474240" y="404778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266328" y="339971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338336" y="347171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698376" y="347171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842392" y="375975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282552" y="455183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426568" y="447983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994520" y="462384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066528" y="469585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850504" y="476786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922512" y="483987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282552" y="570396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490464" y="512790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ounded Rectangle 38"/>
            <p:cNvSpPr/>
            <p:nvPr/>
          </p:nvSpPr>
          <p:spPr>
            <a:xfrm>
              <a:off x="251520" y="1340768"/>
              <a:ext cx="2376264"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2"/>
                  </a:solidFill>
                </a:rPr>
                <a:t>76 </a:t>
              </a:r>
              <a:r>
                <a:rPr lang="en-US" sz="1600" dirty="0">
                  <a:solidFill>
                    <a:schemeClr val="bg2"/>
                  </a:solidFill>
                </a:rPr>
                <a:t>face-to-</a:t>
              </a:r>
              <a:r>
                <a:rPr lang="en-US" sz="1600" dirty="0" smtClean="0">
                  <a:solidFill>
                    <a:schemeClr val="bg2"/>
                  </a:solidFill>
                </a:rPr>
                <a:t>face courses held in</a:t>
              </a:r>
              <a:br>
                <a:rPr lang="en-US" sz="1600" dirty="0" smtClean="0">
                  <a:solidFill>
                    <a:schemeClr val="bg2"/>
                  </a:solidFill>
                </a:rPr>
              </a:br>
              <a:r>
                <a:rPr lang="en-US" sz="1600" dirty="0" smtClean="0">
                  <a:solidFill>
                    <a:schemeClr val="bg2"/>
                  </a:solidFill>
                </a:rPr>
                <a:t> 29 locations</a:t>
              </a:r>
              <a:endParaRPr lang="en-US" sz="1600" dirty="0">
                <a:solidFill>
                  <a:schemeClr val="bg2"/>
                </a:solidFill>
              </a:endParaRPr>
            </a:p>
          </p:txBody>
        </p:sp>
        <p:sp>
          <p:nvSpPr>
            <p:cNvPr id="40" name="Rounded Rectangle 39"/>
            <p:cNvSpPr/>
            <p:nvPr/>
          </p:nvSpPr>
          <p:spPr>
            <a:xfrm>
              <a:off x="251520" y="2564904"/>
              <a:ext cx="2376264" cy="105345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2"/>
                  </a:solidFill>
                </a:rPr>
                <a:t>2,352 professionals trained face-</a:t>
              </a:r>
              <a:r>
                <a:rPr lang="en-US" sz="1600" dirty="0" smtClean="0">
                  <a:solidFill>
                    <a:schemeClr val="bg2"/>
                  </a:solidFill>
                </a:rPr>
                <a:t>to-face</a:t>
              </a:r>
              <a:endParaRPr lang="en-US" sz="1600" dirty="0">
                <a:solidFill>
                  <a:schemeClr val="bg2"/>
                </a:solidFill>
              </a:endParaRPr>
            </a:p>
          </p:txBody>
        </p:sp>
        <p:sp>
          <p:nvSpPr>
            <p:cNvPr id="41" name="Rounded Rectangle 40"/>
            <p:cNvSpPr/>
            <p:nvPr/>
          </p:nvSpPr>
          <p:spPr>
            <a:xfrm>
              <a:off x="251520" y="5157192"/>
              <a:ext cx="2376264"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2"/>
                  </a:solidFill>
                </a:rPr>
                <a:t>Video archives</a:t>
              </a:r>
            </a:p>
            <a:p>
              <a:pPr algn="ctr"/>
              <a:r>
                <a:rPr lang="en-US" sz="1600" dirty="0">
                  <a:solidFill>
                    <a:schemeClr val="bg2"/>
                  </a:solidFill>
                </a:rPr>
                <a:t>63 videos</a:t>
              </a:r>
            </a:p>
            <a:p>
              <a:pPr algn="ctr"/>
              <a:r>
                <a:rPr lang="en-US" sz="1600" dirty="0">
                  <a:solidFill>
                    <a:schemeClr val="bg2"/>
                  </a:solidFill>
                </a:rPr>
                <a:t>177,993 views</a:t>
              </a:r>
            </a:p>
          </p:txBody>
        </p:sp>
        <p:sp>
          <p:nvSpPr>
            <p:cNvPr id="43" name="Rounded Rectangle 42"/>
            <p:cNvSpPr/>
            <p:nvPr/>
          </p:nvSpPr>
          <p:spPr>
            <a:xfrm>
              <a:off x="251520" y="3717032"/>
              <a:ext cx="2376264" cy="1312146"/>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2"/>
                  </a:solidFill>
                </a:rPr>
                <a:t>534 </a:t>
              </a:r>
              <a:r>
                <a:rPr lang="en-US" sz="1600" dirty="0">
                  <a:solidFill>
                    <a:schemeClr val="bg2"/>
                  </a:solidFill>
                </a:rPr>
                <a:t>professionals trained via 141 eLearning </a:t>
              </a:r>
              <a:r>
                <a:rPr lang="en-US" sz="1600" dirty="0" smtClean="0">
                  <a:solidFill>
                    <a:schemeClr val="bg2"/>
                  </a:solidFill>
                </a:rPr>
                <a:t>sessions</a:t>
              </a:r>
              <a:endParaRPr lang="en-US" sz="1600" dirty="0">
                <a:solidFill>
                  <a:schemeClr val="bg2"/>
                </a:solidFill>
              </a:endParaRPr>
            </a:p>
          </p:txBody>
        </p:sp>
      </p:grpSp>
    </p:spTree>
    <p:extLst>
      <p:ext uri="{BB962C8B-B14F-4D97-AF65-F5344CB8AC3E}">
        <p14:creationId xmlns:p14="http://schemas.microsoft.com/office/powerpoint/2010/main" val="276957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3" b="4550"/>
          <a:stretch/>
        </p:blipFill>
        <p:spPr>
          <a:xfrm>
            <a:off x="0" y="0"/>
            <a:ext cx="9144000" cy="6349399"/>
          </a:xfrm>
          <a:prstGeom prst="rect">
            <a:avLst/>
          </a:prstGeom>
        </p:spPr>
      </p:pic>
      <p:sp>
        <p:nvSpPr>
          <p:cNvPr id="4" name="Slide Number Placeholder 3"/>
          <p:cNvSpPr>
            <a:spLocks noGrp="1"/>
          </p:cNvSpPr>
          <p:nvPr>
            <p:ph type="sldNum" sz="quarter" idx="12"/>
          </p:nvPr>
        </p:nvSpPr>
        <p:spPr/>
        <p:txBody>
          <a:bodyPr/>
          <a:lstStyle/>
          <a:p>
            <a:fld id="{38B2A337-2C29-4402-A0A2-E290C184D5D3}" type="slidenum">
              <a:rPr lang="en-AU" smtClean="0"/>
              <a:pPr/>
              <a:t>23</a:t>
            </a:fld>
            <a:endParaRPr lang="en-AU"/>
          </a:p>
        </p:txBody>
      </p:sp>
      <p:sp>
        <p:nvSpPr>
          <p:cNvPr id="3" name="Rectangle 2"/>
          <p:cNvSpPr/>
          <p:nvPr/>
        </p:nvSpPr>
        <p:spPr>
          <a:xfrm>
            <a:off x="467544" y="4725144"/>
            <a:ext cx="8208912" cy="1559466"/>
          </a:xfrm>
          <a:prstGeom prst="rect">
            <a:avLst/>
          </a:prstGeom>
          <a:solidFill>
            <a:schemeClr val="bg1"/>
          </a:solidFill>
        </p:spPr>
        <p:txBody>
          <a:bodyPr wrap="square" anchor="ctr" anchorCtr="1">
            <a:noAutofit/>
          </a:bodyPr>
          <a:lstStyle/>
          <a:p>
            <a:pPr algn="ctr"/>
            <a:r>
              <a:rPr lang="en-US" sz="4000" dirty="0" err="1"/>
              <a:t>www.apnic.net</a:t>
            </a:r>
            <a:r>
              <a:rPr lang="en-US" sz="4000" dirty="0"/>
              <a:t>/</a:t>
            </a:r>
            <a:r>
              <a:rPr lang="en-US" sz="4000" dirty="0" err="1"/>
              <a:t>trainingsurvey</a:t>
            </a:r>
            <a:endParaRPr lang="en-US" sz="4000" dirty="0"/>
          </a:p>
        </p:txBody>
      </p:sp>
    </p:spTree>
    <p:extLst>
      <p:ext uri="{BB962C8B-B14F-4D97-AF65-F5344CB8AC3E}">
        <p14:creationId xmlns:p14="http://schemas.microsoft.com/office/powerpoint/2010/main" val="104367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Network Operator Groups</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t>24</a:t>
            </a:fld>
            <a:endParaRPr lang="en-AU"/>
          </a:p>
        </p:txBody>
      </p:sp>
      <p:pic>
        <p:nvPicPr>
          <p:cNvPr id="5" name="Picture 4" descr="Region Map with NOGs 03-01.png"/>
          <p:cNvPicPr>
            <a:picLocks noChangeAspect="1"/>
          </p:cNvPicPr>
          <p:nvPr/>
        </p:nvPicPr>
        <p:blipFill rotWithShape="1">
          <a:blip r:embed="rId3">
            <a:extLst>
              <a:ext uri="{28A0092B-C50C-407E-A947-70E740481C1C}">
                <a14:useLocalDpi xmlns:a14="http://schemas.microsoft.com/office/drawing/2010/main" val="0"/>
              </a:ext>
            </a:extLst>
          </a:blip>
          <a:srcRect t="14552" b="10188"/>
          <a:stretch/>
        </p:blipFill>
        <p:spPr>
          <a:xfrm>
            <a:off x="10052" y="1124744"/>
            <a:ext cx="9144000" cy="5159210"/>
          </a:xfrm>
          <a:prstGeom prst="rect">
            <a:avLst/>
          </a:prstGeom>
        </p:spPr>
      </p:pic>
    </p:spTree>
    <p:extLst>
      <p:ext uri="{BB962C8B-B14F-4D97-AF65-F5344CB8AC3E}">
        <p14:creationId xmlns:p14="http://schemas.microsoft.com/office/powerpoint/2010/main" val="381685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Region-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25" y="1268760"/>
            <a:ext cx="7545055" cy="5055700"/>
          </a:xfrm>
          <a:prstGeom prst="rect">
            <a:avLst/>
          </a:prstGeom>
        </p:spPr>
      </p:pic>
      <p:sp>
        <p:nvSpPr>
          <p:cNvPr id="2" name="Title 1"/>
          <p:cNvSpPr>
            <a:spLocks noGrp="1"/>
          </p:cNvSpPr>
          <p:nvPr>
            <p:ph type="title"/>
          </p:nvPr>
        </p:nvSpPr>
        <p:spPr/>
        <p:txBody>
          <a:bodyPr/>
          <a:lstStyle/>
          <a:p>
            <a:r>
              <a:rPr lang="en-US" dirty="0" smtClean="0"/>
              <a:t>NOG events in 2014</a:t>
            </a:r>
            <a:endParaRPr lang="en-US" dirty="0"/>
          </a:p>
        </p:txBody>
      </p:sp>
      <p:sp>
        <p:nvSpPr>
          <p:cNvPr id="5" name="Oval 4"/>
          <p:cNvSpPr/>
          <p:nvPr/>
        </p:nvSpPr>
        <p:spPr>
          <a:xfrm>
            <a:off x="3851920" y="2276872"/>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71800" y="2996952"/>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979712" y="314096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763688" y="2996952"/>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763688" y="285293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87624" y="314096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339752" y="378904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11760" y="386104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555776" y="414908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355976" y="414908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932040" y="465313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20072" y="573325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211960" y="537321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BTNOG_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797152"/>
            <a:ext cx="2122127" cy="1415857"/>
          </a:xfrm>
          <a:prstGeom prst="rect">
            <a:avLst/>
          </a:prstGeom>
          <a:ln w="25400">
            <a:solidFill>
              <a:srgbClr val="004FBA"/>
            </a:solidFill>
          </a:ln>
        </p:spPr>
      </p:pic>
      <p:sp>
        <p:nvSpPr>
          <p:cNvPr id="35" name="TextBox 34"/>
          <p:cNvSpPr txBox="1"/>
          <p:nvPr/>
        </p:nvSpPr>
        <p:spPr>
          <a:xfrm>
            <a:off x="1619672" y="6021288"/>
            <a:ext cx="720080" cy="216024"/>
          </a:xfrm>
          <a:prstGeom prst="rect">
            <a:avLst/>
          </a:prstGeom>
          <a:noFill/>
          <a:ln>
            <a:noFill/>
          </a:ln>
        </p:spPr>
        <p:txBody>
          <a:bodyPr wrap="square" rtlCol="0">
            <a:spAutoFit/>
          </a:bodyPr>
          <a:lstStyle/>
          <a:p>
            <a:r>
              <a:rPr lang="en-US" sz="800" dirty="0" smtClean="0">
                <a:solidFill>
                  <a:schemeClr val="bg1"/>
                </a:solidFill>
              </a:rPr>
              <a:t>BTNOG</a:t>
            </a:r>
            <a:r>
              <a:rPr lang="en-US" sz="800" dirty="0" smtClean="0"/>
              <a:t> </a:t>
            </a:r>
            <a:r>
              <a:rPr lang="en-US" sz="800" dirty="0" smtClean="0">
                <a:solidFill>
                  <a:srgbClr val="FFFFFF"/>
                </a:solidFill>
              </a:rPr>
              <a:t>1</a:t>
            </a:r>
            <a:endParaRPr lang="en-US" sz="800" dirty="0">
              <a:solidFill>
                <a:srgbClr val="FFFFFF"/>
              </a:solidFill>
            </a:endParaRPr>
          </a:p>
        </p:txBody>
      </p:sp>
      <p:pic>
        <p:nvPicPr>
          <p:cNvPr id="36" name="Picture 35" descr="ns-wrk-sanog24-delhi-in-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4869160"/>
            <a:ext cx="3254059" cy="1296144"/>
          </a:xfrm>
          <a:prstGeom prst="rect">
            <a:avLst/>
          </a:prstGeom>
          <a:ln w="25400">
            <a:solidFill>
              <a:srgbClr val="004FBA"/>
            </a:solidFill>
          </a:ln>
        </p:spPr>
      </p:pic>
      <p:sp>
        <p:nvSpPr>
          <p:cNvPr id="37" name="TextBox 36"/>
          <p:cNvSpPr txBox="1"/>
          <p:nvPr/>
        </p:nvSpPr>
        <p:spPr>
          <a:xfrm>
            <a:off x="5724128" y="6021288"/>
            <a:ext cx="792088" cy="215444"/>
          </a:xfrm>
          <a:prstGeom prst="rect">
            <a:avLst/>
          </a:prstGeom>
          <a:noFill/>
          <a:ln>
            <a:noFill/>
          </a:ln>
        </p:spPr>
        <p:txBody>
          <a:bodyPr wrap="square" rtlCol="0">
            <a:spAutoFit/>
          </a:bodyPr>
          <a:lstStyle/>
          <a:p>
            <a:r>
              <a:rPr lang="en-US" sz="800" dirty="0" smtClean="0">
                <a:solidFill>
                  <a:srgbClr val="FFFFFF"/>
                </a:solidFill>
              </a:rPr>
              <a:t>SANOG 24</a:t>
            </a:r>
            <a:endParaRPr lang="en-US" sz="800" dirty="0">
              <a:solidFill>
                <a:srgbClr val="FFFFFF"/>
              </a:solidFill>
            </a:endParaRPr>
          </a:p>
        </p:txBody>
      </p:sp>
      <p:sp>
        <p:nvSpPr>
          <p:cNvPr id="6" name="TextBox 5"/>
          <p:cNvSpPr txBox="1"/>
          <p:nvPr/>
        </p:nvSpPr>
        <p:spPr>
          <a:xfrm>
            <a:off x="5740400" y="965200"/>
            <a:ext cx="184666" cy="369332"/>
          </a:xfrm>
          <a:prstGeom prst="rect">
            <a:avLst/>
          </a:prstGeom>
          <a:noFill/>
        </p:spPr>
        <p:txBody>
          <a:bodyPr wrap="none" rtlCol="0">
            <a:spAutoFit/>
          </a:bodyPr>
          <a:lstStyle/>
          <a:p>
            <a:endParaRPr lang="en-US"/>
          </a:p>
        </p:txBody>
      </p:sp>
      <p:sp>
        <p:nvSpPr>
          <p:cNvPr id="39" name="Oval 38"/>
          <p:cNvSpPr/>
          <p:nvPr/>
        </p:nvSpPr>
        <p:spPr>
          <a:xfrm>
            <a:off x="3563888" y="249289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835696" y="285293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38B2A337-2C29-4402-A0A2-E290C184D5D3}" type="slidenum">
              <a:rPr lang="en-AU" smtClean="0"/>
              <a:t>25</a:t>
            </a:fld>
            <a:endParaRPr lang="en-AU"/>
          </a:p>
        </p:txBody>
      </p:sp>
      <p:sp>
        <p:nvSpPr>
          <p:cNvPr id="33" name="Rounded Rectangle 32"/>
          <p:cNvSpPr/>
          <p:nvPr/>
        </p:nvSpPr>
        <p:spPr>
          <a:xfrm>
            <a:off x="5292080" y="1412776"/>
            <a:ext cx="3672408" cy="3024336"/>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Expert training to build </a:t>
            </a:r>
            <a:r>
              <a:rPr lang="en-US" dirty="0" smtClean="0">
                <a:solidFill>
                  <a:srgbClr val="000000"/>
                </a:solidFill>
              </a:rPr>
              <a:t>skills</a:t>
            </a:r>
          </a:p>
          <a:p>
            <a:pPr algn="ctr"/>
            <a:endParaRPr lang="en-US" dirty="0">
              <a:solidFill>
                <a:srgbClr val="000000"/>
              </a:solidFill>
            </a:endParaRPr>
          </a:p>
          <a:p>
            <a:pPr algn="ctr"/>
            <a:r>
              <a:rPr lang="en-US" dirty="0" smtClean="0">
                <a:solidFill>
                  <a:srgbClr val="000000"/>
                </a:solidFill>
              </a:rPr>
              <a:t>Knowledge </a:t>
            </a:r>
            <a:r>
              <a:rPr lang="en-US" dirty="0">
                <a:solidFill>
                  <a:srgbClr val="000000"/>
                </a:solidFill>
              </a:rPr>
              <a:t>sharing on IPv6, network security, </a:t>
            </a:r>
            <a:r>
              <a:rPr lang="en-US" dirty="0" smtClean="0">
                <a:solidFill>
                  <a:srgbClr val="000000"/>
                </a:solidFill>
              </a:rPr>
              <a:t>transfers</a:t>
            </a:r>
          </a:p>
          <a:p>
            <a:pPr algn="ctr"/>
            <a:endParaRPr lang="en-US" dirty="0">
              <a:solidFill>
                <a:srgbClr val="000000"/>
              </a:solidFill>
            </a:endParaRPr>
          </a:p>
          <a:p>
            <a:pPr algn="ctr"/>
            <a:r>
              <a:rPr lang="en-US" dirty="0" smtClean="0">
                <a:solidFill>
                  <a:srgbClr val="000000"/>
                </a:solidFill>
              </a:rPr>
              <a:t>APNIC </a:t>
            </a:r>
            <a:r>
              <a:rPr lang="en-US" dirty="0" err="1" smtClean="0">
                <a:solidFill>
                  <a:srgbClr val="000000"/>
                </a:solidFill>
              </a:rPr>
              <a:t>Hostmaster</a:t>
            </a:r>
            <a:r>
              <a:rPr lang="en-US" dirty="0" smtClean="0">
                <a:solidFill>
                  <a:srgbClr val="000000"/>
                </a:solidFill>
              </a:rPr>
              <a:t> support to answer Member queries</a:t>
            </a:r>
          </a:p>
          <a:p>
            <a:pPr algn="ctr"/>
            <a:endParaRPr lang="en-US" dirty="0" smtClean="0">
              <a:solidFill>
                <a:srgbClr val="000000"/>
              </a:solidFill>
            </a:endParaRPr>
          </a:p>
          <a:p>
            <a:pPr algn="ctr"/>
            <a:r>
              <a:rPr lang="en-US" dirty="0">
                <a:solidFill>
                  <a:srgbClr val="000000"/>
                </a:solidFill>
              </a:rPr>
              <a:t>Financial/logistical </a:t>
            </a:r>
            <a:r>
              <a:rPr lang="en-US" dirty="0" smtClean="0">
                <a:solidFill>
                  <a:srgbClr val="000000"/>
                </a:solidFill>
              </a:rPr>
              <a:t>support where needed</a:t>
            </a:r>
            <a:endParaRPr lang="en-US" dirty="0">
              <a:solidFill>
                <a:srgbClr val="000000"/>
              </a:solidFill>
            </a:endParaRPr>
          </a:p>
        </p:txBody>
      </p:sp>
    </p:spTree>
    <p:extLst>
      <p:ext uri="{BB962C8B-B14F-4D97-AF65-F5344CB8AC3E}">
        <p14:creationId xmlns:p14="http://schemas.microsoft.com/office/powerpoint/2010/main" val="86062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a:t>
            </a:r>
            <a:endParaRPr lang="en-US" dirty="0"/>
          </a:p>
        </p:txBody>
      </p:sp>
      <p:pic>
        <p:nvPicPr>
          <p:cNvPr id="4" name="Picture 3" descr="rt-wrk-sanog24-delhi-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5" y="1628801"/>
            <a:ext cx="5832647" cy="2422847"/>
          </a:xfrm>
          <a:prstGeom prst="rect">
            <a:avLst/>
          </a:prstGeom>
          <a:ln w="25400">
            <a:solidFill>
              <a:schemeClr val="accent1"/>
            </a:solidFill>
          </a:ln>
        </p:spPr>
      </p:pic>
      <p:pic>
        <p:nvPicPr>
          <p:cNvPr id="5" name="Picture 4" descr="SANOG24_Tuan_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149080"/>
            <a:ext cx="2915816" cy="1945990"/>
          </a:xfrm>
          <a:prstGeom prst="rect">
            <a:avLst/>
          </a:prstGeom>
          <a:ln w="25400">
            <a:solidFill>
              <a:srgbClr val="004FBA"/>
            </a:solidFill>
          </a:ln>
        </p:spPr>
      </p:pic>
      <p:sp>
        <p:nvSpPr>
          <p:cNvPr id="8" name="Rounded Rectangle 7"/>
          <p:cNvSpPr/>
          <p:nvPr/>
        </p:nvSpPr>
        <p:spPr>
          <a:xfrm>
            <a:off x="6084168" y="1628800"/>
            <a:ext cx="2952328" cy="4536504"/>
          </a:xfrm>
          <a:prstGeom prst="roundRect">
            <a:avLst/>
          </a:prstGeom>
          <a:gradFill flip="none" rotWithShape="1">
            <a:gsLst>
              <a:gs pos="0">
                <a:schemeClr val="bg1"/>
              </a:gs>
              <a:gs pos="100000">
                <a:schemeClr val="bg1">
                  <a:lumMod val="75000"/>
                </a:schemeClr>
              </a:gs>
            </a:gsLst>
            <a:lin ang="5400000" scaled="0"/>
            <a:tileRect/>
          </a:gradFill>
          <a:ln w="25400">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Technical Assistance </a:t>
            </a:r>
            <a:r>
              <a:rPr lang="en-US" dirty="0" smtClean="0">
                <a:solidFill>
                  <a:srgbClr val="000000"/>
                </a:solidFill>
              </a:rPr>
              <a:t>in Bhutan, Laos, Tuvalu, Vanuatu</a:t>
            </a:r>
            <a:endParaRPr lang="en-US" dirty="0">
              <a:solidFill>
                <a:srgbClr val="000000"/>
              </a:solidFill>
            </a:endParaRPr>
          </a:p>
          <a:p>
            <a:pPr algn="ctr"/>
            <a:endParaRPr lang="en-US" dirty="0">
              <a:solidFill>
                <a:srgbClr val="000000"/>
              </a:solidFill>
            </a:endParaRPr>
          </a:p>
          <a:p>
            <a:pPr algn="ctr"/>
            <a:r>
              <a:rPr lang="en-US" dirty="0" err="1">
                <a:solidFill>
                  <a:srgbClr val="000000"/>
                </a:solidFill>
              </a:rPr>
              <a:t>MoU</a:t>
            </a:r>
            <a:r>
              <a:rPr lang="en-US" dirty="0">
                <a:solidFill>
                  <a:srgbClr val="000000"/>
                </a:solidFill>
              </a:rPr>
              <a:t> with ICANN for </a:t>
            </a:r>
            <a:endParaRPr lang="en-US" dirty="0" smtClean="0">
              <a:solidFill>
                <a:srgbClr val="000000"/>
              </a:solidFill>
            </a:endParaRPr>
          </a:p>
          <a:p>
            <a:pPr algn="ctr"/>
            <a:r>
              <a:rPr lang="en-US" dirty="0" smtClean="0">
                <a:solidFill>
                  <a:srgbClr val="000000"/>
                </a:solidFill>
              </a:rPr>
              <a:t>L</a:t>
            </a:r>
            <a:r>
              <a:rPr lang="en-US" dirty="0">
                <a:solidFill>
                  <a:srgbClr val="000000"/>
                </a:solidFill>
              </a:rPr>
              <a:t>-root servers in the Asia Pacific</a:t>
            </a:r>
          </a:p>
          <a:p>
            <a:pPr algn="ctr"/>
            <a:endParaRPr lang="en-US" dirty="0">
              <a:solidFill>
                <a:srgbClr val="000000"/>
              </a:solidFill>
            </a:endParaRPr>
          </a:p>
          <a:p>
            <a:pPr algn="ctr"/>
            <a:r>
              <a:rPr lang="en-US" dirty="0" smtClean="0">
                <a:solidFill>
                  <a:srgbClr val="000000"/>
                </a:solidFill>
              </a:rPr>
              <a:t>14 </a:t>
            </a:r>
            <a:r>
              <a:rPr lang="en-US" dirty="0">
                <a:solidFill>
                  <a:srgbClr val="000000"/>
                </a:solidFill>
              </a:rPr>
              <a:t>Fellowships supported </a:t>
            </a:r>
            <a:r>
              <a:rPr lang="en-US" dirty="0" smtClean="0">
                <a:solidFill>
                  <a:srgbClr val="000000"/>
                </a:solidFill>
              </a:rPr>
              <a:t>for </a:t>
            </a:r>
            <a:r>
              <a:rPr lang="en-US" dirty="0">
                <a:solidFill>
                  <a:srgbClr val="000000"/>
                </a:solidFill>
              </a:rPr>
              <a:t>APNIC 38</a:t>
            </a:r>
          </a:p>
          <a:p>
            <a:pPr algn="ctr"/>
            <a:endParaRPr lang="en-US" dirty="0">
              <a:solidFill>
                <a:srgbClr val="000000"/>
              </a:solidFill>
            </a:endParaRPr>
          </a:p>
          <a:p>
            <a:pPr algn="ctr"/>
            <a:r>
              <a:rPr lang="en-US" dirty="0">
                <a:solidFill>
                  <a:srgbClr val="000000"/>
                </a:solidFill>
              </a:rPr>
              <a:t>New Youth </a:t>
            </a:r>
            <a:r>
              <a:rPr lang="en-US" dirty="0" smtClean="0">
                <a:solidFill>
                  <a:srgbClr val="000000"/>
                </a:solidFill>
              </a:rPr>
              <a:t>Fellowships for </a:t>
            </a:r>
            <a:r>
              <a:rPr lang="en-US" dirty="0">
                <a:solidFill>
                  <a:srgbClr val="000000"/>
                </a:solidFill>
              </a:rPr>
              <a:t>APNIC 38 – 2 Fellows</a:t>
            </a:r>
          </a:p>
        </p:txBody>
      </p:sp>
      <p:pic>
        <p:nvPicPr>
          <p:cNvPr id="7" name="Picture 6" descr="IMG_659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054" y="4141192"/>
            <a:ext cx="2877648" cy="1957646"/>
          </a:xfrm>
          <a:prstGeom prst="rect">
            <a:avLst/>
          </a:prstGeom>
          <a:ln w="25400">
            <a:solidFill>
              <a:srgbClr val="004FBA"/>
            </a:solidFill>
          </a:ln>
        </p:spPr>
      </p:pic>
      <p:sp>
        <p:nvSpPr>
          <p:cNvPr id="12" name="Rectangle 11"/>
          <p:cNvSpPr/>
          <p:nvPr/>
        </p:nvSpPr>
        <p:spPr>
          <a:xfrm>
            <a:off x="107504" y="1628800"/>
            <a:ext cx="671005" cy="253916"/>
          </a:xfrm>
          <a:prstGeom prst="rect">
            <a:avLst/>
          </a:prstGeom>
        </p:spPr>
        <p:txBody>
          <a:bodyPr wrap="none">
            <a:spAutoFit/>
          </a:bodyPr>
          <a:lstStyle/>
          <a:p>
            <a:pPr algn="ctr"/>
            <a:r>
              <a:rPr lang="en-US" sz="1050" dirty="0" smtClean="0">
                <a:solidFill>
                  <a:schemeClr val="bg1"/>
                </a:solidFill>
              </a:rPr>
              <a:t>SANOG</a:t>
            </a:r>
            <a:endParaRPr lang="en-US" sz="1050" dirty="0">
              <a:solidFill>
                <a:schemeClr val="bg1"/>
              </a:solidFill>
            </a:endParaRPr>
          </a:p>
        </p:txBody>
      </p:sp>
      <p:sp>
        <p:nvSpPr>
          <p:cNvPr id="13" name="Rectangle 12"/>
          <p:cNvSpPr/>
          <p:nvPr/>
        </p:nvSpPr>
        <p:spPr>
          <a:xfrm>
            <a:off x="2267744" y="5733256"/>
            <a:ext cx="671005" cy="253916"/>
          </a:xfrm>
          <a:prstGeom prst="rect">
            <a:avLst/>
          </a:prstGeom>
        </p:spPr>
        <p:txBody>
          <a:bodyPr wrap="none">
            <a:spAutoFit/>
          </a:bodyPr>
          <a:lstStyle/>
          <a:p>
            <a:pPr algn="ctr"/>
            <a:r>
              <a:rPr lang="en-US" sz="1050" dirty="0" smtClean="0">
                <a:solidFill>
                  <a:schemeClr val="bg1"/>
                </a:solidFill>
              </a:rPr>
              <a:t>SANOG</a:t>
            </a:r>
            <a:endParaRPr lang="en-US" sz="1050" dirty="0">
              <a:solidFill>
                <a:schemeClr val="bg1"/>
              </a:solidFill>
            </a:endParaRPr>
          </a:p>
        </p:txBody>
      </p:sp>
      <p:sp>
        <p:nvSpPr>
          <p:cNvPr id="14" name="Rectangle 13"/>
          <p:cNvSpPr/>
          <p:nvPr/>
        </p:nvSpPr>
        <p:spPr>
          <a:xfrm>
            <a:off x="3059832" y="4221088"/>
            <a:ext cx="1322241" cy="253916"/>
          </a:xfrm>
          <a:prstGeom prst="rect">
            <a:avLst/>
          </a:prstGeom>
        </p:spPr>
        <p:txBody>
          <a:bodyPr wrap="none">
            <a:spAutoFit/>
          </a:bodyPr>
          <a:lstStyle/>
          <a:p>
            <a:pPr algn="ctr"/>
            <a:r>
              <a:rPr lang="en-US" sz="1050" dirty="0" smtClean="0">
                <a:solidFill>
                  <a:schemeClr val="bg1"/>
                </a:solidFill>
              </a:rPr>
              <a:t>L-root </a:t>
            </a:r>
            <a:r>
              <a:rPr lang="en-US" sz="1050" dirty="0" err="1" smtClean="0">
                <a:solidFill>
                  <a:schemeClr val="bg1"/>
                </a:solidFill>
              </a:rPr>
              <a:t>MoU</a:t>
            </a:r>
            <a:r>
              <a:rPr lang="en-US" sz="1050" dirty="0" smtClean="0">
                <a:solidFill>
                  <a:schemeClr val="bg1"/>
                </a:solidFill>
              </a:rPr>
              <a:t> signing</a:t>
            </a:r>
            <a:endParaRPr lang="en-US" sz="1050" dirty="0">
              <a:solidFill>
                <a:schemeClr val="bg1"/>
              </a:solidFill>
            </a:endParaRPr>
          </a:p>
        </p:txBody>
      </p:sp>
      <p:sp>
        <p:nvSpPr>
          <p:cNvPr id="6" name="Slide Number Placeholder 5"/>
          <p:cNvSpPr>
            <a:spLocks noGrp="1"/>
          </p:cNvSpPr>
          <p:nvPr>
            <p:ph type="sldNum" sz="quarter" idx="12"/>
          </p:nvPr>
        </p:nvSpPr>
        <p:spPr/>
        <p:txBody>
          <a:bodyPr/>
          <a:lstStyle/>
          <a:p>
            <a:fld id="{38B2A337-2C29-4402-A0A2-E290C184D5D3}" type="slidenum">
              <a:rPr lang="en-AU" smtClean="0"/>
              <a:t>26</a:t>
            </a:fld>
            <a:endParaRPr lang="en-AU"/>
          </a:p>
        </p:txBody>
      </p:sp>
    </p:spTree>
    <p:extLst>
      <p:ext uri="{BB962C8B-B14F-4D97-AF65-F5344CB8AC3E}">
        <p14:creationId xmlns:p14="http://schemas.microsoft.com/office/powerpoint/2010/main" val="19570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52928" cy="1143000"/>
          </a:xfrm>
        </p:spPr>
        <p:txBody>
          <a:bodyPr/>
          <a:lstStyle/>
          <a:p>
            <a:r>
              <a:rPr lang="en-US" dirty="0" smtClean="0"/>
              <a:t>Policy Development</a:t>
            </a:r>
            <a:endParaRPr lang="en-US" dirty="0"/>
          </a:p>
        </p:txBody>
      </p:sp>
      <p:pic>
        <p:nvPicPr>
          <p:cNvPr id="5" name="Content Placeholder 4" descr="policy_diagram_circle_final_CI NEW-01.png"/>
          <p:cNvPicPr>
            <a:picLocks noChangeAspect="1"/>
          </p:cNvPicPr>
          <p:nvPr/>
        </p:nvPicPr>
        <p:blipFill rotWithShape="1">
          <a:blip r:embed="rId3">
            <a:extLst>
              <a:ext uri="{28A0092B-C50C-407E-A947-70E740481C1C}">
                <a14:useLocalDpi xmlns:a14="http://schemas.microsoft.com/office/drawing/2010/main" val="0"/>
              </a:ext>
            </a:extLst>
          </a:blip>
          <a:srcRect l="1042" t="1543" r="1649" b="1958"/>
          <a:stretch/>
        </p:blipFill>
        <p:spPr>
          <a:xfrm>
            <a:off x="1619672" y="1412776"/>
            <a:ext cx="5544615" cy="4946837"/>
          </a:xfrm>
          <a:prstGeom prst="rect">
            <a:avLst/>
          </a:prstGeom>
        </p:spPr>
      </p:pic>
      <p:sp>
        <p:nvSpPr>
          <p:cNvPr id="7" name="Oval Callout 6"/>
          <p:cNvSpPr/>
          <p:nvPr/>
        </p:nvSpPr>
        <p:spPr>
          <a:xfrm>
            <a:off x="467544" y="1268760"/>
            <a:ext cx="1944216" cy="1584176"/>
          </a:xfrm>
          <a:prstGeom prst="wedgeEllipseCallout">
            <a:avLst>
              <a:gd name="adj1" fmla="val 41974"/>
              <a:gd name="adj2" fmla="val 52880"/>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solidFill>
              </a:rPr>
              <a:t>PDP central to APNIC activities</a:t>
            </a:r>
          </a:p>
        </p:txBody>
      </p:sp>
      <p:sp>
        <p:nvSpPr>
          <p:cNvPr id="8" name="Oval Callout 7"/>
          <p:cNvSpPr/>
          <p:nvPr/>
        </p:nvSpPr>
        <p:spPr>
          <a:xfrm>
            <a:off x="7020272" y="3645024"/>
            <a:ext cx="1944216" cy="1584176"/>
          </a:xfrm>
          <a:prstGeom prst="wedgeEllipseCallout">
            <a:avLst>
              <a:gd name="adj1" fmla="val -66026"/>
              <a:gd name="adj2" fmla="val -35674"/>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solidFill>
              </a:rPr>
              <a:t>Gauging consensus is critical</a:t>
            </a:r>
          </a:p>
        </p:txBody>
      </p:sp>
      <p:sp>
        <p:nvSpPr>
          <p:cNvPr id="3" name="Slide Number Placeholder 2"/>
          <p:cNvSpPr>
            <a:spLocks noGrp="1"/>
          </p:cNvSpPr>
          <p:nvPr>
            <p:ph type="sldNum" sz="quarter" idx="12"/>
          </p:nvPr>
        </p:nvSpPr>
        <p:spPr/>
        <p:txBody>
          <a:bodyPr/>
          <a:lstStyle/>
          <a:p>
            <a:fld id="{38B2A337-2C29-4402-A0A2-E290C184D5D3}" type="slidenum">
              <a:rPr lang="en-AU" smtClean="0"/>
              <a:t>27</a:t>
            </a:fld>
            <a:endParaRPr lang="en-AU"/>
          </a:p>
        </p:txBody>
      </p:sp>
    </p:spTree>
    <p:extLst>
      <p:ext uri="{BB962C8B-B14F-4D97-AF65-F5344CB8AC3E}">
        <p14:creationId xmlns:p14="http://schemas.microsoft.com/office/powerpoint/2010/main" val="2306247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Policy Implementations</a:t>
            </a:r>
            <a:endParaRPr lang="en-US" dirty="0"/>
          </a:p>
        </p:txBody>
      </p:sp>
      <p:cxnSp>
        <p:nvCxnSpPr>
          <p:cNvPr id="14" name="Straight Connector 13"/>
          <p:cNvCxnSpPr/>
          <p:nvPr/>
        </p:nvCxnSpPr>
        <p:spPr>
          <a:xfrm>
            <a:off x="1763688" y="1700808"/>
            <a:ext cx="0" cy="4536504"/>
          </a:xfrm>
          <a:prstGeom prst="line">
            <a:avLst/>
          </a:prstGeom>
          <a:ln w="57150" cmpd="sng">
            <a:solidFill>
              <a:srgbClr val="004FBA"/>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Rounded Rectangular Callout 14"/>
          <p:cNvSpPr/>
          <p:nvPr/>
        </p:nvSpPr>
        <p:spPr>
          <a:xfrm>
            <a:off x="2411760" y="1628800"/>
            <a:ext cx="6408712" cy="936104"/>
          </a:xfrm>
          <a:prstGeom prst="wedgeRoundRectCallout">
            <a:avLst>
              <a:gd name="adj1" fmla="val -57010"/>
              <a:gd name="adj2" fmla="val 11059"/>
              <a:gd name="adj3" fmla="val 16667"/>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marL="1171575" indent="-1171575"/>
            <a:r>
              <a:rPr lang="en-US" sz="2400" dirty="0" smtClean="0">
                <a:solidFill>
                  <a:schemeClr val="tx1"/>
                </a:solidFill>
              </a:rPr>
              <a:t>prop</a:t>
            </a:r>
            <a:r>
              <a:rPr lang="en-US" sz="2400" dirty="0">
                <a:solidFill>
                  <a:schemeClr val="tx1"/>
                </a:solidFill>
              </a:rPr>
              <a:t>-107: AS number transfer proposal</a:t>
            </a:r>
          </a:p>
        </p:txBody>
      </p:sp>
      <p:sp>
        <p:nvSpPr>
          <p:cNvPr id="16" name="TextBox 15"/>
          <p:cNvSpPr txBox="1"/>
          <p:nvPr/>
        </p:nvSpPr>
        <p:spPr>
          <a:xfrm>
            <a:off x="107504" y="1959223"/>
            <a:ext cx="1512168" cy="461665"/>
          </a:xfrm>
          <a:prstGeom prst="rect">
            <a:avLst/>
          </a:prstGeom>
          <a:noFill/>
        </p:spPr>
        <p:txBody>
          <a:bodyPr wrap="square" rtlCol="0">
            <a:spAutoFit/>
          </a:bodyPr>
          <a:lstStyle/>
          <a:p>
            <a:pPr algn="r"/>
            <a:r>
              <a:rPr lang="en-US" sz="2400" dirty="0"/>
              <a:t>16 April</a:t>
            </a:r>
          </a:p>
        </p:txBody>
      </p:sp>
      <p:sp>
        <p:nvSpPr>
          <p:cNvPr id="17" name="TextBox 16"/>
          <p:cNvSpPr txBox="1"/>
          <p:nvPr/>
        </p:nvSpPr>
        <p:spPr>
          <a:xfrm>
            <a:off x="107504" y="3501008"/>
            <a:ext cx="1512168" cy="461665"/>
          </a:xfrm>
          <a:prstGeom prst="rect">
            <a:avLst/>
          </a:prstGeom>
          <a:noFill/>
        </p:spPr>
        <p:txBody>
          <a:bodyPr wrap="square" rtlCol="0">
            <a:spAutoFit/>
          </a:bodyPr>
          <a:lstStyle/>
          <a:p>
            <a:pPr algn="r"/>
            <a:r>
              <a:rPr lang="en-US" sz="2400" dirty="0" smtClean="0"/>
              <a:t>7 May</a:t>
            </a:r>
            <a:endParaRPr lang="en-US" sz="2400" dirty="0"/>
          </a:p>
        </p:txBody>
      </p:sp>
      <p:sp>
        <p:nvSpPr>
          <p:cNvPr id="18" name="TextBox 17"/>
          <p:cNvSpPr txBox="1"/>
          <p:nvPr/>
        </p:nvSpPr>
        <p:spPr>
          <a:xfrm>
            <a:off x="107504" y="5085184"/>
            <a:ext cx="1512168" cy="461665"/>
          </a:xfrm>
          <a:prstGeom prst="rect">
            <a:avLst/>
          </a:prstGeom>
          <a:noFill/>
        </p:spPr>
        <p:txBody>
          <a:bodyPr wrap="square" rtlCol="0">
            <a:spAutoFit/>
          </a:bodyPr>
          <a:lstStyle/>
          <a:p>
            <a:pPr algn="r"/>
            <a:r>
              <a:rPr lang="en-US" sz="2400" dirty="0" smtClean="0"/>
              <a:t>27 May</a:t>
            </a:r>
            <a:endParaRPr lang="en-US" sz="2400" dirty="0"/>
          </a:p>
        </p:txBody>
      </p:sp>
      <p:sp>
        <p:nvSpPr>
          <p:cNvPr id="19" name="Rounded Rectangular Callout 18"/>
          <p:cNvSpPr/>
          <p:nvPr/>
        </p:nvSpPr>
        <p:spPr>
          <a:xfrm>
            <a:off x="2411760" y="3114199"/>
            <a:ext cx="6408712" cy="1080120"/>
          </a:xfrm>
          <a:prstGeom prst="wedgeRoundRectCallout">
            <a:avLst>
              <a:gd name="adj1" fmla="val -57482"/>
              <a:gd name="adj2" fmla="val 10028"/>
              <a:gd name="adj3" fmla="val 16667"/>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prop</a:t>
            </a:r>
            <a:r>
              <a:rPr lang="en-US" sz="2400" dirty="0">
                <a:solidFill>
                  <a:schemeClr val="tx1"/>
                </a:solidFill>
              </a:rPr>
              <a:t>-109: Allocate 1.0.0.0/24 and 1.1.1.0/24 to APNIC Labs as Research Prefixes</a:t>
            </a:r>
          </a:p>
        </p:txBody>
      </p:sp>
      <p:sp>
        <p:nvSpPr>
          <p:cNvPr id="20" name="Rounded Rectangular Callout 19"/>
          <p:cNvSpPr/>
          <p:nvPr/>
        </p:nvSpPr>
        <p:spPr>
          <a:xfrm>
            <a:off x="2411760" y="4667247"/>
            <a:ext cx="6408712" cy="1080120"/>
          </a:xfrm>
          <a:prstGeom prst="wedgeRoundRectCallout">
            <a:avLst>
              <a:gd name="adj1" fmla="val -57010"/>
              <a:gd name="adj2" fmla="val 11059"/>
              <a:gd name="adj3" fmla="val 16667"/>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prop</a:t>
            </a:r>
            <a:r>
              <a:rPr lang="en-US" sz="2400" dirty="0">
                <a:solidFill>
                  <a:schemeClr val="tx1"/>
                </a:solidFill>
              </a:rPr>
              <a:t>-105: Distribution of returned IPv4 address blocks (Modification of prop-088)</a:t>
            </a:r>
          </a:p>
        </p:txBody>
      </p:sp>
      <p:sp>
        <p:nvSpPr>
          <p:cNvPr id="4" name="Slide Number Placeholder 3"/>
          <p:cNvSpPr>
            <a:spLocks noGrp="1"/>
          </p:cNvSpPr>
          <p:nvPr>
            <p:ph type="sldNum" sz="quarter" idx="12"/>
          </p:nvPr>
        </p:nvSpPr>
        <p:spPr/>
        <p:txBody>
          <a:bodyPr/>
          <a:lstStyle/>
          <a:p>
            <a:fld id="{38B2A337-2C29-4402-A0A2-E290C184D5D3}" type="slidenum">
              <a:rPr lang="en-AU" smtClean="0"/>
              <a:t>28</a:t>
            </a:fld>
            <a:endParaRPr lang="en-AU"/>
          </a:p>
        </p:txBody>
      </p:sp>
    </p:spTree>
    <p:extLst>
      <p:ext uri="{BB962C8B-B14F-4D97-AF65-F5344CB8AC3E}">
        <p14:creationId xmlns:p14="http://schemas.microsoft.com/office/powerpoint/2010/main" val="3473403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52928" cy="1143000"/>
          </a:xfrm>
        </p:spPr>
        <p:txBody>
          <a:bodyPr/>
          <a:lstStyle/>
          <a:p>
            <a:r>
              <a:rPr lang="en-US" dirty="0" smtClean="0"/>
              <a:t>CONFER: Consensus Tool</a:t>
            </a:r>
            <a:endParaRPr lang="en-US" dirty="0"/>
          </a:p>
        </p:txBody>
      </p:sp>
      <p:sp>
        <p:nvSpPr>
          <p:cNvPr id="4" name="Rounded Rectangle 3"/>
          <p:cNvSpPr/>
          <p:nvPr/>
        </p:nvSpPr>
        <p:spPr>
          <a:xfrm>
            <a:off x="5760640" y="2132856"/>
            <a:ext cx="3275856" cy="360040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Captures participants’ views in real </a:t>
            </a:r>
            <a:r>
              <a:rPr lang="en-US" sz="2400" dirty="0" smtClean="0">
                <a:solidFill>
                  <a:schemeClr val="bg2"/>
                </a:solidFill>
              </a:rPr>
              <a:t>time</a:t>
            </a:r>
          </a:p>
          <a:p>
            <a:pPr algn="ctr"/>
            <a:endParaRPr lang="en-US" sz="2400" dirty="0">
              <a:solidFill>
                <a:schemeClr val="bg2"/>
              </a:solidFill>
            </a:endParaRPr>
          </a:p>
          <a:p>
            <a:pPr algn="ctr"/>
            <a:r>
              <a:rPr lang="en-US" sz="2400" dirty="0">
                <a:solidFill>
                  <a:schemeClr val="bg2"/>
                </a:solidFill>
              </a:rPr>
              <a:t>Piloted at APNIC </a:t>
            </a:r>
            <a:r>
              <a:rPr lang="en-US" sz="2400" dirty="0" smtClean="0">
                <a:solidFill>
                  <a:schemeClr val="bg2"/>
                </a:solidFill>
              </a:rPr>
              <a:t>38</a:t>
            </a:r>
          </a:p>
          <a:p>
            <a:pPr algn="ctr"/>
            <a:endParaRPr lang="en-US" sz="2400" dirty="0">
              <a:solidFill>
                <a:schemeClr val="bg2"/>
              </a:solidFill>
            </a:endParaRPr>
          </a:p>
          <a:p>
            <a:pPr algn="ctr"/>
            <a:r>
              <a:rPr lang="en-US" sz="2400" dirty="0" smtClean="0">
                <a:solidFill>
                  <a:schemeClr val="bg2"/>
                </a:solidFill>
              </a:rPr>
              <a:t>Supporting tool for </a:t>
            </a:r>
            <a:r>
              <a:rPr lang="en-US" sz="2400" dirty="0">
                <a:solidFill>
                  <a:schemeClr val="bg2"/>
                </a:solidFill>
              </a:rPr>
              <a:t>future SIGs</a:t>
            </a:r>
          </a:p>
        </p:txBody>
      </p:sp>
      <p:pic>
        <p:nvPicPr>
          <p:cNvPr id="6" name="Picture 5" descr="Screen Shot 2014-09-12 at 2.2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24207"/>
            <a:ext cx="5184576" cy="4725073"/>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38B2A337-2C29-4402-A0A2-E290C184D5D3}" type="slidenum">
              <a:rPr lang="en-AU" smtClean="0"/>
              <a:t>29</a:t>
            </a:fld>
            <a:endParaRPr lang="en-AU"/>
          </a:p>
        </p:txBody>
      </p:sp>
    </p:spTree>
    <p:extLst>
      <p:ext uri="{BB962C8B-B14F-4D97-AF65-F5344CB8AC3E}">
        <p14:creationId xmlns:p14="http://schemas.microsoft.com/office/powerpoint/2010/main" val="1566374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 in 2014</a:t>
            </a:r>
            <a:endParaRPr lang="en-US" dirty="0"/>
          </a:p>
        </p:txBody>
      </p:sp>
      <p:pic>
        <p:nvPicPr>
          <p:cNvPr id="5" name="Content Placeholder 4" descr="map.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26" t="-1857" r="-783" b="-2318"/>
          <a:stretch/>
        </p:blipFill>
        <p:spPr>
          <a:xfrm>
            <a:off x="539552" y="1412776"/>
            <a:ext cx="5827746" cy="5030446"/>
          </a:xfrm>
        </p:spPr>
      </p:pic>
      <p:sp>
        <p:nvSpPr>
          <p:cNvPr id="3" name="Rounded Rectangle 2"/>
          <p:cNvSpPr/>
          <p:nvPr/>
        </p:nvSpPr>
        <p:spPr>
          <a:xfrm>
            <a:off x="4067944" y="155679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Serving</a:t>
            </a:r>
          </a:p>
        </p:txBody>
      </p:sp>
      <p:sp>
        <p:nvSpPr>
          <p:cNvPr id="10" name="Rounded Rectangle 9"/>
          <p:cNvSpPr/>
          <p:nvPr/>
        </p:nvSpPr>
        <p:spPr>
          <a:xfrm>
            <a:off x="4067944" y="443711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Collaborating</a:t>
            </a:r>
          </a:p>
        </p:txBody>
      </p:sp>
      <p:sp>
        <p:nvSpPr>
          <p:cNvPr id="11" name="Rounded Rectangle 10"/>
          <p:cNvSpPr/>
          <p:nvPr/>
        </p:nvSpPr>
        <p:spPr>
          <a:xfrm>
            <a:off x="4067944" y="299695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Supporting</a:t>
            </a:r>
          </a:p>
        </p:txBody>
      </p:sp>
      <p:sp>
        <p:nvSpPr>
          <p:cNvPr id="6" name="Slide Number Placeholder 5"/>
          <p:cNvSpPr>
            <a:spLocks noGrp="1"/>
          </p:cNvSpPr>
          <p:nvPr>
            <p:ph type="sldNum" sz="quarter" idx="12"/>
          </p:nvPr>
        </p:nvSpPr>
        <p:spPr/>
        <p:txBody>
          <a:bodyPr/>
          <a:lstStyle/>
          <a:p>
            <a:fld id="{38B2A337-2C29-4402-A0A2-E290C184D5D3}" type="slidenum">
              <a:rPr lang="en-AU" smtClean="0"/>
              <a:t>3</a:t>
            </a:fld>
            <a:endParaRPr lang="en-AU"/>
          </a:p>
        </p:txBody>
      </p:sp>
    </p:spTree>
    <p:extLst>
      <p:ext uri="{BB962C8B-B14F-4D97-AF65-F5344CB8AC3E}">
        <p14:creationId xmlns:p14="http://schemas.microsoft.com/office/powerpoint/2010/main" val="322159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ion-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556792"/>
            <a:ext cx="7200800" cy="4825026"/>
          </a:xfrm>
          <a:prstGeom prst="rect">
            <a:avLst/>
          </a:prstGeom>
        </p:spPr>
      </p:pic>
      <p:sp>
        <p:nvSpPr>
          <p:cNvPr id="2" name="Title 1"/>
          <p:cNvSpPr>
            <a:spLocks noGrp="1"/>
          </p:cNvSpPr>
          <p:nvPr>
            <p:ph type="title"/>
          </p:nvPr>
        </p:nvSpPr>
        <p:spPr/>
        <p:txBody>
          <a:bodyPr/>
          <a:lstStyle/>
          <a:p>
            <a:r>
              <a:rPr lang="en-US" dirty="0" smtClean="0"/>
              <a:t>APNIC Events</a:t>
            </a:r>
            <a:endParaRPr lang="en-US" dirty="0"/>
          </a:p>
        </p:txBody>
      </p:sp>
      <p:sp>
        <p:nvSpPr>
          <p:cNvPr id="5" name="Oval 4"/>
          <p:cNvSpPr/>
          <p:nvPr/>
        </p:nvSpPr>
        <p:spPr>
          <a:xfrm>
            <a:off x="1763688" y="3212976"/>
            <a:ext cx="72008" cy="72008"/>
          </a:xfrm>
          <a:prstGeom prst="ellipse">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Oval 5"/>
          <p:cNvSpPr/>
          <p:nvPr/>
        </p:nvSpPr>
        <p:spPr>
          <a:xfrm>
            <a:off x="3059832" y="3429000"/>
            <a:ext cx="72008" cy="72008"/>
          </a:xfrm>
          <a:prstGeom prst="ellipse">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7" name="Oval 6"/>
          <p:cNvSpPr/>
          <p:nvPr/>
        </p:nvSpPr>
        <p:spPr>
          <a:xfrm>
            <a:off x="4211960" y="5229200"/>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8" name="Rounded Rectangle 7"/>
          <p:cNvSpPr/>
          <p:nvPr/>
        </p:nvSpPr>
        <p:spPr>
          <a:xfrm>
            <a:off x="1907704" y="3140968"/>
            <a:ext cx="576064" cy="21602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ARM 3 </a:t>
            </a:r>
            <a:endParaRPr lang="en-US" sz="800" dirty="0">
              <a:solidFill>
                <a:srgbClr val="000000"/>
              </a:solidFill>
            </a:endParaRPr>
          </a:p>
        </p:txBody>
      </p:sp>
      <p:sp>
        <p:nvSpPr>
          <p:cNvPr id="9" name="Rounded Rectangle 8"/>
          <p:cNvSpPr/>
          <p:nvPr/>
        </p:nvSpPr>
        <p:spPr>
          <a:xfrm>
            <a:off x="3203848" y="3356992"/>
            <a:ext cx="576064" cy="21602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ARM 2 </a:t>
            </a:r>
            <a:endParaRPr lang="en-US" sz="800" dirty="0">
              <a:solidFill>
                <a:srgbClr val="000000"/>
              </a:solidFill>
            </a:endParaRPr>
          </a:p>
        </p:txBody>
      </p:sp>
      <p:sp>
        <p:nvSpPr>
          <p:cNvPr id="10" name="Rounded Rectangle 9"/>
          <p:cNvSpPr/>
          <p:nvPr/>
        </p:nvSpPr>
        <p:spPr>
          <a:xfrm>
            <a:off x="4355976" y="5157192"/>
            <a:ext cx="720080" cy="216024"/>
          </a:xfrm>
          <a:prstGeom prst="roundRect">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APNIC 38</a:t>
            </a:r>
            <a:endParaRPr lang="en-US" sz="800" dirty="0">
              <a:solidFill>
                <a:srgbClr val="000000"/>
              </a:solidFill>
            </a:endParaRPr>
          </a:p>
        </p:txBody>
      </p:sp>
      <p:sp>
        <p:nvSpPr>
          <p:cNvPr id="11" name="Oval 10"/>
          <p:cNvSpPr/>
          <p:nvPr/>
        </p:nvSpPr>
        <p:spPr>
          <a:xfrm>
            <a:off x="2294204" y="3941875"/>
            <a:ext cx="72008" cy="72008"/>
          </a:xfrm>
          <a:prstGeom prst="ellipse">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2" name="Rounded Rectangle 11"/>
          <p:cNvSpPr/>
          <p:nvPr/>
        </p:nvSpPr>
        <p:spPr>
          <a:xfrm>
            <a:off x="1403648" y="4057978"/>
            <a:ext cx="936104" cy="21602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APRICOT 2014</a:t>
            </a:r>
            <a:endParaRPr lang="en-US" sz="800" dirty="0">
              <a:solidFill>
                <a:srgbClr val="000000"/>
              </a:solidFill>
            </a:endParaRPr>
          </a:p>
        </p:txBody>
      </p:sp>
      <p:sp>
        <p:nvSpPr>
          <p:cNvPr id="13" name="Oval 12"/>
          <p:cNvSpPr/>
          <p:nvPr/>
        </p:nvSpPr>
        <p:spPr>
          <a:xfrm>
            <a:off x="1512384" y="3789040"/>
            <a:ext cx="72008" cy="72008"/>
          </a:xfrm>
          <a:prstGeom prst="ellipse">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4" name="Rounded Rectangle 13"/>
          <p:cNvSpPr/>
          <p:nvPr/>
        </p:nvSpPr>
        <p:spPr>
          <a:xfrm>
            <a:off x="827584" y="3789040"/>
            <a:ext cx="576064" cy="21602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ARM 4 </a:t>
            </a:r>
            <a:endParaRPr lang="en-US" sz="800" dirty="0">
              <a:solidFill>
                <a:srgbClr val="000000"/>
              </a:solidFill>
            </a:endParaRPr>
          </a:p>
        </p:txBody>
      </p:sp>
      <p:sp>
        <p:nvSpPr>
          <p:cNvPr id="15" name="Oval 14"/>
          <p:cNvSpPr/>
          <p:nvPr/>
        </p:nvSpPr>
        <p:spPr>
          <a:xfrm>
            <a:off x="2051720" y="3429000"/>
            <a:ext cx="72008" cy="72008"/>
          </a:xfrm>
          <a:prstGeom prst="ellipse">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6" name="Rounded Rectangle 15"/>
          <p:cNvSpPr/>
          <p:nvPr/>
        </p:nvSpPr>
        <p:spPr>
          <a:xfrm>
            <a:off x="1403648" y="3429000"/>
            <a:ext cx="576064" cy="21602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ARM 5 </a:t>
            </a:r>
            <a:endParaRPr lang="en-US" sz="800" dirty="0">
              <a:solidFill>
                <a:srgbClr val="000000"/>
              </a:solidFill>
            </a:endParaRPr>
          </a:p>
        </p:txBody>
      </p:sp>
      <p:sp>
        <p:nvSpPr>
          <p:cNvPr id="17" name="Rounded Rectangle 16"/>
          <p:cNvSpPr/>
          <p:nvPr/>
        </p:nvSpPr>
        <p:spPr>
          <a:xfrm>
            <a:off x="6012160" y="692696"/>
            <a:ext cx="3024336" cy="5328592"/>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Mix of small and large regional </a:t>
            </a:r>
            <a:r>
              <a:rPr lang="en-US" sz="1600" dirty="0">
                <a:solidFill>
                  <a:schemeClr val="tx1"/>
                </a:solidFill>
              </a:rPr>
              <a:t>meetings to </a:t>
            </a:r>
            <a:r>
              <a:rPr lang="en-US" sz="1600" dirty="0" smtClean="0">
                <a:solidFill>
                  <a:schemeClr val="tx1"/>
                </a:solidFill>
              </a:rPr>
              <a:t>effectively reach Members</a:t>
            </a:r>
          </a:p>
          <a:p>
            <a:pPr algn="ctr"/>
            <a:endParaRPr lang="en-US" sz="1600" dirty="0">
              <a:solidFill>
                <a:schemeClr val="tx1"/>
              </a:solidFill>
            </a:endParaRPr>
          </a:p>
          <a:p>
            <a:pPr algn="ctr"/>
            <a:r>
              <a:rPr lang="en-US" sz="1600" dirty="0" smtClean="0">
                <a:solidFill>
                  <a:schemeClr val="tx1"/>
                </a:solidFill>
              </a:rPr>
              <a:t>Improved video and social media coverage</a:t>
            </a: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Expanded community meetings at APNIC 38: APTLD, Pacific Workshop, ISOC</a:t>
            </a:r>
          </a:p>
          <a:p>
            <a:pPr algn="ctr"/>
            <a:endParaRPr lang="en-US" sz="1600" dirty="0">
              <a:solidFill>
                <a:schemeClr val="tx1"/>
              </a:solidFill>
            </a:endParaRPr>
          </a:p>
          <a:p>
            <a:pPr algn="ctr"/>
            <a:r>
              <a:rPr lang="en-US" sz="1600" dirty="0">
                <a:solidFill>
                  <a:schemeClr val="tx1"/>
                </a:solidFill>
              </a:rPr>
              <a:t>Member visits to Brisbane office as part of APNIC 38 experience</a:t>
            </a:r>
          </a:p>
          <a:p>
            <a:pPr algn="ctr"/>
            <a:endParaRPr lang="en-US" sz="1600" dirty="0">
              <a:solidFill>
                <a:schemeClr val="tx1"/>
              </a:solidFill>
            </a:endParaRPr>
          </a:p>
          <a:p>
            <a:pPr algn="ctr"/>
            <a:r>
              <a:rPr lang="en-US" sz="1600" dirty="0" smtClean="0">
                <a:solidFill>
                  <a:schemeClr val="tx1"/>
                </a:solidFill>
              </a:rPr>
              <a:t>‘Meet the EC’ social </a:t>
            </a:r>
            <a:r>
              <a:rPr lang="en-US" sz="1600" dirty="0">
                <a:solidFill>
                  <a:schemeClr val="tx1"/>
                </a:solidFill>
              </a:rPr>
              <a:t>e</a:t>
            </a:r>
            <a:r>
              <a:rPr lang="en-US" sz="1600" dirty="0" smtClean="0">
                <a:solidFill>
                  <a:schemeClr val="tx1"/>
                </a:solidFill>
              </a:rPr>
              <a:t>vent introduced</a:t>
            </a:r>
            <a:endParaRPr lang="en-US" sz="1600" dirty="0">
              <a:solidFill>
                <a:schemeClr val="tx1"/>
              </a:solidFill>
            </a:endParaRPr>
          </a:p>
        </p:txBody>
      </p:sp>
      <p:pic>
        <p:nvPicPr>
          <p:cNvPr id="18" name="Picture 17" descr="APNICMemberVisi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988840"/>
            <a:ext cx="1638182" cy="2184243"/>
          </a:xfrm>
          <a:prstGeom prst="rect">
            <a:avLst/>
          </a:prstGeom>
          <a:ln w="25400">
            <a:solidFill>
              <a:srgbClr val="004FBA"/>
            </a:solidFill>
          </a:ln>
        </p:spPr>
      </p:pic>
      <p:sp>
        <p:nvSpPr>
          <p:cNvPr id="19" name="Slide Number Placeholder 18"/>
          <p:cNvSpPr>
            <a:spLocks noGrp="1"/>
          </p:cNvSpPr>
          <p:nvPr>
            <p:ph type="sldNum" sz="quarter" idx="12"/>
          </p:nvPr>
        </p:nvSpPr>
        <p:spPr/>
        <p:txBody>
          <a:bodyPr/>
          <a:lstStyle/>
          <a:p>
            <a:fld id="{38B2A337-2C29-4402-A0A2-E290C184D5D3}" type="slidenum">
              <a:rPr lang="en-AU" smtClean="0"/>
              <a:t>30</a:t>
            </a:fld>
            <a:endParaRPr lang="en-AU"/>
          </a:p>
        </p:txBody>
      </p:sp>
      <p:sp>
        <p:nvSpPr>
          <p:cNvPr id="20" name="Oval 19"/>
          <p:cNvSpPr/>
          <p:nvPr/>
        </p:nvSpPr>
        <p:spPr>
          <a:xfrm>
            <a:off x="4499992" y="4437112"/>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1" name="Rounded Rectangle 20"/>
          <p:cNvSpPr/>
          <p:nvPr/>
        </p:nvSpPr>
        <p:spPr>
          <a:xfrm>
            <a:off x="4644008" y="4365104"/>
            <a:ext cx="576064" cy="216024"/>
          </a:xfrm>
          <a:prstGeom prst="roundRect">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ARM 6 </a:t>
            </a:r>
            <a:endParaRPr lang="en-US" sz="800" dirty="0">
              <a:solidFill>
                <a:srgbClr val="000000"/>
              </a:solidFill>
            </a:endParaRPr>
          </a:p>
        </p:txBody>
      </p:sp>
    </p:spTree>
    <p:extLst>
      <p:ext uri="{BB962C8B-B14F-4D97-AF65-F5344CB8AC3E}">
        <p14:creationId xmlns:p14="http://schemas.microsoft.com/office/powerpoint/2010/main" val="251546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Region-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82" y="1550020"/>
            <a:ext cx="6968991" cy="4669698"/>
          </a:xfrm>
          <a:prstGeom prst="rect">
            <a:avLst/>
          </a:prstGeom>
        </p:spPr>
      </p:pic>
      <p:sp>
        <p:nvSpPr>
          <p:cNvPr id="2" name="Title 1"/>
          <p:cNvSpPr>
            <a:spLocks noGrp="1"/>
          </p:cNvSpPr>
          <p:nvPr>
            <p:ph type="title"/>
          </p:nvPr>
        </p:nvSpPr>
        <p:spPr>
          <a:xfrm>
            <a:off x="395536" y="188640"/>
            <a:ext cx="8352928" cy="1143000"/>
          </a:xfrm>
        </p:spPr>
        <p:txBody>
          <a:bodyPr/>
          <a:lstStyle/>
          <a:p>
            <a:r>
              <a:rPr lang="en-US" dirty="0" smtClean="0"/>
              <a:t>IPv6 in the Region</a:t>
            </a:r>
            <a:endParaRPr lang="en-US" dirty="0"/>
          </a:p>
        </p:txBody>
      </p:sp>
      <p:sp>
        <p:nvSpPr>
          <p:cNvPr id="5" name="Oval 4"/>
          <p:cNvSpPr/>
          <p:nvPr/>
        </p:nvSpPr>
        <p:spPr>
          <a:xfrm>
            <a:off x="3491880" y="2669070"/>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699792" y="310111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43808" y="310111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43808" y="317312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627784" y="317312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915816" y="346115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11760" y="353316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23728" y="346115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123728" y="353316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19672" y="317312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483768" y="422108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63948" y="4288264"/>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411760" y="422108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411760" y="429309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067944" y="5117342"/>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a:xfrm>
            <a:off x="8748464" y="6525344"/>
            <a:ext cx="288032" cy="216024"/>
          </a:xfrm>
        </p:spPr>
        <p:txBody>
          <a:bodyPr/>
          <a:lstStyle/>
          <a:p>
            <a:fld id="{38B2A337-2C29-4402-A0A2-E290C184D5D3}" type="slidenum">
              <a:rPr lang="en-AU" smtClean="0"/>
              <a:t>31</a:t>
            </a:fld>
            <a:endParaRPr lang="en-AU" dirty="0"/>
          </a:p>
        </p:txBody>
      </p:sp>
      <p:sp>
        <p:nvSpPr>
          <p:cNvPr id="22" name="Rounded Rectangle 21"/>
          <p:cNvSpPr/>
          <p:nvPr/>
        </p:nvSpPr>
        <p:spPr>
          <a:xfrm>
            <a:off x="6516216" y="1268760"/>
            <a:ext cx="2448272" cy="4680520"/>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686 professionals trained in 16 economies</a:t>
            </a:r>
          </a:p>
          <a:p>
            <a:pPr algn="ctr"/>
            <a:endParaRPr lang="en-US" sz="1600" dirty="0">
              <a:solidFill>
                <a:schemeClr val="tx1"/>
              </a:solidFill>
            </a:endParaRPr>
          </a:p>
          <a:p>
            <a:pPr algn="ctr"/>
            <a:r>
              <a:rPr lang="en-US" sz="1600" dirty="0">
                <a:solidFill>
                  <a:schemeClr val="tx1"/>
                </a:solidFill>
              </a:rPr>
              <a:t>Presented at 24 industry events</a:t>
            </a:r>
          </a:p>
          <a:p>
            <a:pPr algn="ctr"/>
            <a:endParaRPr lang="en-US" sz="1600" dirty="0">
              <a:solidFill>
                <a:schemeClr val="tx1"/>
              </a:solidFill>
            </a:endParaRPr>
          </a:p>
          <a:p>
            <a:pPr algn="ctr"/>
            <a:r>
              <a:rPr lang="en-US" sz="1600" dirty="0">
                <a:solidFill>
                  <a:schemeClr val="tx1"/>
                </a:solidFill>
              </a:rPr>
              <a:t>Generated 26 pieces of IPv6 media coverage</a:t>
            </a:r>
          </a:p>
          <a:p>
            <a:pPr algn="ctr"/>
            <a:endParaRPr lang="en-US" sz="1600" dirty="0">
              <a:solidFill>
                <a:schemeClr val="tx1"/>
              </a:solidFill>
            </a:endParaRPr>
          </a:p>
          <a:p>
            <a:pPr algn="ctr"/>
            <a:r>
              <a:rPr lang="en-US" sz="1600" dirty="0">
                <a:solidFill>
                  <a:schemeClr val="tx1"/>
                </a:solidFill>
              </a:rPr>
              <a:t>Joint IPv6 workshops with ITU</a:t>
            </a:r>
          </a:p>
          <a:p>
            <a:pPr algn="ctr"/>
            <a:endParaRPr lang="en-US" sz="1600" dirty="0">
              <a:solidFill>
                <a:schemeClr val="tx1"/>
              </a:solidFill>
            </a:endParaRPr>
          </a:p>
          <a:p>
            <a:pPr algn="ctr"/>
            <a:r>
              <a:rPr lang="en-US" sz="1600" dirty="0">
                <a:solidFill>
                  <a:schemeClr val="tx1"/>
                </a:solidFill>
              </a:rPr>
              <a:t>Continuous support to APIPv6TF</a:t>
            </a:r>
          </a:p>
        </p:txBody>
      </p:sp>
      <p:pic>
        <p:nvPicPr>
          <p:cNvPr id="4" name="Picture 3" descr="_PFS2454.JPG"/>
          <p:cNvPicPr>
            <a:picLocks noChangeAspect="1"/>
          </p:cNvPicPr>
          <p:nvPr/>
        </p:nvPicPr>
        <p:blipFill rotWithShape="1">
          <a:blip r:embed="rId4" cstate="print">
            <a:extLst>
              <a:ext uri="{28A0092B-C50C-407E-A947-70E740481C1C}">
                <a14:useLocalDpi xmlns:a14="http://schemas.microsoft.com/office/drawing/2010/main" val="0"/>
              </a:ext>
            </a:extLst>
          </a:blip>
          <a:srcRect l="7044" t="17113" r="15675" b="6548"/>
          <a:stretch/>
        </p:blipFill>
        <p:spPr>
          <a:xfrm>
            <a:off x="179211" y="4725144"/>
            <a:ext cx="2186911" cy="1440160"/>
          </a:xfrm>
          <a:prstGeom prst="rect">
            <a:avLst/>
          </a:prstGeom>
          <a:ln w="19050" cmpd="sng">
            <a:solidFill>
              <a:schemeClr val="accent1"/>
            </a:solidFill>
          </a:ln>
        </p:spPr>
      </p:pic>
      <p:sp>
        <p:nvSpPr>
          <p:cNvPr id="25" name="TextBox 24"/>
          <p:cNvSpPr txBox="1"/>
          <p:nvPr/>
        </p:nvSpPr>
        <p:spPr>
          <a:xfrm>
            <a:off x="251520" y="4941168"/>
            <a:ext cx="936104" cy="338554"/>
          </a:xfrm>
          <a:prstGeom prst="rect">
            <a:avLst/>
          </a:prstGeom>
          <a:noFill/>
        </p:spPr>
        <p:txBody>
          <a:bodyPr wrap="square" rtlCol="0">
            <a:spAutoFit/>
          </a:bodyPr>
          <a:lstStyle/>
          <a:p>
            <a:r>
              <a:rPr lang="en-US" sz="800" dirty="0" smtClean="0">
                <a:solidFill>
                  <a:srgbClr val="000000"/>
                </a:solidFill>
              </a:rPr>
              <a:t>ITU/APNIC IPv6 Workshop. Lao</a:t>
            </a:r>
            <a:endParaRPr lang="en-US" sz="800" dirty="0">
              <a:solidFill>
                <a:srgbClr val="000000"/>
              </a:solidFill>
            </a:endParaRPr>
          </a:p>
        </p:txBody>
      </p:sp>
      <p:sp>
        <p:nvSpPr>
          <p:cNvPr id="34" name="Oval 33"/>
          <p:cNvSpPr/>
          <p:nvPr/>
        </p:nvSpPr>
        <p:spPr>
          <a:xfrm>
            <a:off x="2843808" y="3469530"/>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95736" y="350100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61568" y="283942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141688" y="328498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652120" y="400506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195736" y="393305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004048" y="429309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339752" y="422108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67744" y="357301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995936" y="5085184"/>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6156176" y="4653136"/>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331640" y="299695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627784" y="386104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763688" y="314096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779912" y="3501008"/>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763688" y="2996952"/>
            <a:ext cx="72008" cy="7200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472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Region-in-world-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30" y="1628801"/>
            <a:ext cx="7042219" cy="3672407"/>
          </a:xfrm>
          <a:prstGeom prst="rect">
            <a:avLst/>
          </a:prstGeom>
        </p:spPr>
      </p:pic>
      <p:sp>
        <p:nvSpPr>
          <p:cNvPr id="2" name="Title 1"/>
          <p:cNvSpPr>
            <a:spLocks noGrp="1"/>
          </p:cNvSpPr>
          <p:nvPr>
            <p:ph type="title"/>
          </p:nvPr>
        </p:nvSpPr>
        <p:spPr/>
        <p:txBody>
          <a:bodyPr/>
          <a:lstStyle/>
          <a:p>
            <a:r>
              <a:rPr lang="en-US" dirty="0" smtClean="0"/>
              <a:t>Security Outreach</a:t>
            </a:r>
            <a:endParaRPr lang="en-US" dirty="0"/>
          </a:p>
        </p:txBody>
      </p:sp>
      <p:sp>
        <p:nvSpPr>
          <p:cNvPr id="5" name="Oval 4"/>
          <p:cNvSpPr/>
          <p:nvPr/>
        </p:nvSpPr>
        <p:spPr>
          <a:xfrm>
            <a:off x="1619672" y="292494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23728" y="328498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915816" y="378904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203848" y="364502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491880" y="342900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779912" y="364502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491880" y="4221088"/>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491880" y="414908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419872" y="414908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563888" y="414908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355976" y="4653136"/>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72000" y="4437112"/>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716016" y="486916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788024" y="486916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adli.jpg"/>
          <p:cNvPicPr>
            <a:picLocks noChangeAspect="1"/>
          </p:cNvPicPr>
          <p:nvPr/>
        </p:nvPicPr>
        <p:blipFill rotWithShape="1">
          <a:blip r:embed="rId4" cstate="print">
            <a:extLst>
              <a:ext uri="{28A0092B-C50C-407E-A947-70E740481C1C}">
                <a14:useLocalDpi xmlns:a14="http://schemas.microsoft.com/office/drawing/2010/main" val="0"/>
              </a:ext>
            </a:extLst>
          </a:blip>
          <a:srcRect l="52551" t="19338" r="4876"/>
          <a:stretch/>
        </p:blipFill>
        <p:spPr>
          <a:xfrm>
            <a:off x="7524328" y="1179115"/>
            <a:ext cx="1418906" cy="2016224"/>
          </a:xfrm>
          <a:prstGeom prst="rect">
            <a:avLst/>
          </a:prstGeom>
          <a:ln w="25400">
            <a:solidFill>
              <a:srgbClr val="004FBA"/>
            </a:solidFill>
          </a:ln>
          <a:effectLst>
            <a:outerShdw blurRad="50800" dist="38100" dir="2700000" algn="tl" rotWithShape="0">
              <a:prstClr val="black">
                <a:alpha val="40000"/>
              </a:prstClr>
            </a:outerShdw>
          </a:effectLst>
        </p:spPr>
      </p:pic>
      <p:pic>
        <p:nvPicPr>
          <p:cNvPr id="29" name="Picture 28" descr="IMG_9739.jpg"/>
          <p:cNvPicPr>
            <a:picLocks noChangeAspect="1"/>
          </p:cNvPicPr>
          <p:nvPr/>
        </p:nvPicPr>
        <p:blipFill rotWithShape="1">
          <a:blip r:embed="rId5" cstate="print">
            <a:extLst>
              <a:ext uri="{28A0092B-C50C-407E-A947-70E740481C1C}">
                <a14:useLocalDpi xmlns:a14="http://schemas.microsoft.com/office/drawing/2010/main" val="0"/>
              </a:ext>
            </a:extLst>
          </a:blip>
          <a:srcRect l="8608" t="11994"/>
          <a:stretch/>
        </p:blipFill>
        <p:spPr>
          <a:xfrm>
            <a:off x="6588224" y="3267347"/>
            <a:ext cx="2382989" cy="1529805"/>
          </a:xfrm>
          <a:prstGeom prst="rect">
            <a:avLst/>
          </a:prstGeom>
          <a:ln w="25400">
            <a:solidFill>
              <a:srgbClr val="004FBA"/>
            </a:solidFill>
          </a:ln>
          <a:effectLst>
            <a:outerShdw blurRad="50800" dist="38100" dir="2700000" algn="tl" rotWithShape="0">
              <a:prstClr val="black">
                <a:alpha val="40000"/>
              </a:prstClr>
            </a:outerShdw>
          </a:effectLst>
        </p:spPr>
      </p:pic>
      <p:sp>
        <p:nvSpPr>
          <p:cNvPr id="30" name="TextBox 29"/>
          <p:cNvSpPr txBox="1"/>
          <p:nvPr/>
        </p:nvSpPr>
        <p:spPr>
          <a:xfrm>
            <a:off x="7740352" y="2835299"/>
            <a:ext cx="648072" cy="338554"/>
          </a:xfrm>
          <a:prstGeom prst="rect">
            <a:avLst/>
          </a:prstGeom>
          <a:noFill/>
        </p:spPr>
        <p:txBody>
          <a:bodyPr wrap="square" rtlCol="0">
            <a:spAutoFit/>
          </a:bodyPr>
          <a:lstStyle/>
          <a:p>
            <a:r>
              <a:rPr lang="en-US" sz="800" dirty="0" err="1" smtClean="0">
                <a:solidFill>
                  <a:srgbClr val="FFFFFF"/>
                </a:solidFill>
              </a:rPr>
              <a:t>Adli</a:t>
            </a:r>
            <a:r>
              <a:rPr lang="en-US" sz="800" dirty="0" smtClean="0">
                <a:solidFill>
                  <a:srgbClr val="FFFFFF"/>
                </a:solidFill>
              </a:rPr>
              <a:t> Wahid</a:t>
            </a:r>
            <a:endParaRPr lang="en-US" sz="800" dirty="0">
              <a:solidFill>
                <a:srgbClr val="FFFFFF"/>
              </a:solidFill>
            </a:endParaRPr>
          </a:p>
        </p:txBody>
      </p:sp>
      <p:sp>
        <p:nvSpPr>
          <p:cNvPr id="31" name="TextBox 30"/>
          <p:cNvSpPr txBox="1"/>
          <p:nvPr/>
        </p:nvSpPr>
        <p:spPr>
          <a:xfrm>
            <a:off x="6588224" y="4563491"/>
            <a:ext cx="720080" cy="216024"/>
          </a:xfrm>
          <a:prstGeom prst="rect">
            <a:avLst/>
          </a:prstGeom>
          <a:noFill/>
        </p:spPr>
        <p:txBody>
          <a:bodyPr wrap="square" rtlCol="0">
            <a:spAutoFit/>
          </a:bodyPr>
          <a:lstStyle/>
          <a:p>
            <a:r>
              <a:rPr lang="en-US" sz="800" dirty="0" smtClean="0">
                <a:solidFill>
                  <a:srgbClr val="FFFFFF"/>
                </a:solidFill>
              </a:rPr>
              <a:t>Craig Ng</a:t>
            </a:r>
            <a:endParaRPr lang="en-US" sz="800" dirty="0">
              <a:solidFill>
                <a:srgbClr val="FFFFFF"/>
              </a:solidFill>
            </a:endParaRPr>
          </a:p>
        </p:txBody>
      </p:sp>
      <p:sp>
        <p:nvSpPr>
          <p:cNvPr id="32" name="Rounded Rectangle 31"/>
          <p:cNvSpPr/>
          <p:nvPr/>
        </p:nvSpPr>
        <p:spPr>
          <a:xfrm>
            <a:off x="179512" y="5117744"/>
            <a:ext cx="2160240" cy="1152128"/>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Participation in NOGs, CSIRTS and LEA events to educate and learn</a:t>
            </a:r>
          </a:p>
        </p:txBody>
      </p:sp>
      <p:sp>
        <p:nvSpPr>
          <p:cNvPr id="33" name="Rounded Rectangle 32"/>
          <p:cNvSpPr/>
          <p:nvPr/>
        </p:nvSpPr>
        <p:spPr>
          <a:xfrm>
            <a:off x="4788024" y="5117744"/>
            <a:ext cx="2160240" cy="1152128"/>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Promoting new initiatives &amp; security best practices among Members</a:t>
            </a:r>
          </a:p>
        </p:txBody>
      </p:sp>
      <p:sp>
        <p:nvSpPr>
          <p:cNvPr id="34" name="Rounded Rectangle 33"/>
          <p:cNvSpPr/>
          <p:nvPr/>
        </p:nvSpPr>
        <p:spPr>
          <a:xfrm>
            <a:off x="2483768" y="5117744"/>
            <a:ext cx="2160240" cy="1152128"/>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Training for Pacific LEAs held in NZ, Brunei and Indonesia</a:t>
            </a:r>
          </a:p>
        </p:txBody>
      </p:sp>
      <p:sp>
        <p:nvSpPr>
          <p:cNvPr id="4" name="Slide Number Placeholder 3"/>
          <p:cNvSpPr>
            <a:spLocks noGrp="1"/>
          </p:cNvSpPr>
          <p:nvPr>
            <p:ph type="sldNum" sz="quarter" idx="12"/>
          </p:nvPr>
        </p:nvSpPr>
        <p:spPr/>
        <p:txBody>
          <a:bodyPr/>
          <a:lstStyle/>
          <a:p>
            <a:fld id="{38B2A337-2C29-4402-A0A2-E290C184D5D3}" type="slidenum">
              <a:rPr lang="en-AU" smtClean="0"/>
              <a:t>32</a:t>
            </a:fld>
            <a:endParaRPr lang="en-AU"/>
          </a:p>
        </p:txBody>
      </p:sp>
    </p:spTree>
    <p:extLst>
      <p:ext uri="{BB962C8B-B14F-4D97-AF65-F5344CB8AC3E}">
        <p14:creationId xmlns:p14="http://schemas.microsoft.com/office/powerpoint/2010/main" val="678662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RPKI Initiatives</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t>33</a:t>
            </a:fld>
            <a:endParaRPr lang="en-AU"/>
          </a:p>
        </p:txBody>
      </p:sp>
      <p:pic>
        <p:nvPicPr>
          <p:cNvPr id="10" name="Picture 9" descr="ROA PPT images 0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32" y="2204864"/>
            <a:ext cx="4828032" cy="2121408"/>
          </a:xfrm>
          <a:prstGeom prst="rect">
            <a:avLst/>
          </a:prstGeom>
        </p:spPr>
      </p:pic>
      <p:sp>
        <p:nvSpPr>
          <p:cNvPr id="11" name="Rounded Rectangle 10"/>
          <p:cNvSpPr/>
          <p:nvPr/>
        </p:nvSpPr>
        <p:spPr>
          <a:xfrm>
            <a:off x="5508104" y="692696"/>
            <a:ext cx="3312368" cy="5328592"/>
          </a:xfrm>
          <a:prstGeom prst="roundRect">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10 face-to-face  and </a:t>
            </a:r>
            <a:r>
              <a:rPr lang="en-US" dirty="0" err="1" smtClean="0">
                <a:solidFill>
                  <a:schemeClr val="tx1"/>
                </a:solidFill>
              </a:rPr>
              <a:t>elearning</a:t>
            </a:r>
            <a:r>
              <a:rPr lang="en-US" dirty="0" smtClean="0">
                <a:solidFill>
                  <a:schemeClr val="tx1"/>
                </a:solidFill>
              </a:rPr>
              <a:t> RPKI training courses delivered</a:t>
            </a:r>
            <a:endParaRPr lang="en-US" dirty="0" smtClean="0">
              <a:solidFill>
                <a:schemeClr val="tx1"/>
              </a:solidFill>
            </a:endParaRPr>
          </a:p>
          <a:p>
            <a:pPr algn="ctr"/>
            <a:endParaRPr lang="en-US" dirty="0">
              <a:solidFill>
                <a:schemeClr val="tx1"/>
              </a:solidFill>
            </a:endParaRPr>
          </a:p>
          <a:p>
            <a:pPr algn="ctr"/>
            <a:r>
              <a:rPr lang="en-US" dirty="0" smtClean="0">
                <a:solidFill>
                  <a:schemeClr val="tx1"/>
                </a:solidFill>
              </a:rPr>
              <a:t>RPKI presentations to NOGs and conferences</a:t>
            </a:r>
          </a:p>
          <a:p>
            <a:pPr algn="ctr"/>
            <a:endParaRPr lang="en-US" dirty="0">
              <a:solidFill>
                <a:schemeClr val="tx1"/>
              </a:solidFill>
            </a:endParaRPr>
          </a:p>
          <a:p>
            <a:pPr algn="ctr"/>
            <a:r>
              <a:rPr lang="en-US" dirty="0" smtClean="0">
                <a:solidFill>
                  <a:schemeClr val="tx1"/>
                </a:solidFill>
              </a:rPr>
              <a:t>Development of the ‘Ready to ROA’ Campaign – hands on sessions to help Members create ROAs</a:t>
            </a:r>
          </a:p>
          <a:p>
            <a:pPr algn="ctr"/>
            <a:endParaRPr lang="en-US" dirty="0" smtClean="0">
              <a:solidFill>
                <a:schemeClr val="tx1"/>
              </a:solidFill>
            </a:endParaRPr>
          </a:p>
          <a:p>
            <a:pPr algn="ctr"/>
            <a:r>
              <a:rPr lang="en-US" dirty="0" smtClean="0">
                <a:solidFill>
                  <a:schemeClr val="tx1"/>
                </a:solidFill>
              </a:rPr>
              <a:t>New shirts, stickers, web content to promote campaign</a:t>
            </a:r>
            <a:endParaRPr lang="en-US" dirty="0" smtClean="0">
              <a:solidFill>
                <a:schemeClr val="tx1"/>
              </a:solidFill>
            </a:endParaRPr>
          </a:p>
          <a:p>
            <a:pPr algn="ctr"/>
            <a:endParaRPr lang="en-US" dirty="0">
              <a:solidFill>
                <a:schemeClr val="tx1"/>
              </a:solidFill>
            </a:endParaRPr>
          </a:p>
          <a:p>
            <a:pPr algn="ctr"/>
            <a:r>
              <a:rPr lang="en-US" dirty="0" smtClean="0">
                <a:solidFill>
                  <a:schemeClr val="tx1"/>
                </a:solidFill>
              </a:rPr>
              <a:t>Ready to ROA launched in 2015</a:t>
            </a:r>
            <a:endParaRPr lang="en-US" dirty="0">
              <a:solidFill>
                <a:schemeClr val="tx1"/>
              </a:solidFill>
            </a:endParaRPr>
          </a:p>
        </p:txBody>
      </p:sp>
    </p:spTree>
    <p:extLst>
      <p:ext uri="{BB962C8B-B14F-4D97-AF65-F5344CB8AC3E}">
        <p14:creationId xmlns:p14="http://schemas.microsoft.com/office/powerpoint/2010/main" val="2338067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52928" cy="1143000"/>
          </a:xfrm>
        </p:spPr>
        <p:txBody>
          <a:bodyPr/>
          <a:lstStyle/>
          <a:p>
            <a:r>
              <a:rPr lang="en-US" dirty="0" err="1"/>
              <a:t>l</a:t>
            </a:r>
            <a:r>
              <a:rPr lang="en-US" dirty="0" err="1" smtClean="0"/>
              <a:t>abs.apnic.net</a:t>
            </a:r>
            <a:endParaRPr lang="en-US" dirty="0"/>
          </a:p>
        </p:txBody>
      </p:sp>
      <p:sp>
        <p:nvSpPr>
          <p:cNvPr id="14" name="Alternate Process 13"/>
          <p:cNvSpPr/>
          <p:nvPr/>
        </p:nvSpPr>
        <p:spPr>
          <a:xfrm>
            <a:off x="4572000" y="3356992"/>
            <a:ext cx="4320480" cy="936104"/>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Deployed a new unified data access platform for all measurements</a:t>
            </a:r>
          </a:p>
        </p:txBody>
      </p:sp>
      <p:sp>
        <p:nvSpPr>
          <p:cNvPr id="15" name="Alternate Process 14"/>
          <p:cNvSpPr/>
          <p:nvPr/>
        </p:nvSpPr>
        <p:spPr>
          <a:xfrm>
            <a:off x="4572000" y="4581128"/>
            <a:ext cx="4320008" cy="1399132"/>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50+ research presentations to:</a:t>
            </a:r>
          </a:p>
          <a:p>
            <a:pPr algn="ctr"/>
            <a:r>
              <a:rPr lang="en-US" dirty="0">
                <a:solidFill>
                  <a:schemeClr val="tx1"/>
                </a:solidFill>
              </a:rPr>
              <a:t>IETF, RIRs</a:t>
            </a:r>
          </a:p>
          <a:p>
            <a:pPr algn="ctr"/>
            <a:r>
              <a:rPr lang="en-US" dirty="0">
                <a:solidFill>
                  <a:schemeClr val="tx1"/>
                </a:solidFill>
              </a:rPr>
              <a:t>ICANN, DNS OARC, NOGs</a:t>
            </a:r>
          </a:p>
          <a:p>
            <a:pPr algn="ctr"/>
            <a:r>
              <a:rPr lang="en-US" dirty="0" smtClean="0">
                <a:solidFill>
                  <a:schemeClr val="tx1"/>
                </a:solidFill>
              </a:rPr>
              <a:t>OECD</a:t>
            </a:r>
            <a:endParaRPr lang="en-US" dirty="0">
              <a:solidFill>
                <a:schemeClr val="tx1"/>
              </a:solidFill>
            </a:endParaRPr>
          </a:p>
        </p:txBody>
      </p:sp>
      <p:grpSp>
        <p:nvGrpSpPr>
          <p:cNvPr id="4" name="Group 3"/>
          <p:cNvGrpSpPr/>
          <p:nvPr/>
        </p:nvGrpSpPr>
        <p:grpSpPr>
          <a:xfrm>
            <a:off x="755576" y="1196752"/>
            <a:ext cx="7920880" cy="1872208"/>
            <a:chOff x="1619672" y="1196752"/>
            <a:chExt cx="6192688" cy="1872208"/>
          </a:xfrm>
        </p:grpSpPr>
        <p:sp>
          <p:nvSpPr>
            <p:cNvPr id="12" name="Alternate Process 11"/>
            <p:cNvSpPr/>
            <p:nvPr/>
          </p:nvSpPr>
          <p:spPr>
            <a:xfrm>
              <a:off x="1835696" y="1196752"/>
              <a:ext cx="5688632" cy="1368152"/>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Research statistics and evidence to help the APNIC community make more informed technical decisions. Over 750,000 experiments conducted per day for a global </a:t>
              </a:r>
              <a:r>
                <a:rPr lang="en-US" sz="2000" dirty="0" smtClean="0">
                  <a:solidFill>
                    <a:schemeClr val="tx1"/>
                  </a:solidFill>
                </a:rPr>
                <a:t>view</a:t>
              </a:r>
              <a:endParaRPr lang="en-US" sz="2000" dirty="0">
                <a:solidFill>
                  <a:schemeClr val="tx1"/>
                </a:solidFill>
              </a:endParaRPr>
            </a:p>
          </p:txBody>
        </p:sp>
        <p:sp>
          <p:nvSpPr>
            <p:cNvPr id="16" name="Alternate Process 15"/>
            <p:cNvSpPr/>
            <p:nvPr/>
          </p:nvSpPr>
          <p:spPr>
            <a:xfrm>
              <a:off x="4788024" y="2492896"/>
              <a:ext cx="1440160" cy="576064"/>
            </a:xfrm>
            <a:prstGeom prst="flowChartAlternateProcess">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DNS</a:t>
              </a:r>
            </a:p>
          </p:txBody>
        </p:sp>
        <p:sp>
          <p:nvSpPr>
            <p:cNvPr id="17" name="Alternate Process 16"/>
            <p:cNvSpPr/>
            <p:nvPr/>
          </p:nvSpPr>
          <p:spPr>
            <a:xfrm>
              <a:off x="3203848" y="2492896"/>
              <a:ext cx="1440160" cy="576064"/>
            </a:xfrm>
            <a:prstGeom prst="flowChartAlternateProcess">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IPv6</a:t>
              </a:r>
            </a:p>
          </p:txBody>
        </p:sp>
        <p:sp>
          <p:nvSpPr>
            <p:cNvPr id="18" name="Alternate Process 17"/>
            <p:cNvSpPr/>
            <p:nvPr/>
          </p:nvSpPr>
          <p:spPr>
            <a:xfrm>
              <a:off x="6372200" y="2492896"/>
              <a:ext cx="1440160" cy="576064"/>
            </a:xfrm>
            <a:prstGeom prst="flowChartAlternateProcess">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BGP</a:t>
              </a:r>
            </a:p>
          </p:txBody>
        </p:sp>
        <p:sp>
          <p:nvSpPr>
            <p:cNvPr id="20" name="Alternate Process 19"/>
            <p:cNvSpPr/>
            <p:nvPr/>
          </p:nvSpPr>
          <p:spPr>
            <a:xfrm>
              <a:off x="1619672" y="2492896"/>
              <a:ext cx="1440160" cy="576064"/>
            </a:xfrm>
            <a:prstGeom prst="flowChartAlternateProcess">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IPv4</a:t>
              </a:r>
            </a:p>
          </p:txBody>
        </p:sp>
      </p:grpSp>
      <p:pic>
        <p:nvPicPr>
          <p:cNvPr id="6" name="Picture 5" descr="Screen Shot 2014-09-17 at 8.05.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284984"/>
            <a:ext cx="3422395" cy="2448272"/>
          </a:xfrm>
          <a:prstGeom prst="rect">
            <a:avLst/>
          </a:prstGeom>
          <a:effectLst>
            <a:outerShdw blurRad="50800" dist="38100" dir="2700000" algn="tl" rotWithShape="0">
              <a:prstClr val="black">
                <a:alpha val="40000"/>
              </a:prstClr>
            </a:outerShdw>
          </a:effectLst>
        </p:spPr>
      </p:pic>
      <p:pic>
        <p:nvPicPr>
          <p:cNvPr id="5" name="Picture 4" descr="Screen Shot 2014-09-17 at 8.01.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4797152"/>
            <a:ext cx="2606737" cy="1526445"/>
          </a:xfrm>
          <a:prstGeom prst="rect">
            <a:avLst/>
          </a:prstGeom>
          <a:effectLst>
            <a:outerShdw blurRad="50800" dist="38100" dir="2700000" algn="tl" rotWithShape="0">
              <a:prstClr val="black">
                <a:alpha val="40000"/>
              </a:prstClr>
            </a:outerShdw>
          </a:effectLst>
        </p:spPr>
      </p:pic>
      <p:sp>
        <p:nvSpPr>
          <p:cNvPr id="7" name="Slide Number Placeholder 6"/>
          <p:cNvSpPr>
            <a:spLocks noGrp="1"/>
          </p:cNvSpPr>
          <p:nvPr>
            <p:ph type="sldNum" sz="quarter" idx="12"/>
          </p:nvPr>
        </p:nvSpPr>
        <p:spPr/>
        <p:txBody>
          <a:bodyPr/>
          <a:lstStyle/>
          <a:p>
            <a:fld id="{38B2A337-2C29-4402-A0A2-E290C184D5D3}" type="slidenum">
              <a:rPr lang="en-AU" smtClean="0"/>
              <a:t>34</a:t>
            </a:fld>
            <a:endParaRPr lang="en-AU"/>
          </a:p>
        </p:txBody>
      </p:sp>
    </p:spTree>
    <p:extLst>
      <p:ext uri="{BB962C8B-B14F-4D97-AF65-F5344CB8AC3E}">
        <p14:creationId xmlns:p14="http://schemas.microsoft.com/office/powerpoint/2010/main" val="2115726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ernate Process 9"/>
          <p:cNvSpPr/>
          <p:nvPr/>
        </p:nvSpPr>
        <p:spPr>
          <a:xfrm>
            <a:off x="4859126" y="2132856"/>
            <a:ext cx="4105362" cy="1800200"/>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Supporting technical innovation for socio-economic development in the Asia Pacific</a:t>
            </a:r>
          </a:p>
        </p:txBody>
      </p:sp>
      <p:sp>
        <p:nvSpPr>
          <p:cNvPr id="2" name="Title 1"/>
          <p:cNvSpPr>
            <a:spLocks noGrp="1"/>
          </p:cNvSpPr>
          <p:nvPr>
            <p:ph type="title"/>
          </p:nvPr>
        </p:nvSpPr>
        <p:spPr/>
        <p:txBody>
          <a:bodyPr/>
          <a:lstStyle/>
          <a:p>
            <a:r>
              <a:rPr lang="en-US" dirty="0" smtClean="0"/>
              <a:t>ISIF Asia Awards and Grants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8535115"/>
              </p:ext>
            </p:extLst>
          </p:nvPr>
        </p:nvGraphicFramePr>
        <p:xfrm>
          <a:off x="251520" y="4869160"/>
          <a:ext cx="8784976" cy="1354360"/>
        </p:xfrm>
        <a:graphic>
          <a:graphicData uri="http://schemas.openxmlformats.org/drawingml/2006/table">
            <a:tbl>
              <a:tblPr firstRow="1" bandRow="1">
                <a:tableStyleId>{37CE84F3-28C3-443E-9E96-99CF82512B78}</a:tableStyleId>
              </a:tblPr>
              <a:tblGrid>
                <a:gridCol w="1918236"/>
                <a:gridCol w="1688047"/>
                <a:gridCol w="5178693"/>
              </a:tblGrid>
              <a:tr h="360040">
                <a:tc>
                  <a:txBody>
                    <a:bodyPr/>
                    <a:lstStyle/>
                    <a:p>
                      <a:r>
                        <a:rPr lang="en-US" sz="1600" dirty="0" smtClean="0"/>
                        <a:t>Awards</a:t>
                      </a:r>
                      <a:endParaRPr lang="en-US" sz="1600" dirty="0"/>
                    </a:p>
                  </a:txBody>
                  <a:tcPr/>
                </a:tc>
                <a:tc>
                  <a:txBody>
                    <a:bodyPr/>
                    <a:lstStyle/>
                    <a:p>
                      <a:r>
                        <a:rPr lang="en-US" sz="1600" dirty="0" smtClean="0"/>
                        <a:t>Grants</a:t>
                      </a:r>
                      <a:endParaRPr lang="en-US" sz="1600" dirty="0"/>
                    </a:p>
                  </a:txBody>
                  <a:tcPr/>
                </a:tc>
                <a:tc>
                  <a:txBody>
                    <a:bodyPr/>
                    <a:lstStyle/>
                    <a:p>
                      <a:r>
                        <a:rPr lang="en-US" sz="1600" dirty="0" smtClean="0"/>
                        <a:t>Economies</a:t>
                      </a:r>
                      <a:endParaRPr lang="en-US" sz="1600" dirty="0"/>
                    </a:p>
                  </a:txBody>
                  <a:tcPr/>
                </a:tc>
              </a:tr>
              <a:tr h="994320">
                <a:tc>
                  <a:txBody>
                    <a:bodyPr/>
                    <a:lstStyle/>
                    <a:p>
                      <a:r>
                        <a:rPr lang="en-US" sz="1400" dirty="0" smtClean="0"/>
                        <a:t>5 from 93 applications</a:t>
                      </a:r>
                      <a:endParaRPr lang="en-US" sz="1400" b="0" dirty="0"/>
                    </a:p>
                  </a:txBody>
                  <a:tcPr>
                    <a:solidFill>
                      <a:srgbClr val="004FBA"/>
                    </a:solidFill>
                  </a:tcPr>
                </a:tc>
                <a:tc>
                  <a:txBody>
                    <a:bodyPr/>
                    <a:lstStyle/>
                    <a:p>
                      <a:r>
                        <a:rPr lang="en-US" sz="1400" dirty="0" smtClean="0"/>
                        <a:t>12 from 139 applications</a:t>
                      </a:r>
                      <a:endParaRPr lang="en-US" sz="1400" b="0" dirty="0"/>
                    </a:p>
                  </a:txBody>
                  <a:tcPr>
                    <a:solidFill>
                      <a:srgbClr val="004FBA"/>
                    </a:solidFill>
                  </a:tcPr>
                </a:tc>
                <a:tc>
                  <a:txBody>
                    <a:bodyPr/>
                    <a:lstStyle/>
                    <a:p>
                      <a:r>
                        <a:rPr lang="en-US" sz="1400" dirty="0" smtClean="0"/>
                        <a:t>Cook Islands,</a:t>
                      </a:r>
                      <a:r>
                        <a:rPr lang="en-US" sz="1400" baseline="0" dirty="0" smtClean="0"/>
                        <a:t> Kiribati, New Zealand, Tuvalu, India, Australia/Indonesia, Thailand, Malaysia, Micronesia, Vietnam, Cambodia, Bangladesh, Philippines, Vanuatu</a:t>
                      </a:r>
                      <a:endParaRPr lang="en-US" sz="1400" dirty="0"/>
                    </a:p>
                  </a:txBody>
                  <a:tcPr>
                    <a:solidFill>
                      <a:srgbClr val="004FBA"/>
                    </a:solidFill>
                  </a:tcPr>
                </a:tc>
              </a:tr>
            </a:tbl>
          </a:graphicData>
        </a:graphic>
      </p:graphicFrame>
      <p:pic>
        <p:nvPicPr>
          <p:cNvPr id="6" name="Picture 5" descr="ISIF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323381"/>
            <a:ext cx="2341518" cy="1440160"/>
          </a:xfrm>
          <a:prstGeom prst="rect">
            <a:avLst/>
          </a:prstGeom>
          <a:effectLst>
            <a:outerShdw blurRad="50800" dist="38100" dir="2700000" algn="tl" rotWithShape="0">
              <a:prstClr val="black">
                <a:alpha val="40000"/>
              </a:prstClr>
            </a:outerShdw>
          </a:effectLst>
        </p:spPr>
      </p:pic>
      <p:pic>
        <p:nvPicPr>
          <p:cNvPr id="3" name="Picture 2" descr="isif pa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043461"/>
            <a:ext cx="2416473" cy="1359266"/>
          </a:xfrm>
          <a:prstGeom prst="rect">
            <a:avLst/>
          </a:prstGeom>
          <a:effectLst>
            <a:outerShdw blurRad="50800" dist="38100" dir="2700000" algn="tl" rotWithShape="0">
              <a:prstClr val="black">
                <a:alpha val="40000"/>
              </a:prstClr>
            </a:outerShdw>
          </a:effectLst>
        </p:spPr>
      </p:pic>
      <p:pic>
        <p:nvPicPr>
          <p:cNvPr id="7" name="Picture 6" descr="isif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675309"/>
            <a:ext cx="1979712" cy="1484784"/>
          </a:xfrm>
          <a:prstGeom prst="rect">
            <a:avLst/>
          </a:prstGeom>
          <a:effectLst>
            <a:outerShdw blurRad="50800" dist="38100" dir="2700000" algn="tl" rotWithShape="0">
              <a:prstClr val="black">
                <a:alpha val="40000"/>
              </a:prstClr>
            </a:outerShdw>
          </a:effectLst>
        </p:spPr>
      </p:pic>
      <p:pic>
        <p:nvPicPr>
          <p:cNvPr id="9" name="Picture 8" descr="ISIF_red.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1320672"/>
            <a:ext cx="3816424" cy="713478"/>
          </a:xfrm>
          <a:prstGeom prst="rect">
            <a:avLst/>
          </a:prstGeom>
        </p:spPr>
      </p:pic>
      <p:sp>
        <p:nvSpPr>
          <p:cNvPr id="11" name="Alternate Process 10"/>
          <p:cNvSpPr/>
          <p:nvPr/>
        </p:nvSpPr>
        <p:spPr>
          <a:xfrm>
            <a:off x="4860032" y="4149080"/>
            <a:ext cx="4104456" cy="576064"/>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www.isif.asia</a:t>
            </a:r>
            <a:endParaRPr lang="en-US" sz="2000" dirty="0">
              <a:solidFill>
                <a:schemeClr val="tx1"/>
              </a:solidFill>
            </a:endParaRPr>
          </a:p>
        </p:txBody>
      </p:sp>
      <p:sp>
        <p:nvSpPr>
          <p:cNvPr id="8" name="Slide Number Placeholder 7"/>
          <p:cNvSpPr>
            <a:spLocks noGrp="1"/>
          </p:cNvSpPr>
          <p:nvPr>
            <p:ph type="sldNum" sz="quarter" idx="12"/>
          </p:nvPr>
        </p:nvSpPr>
        <p:spPr/>
        <p:txBody>
          <a:bodyPr/>
          <a:lstStyle/>
          <a:p>
            <a:fld id="{38B2A337-2C29-4402-A0A2-E290C184D5D3}" type="slidenum">
              <a:rPr lang="en-AU" smtClean="0"/>
              <a:t>35</a:t>
            </a:fld>
            <a:endParaRPr lang="en-AU"/>
          </a:p>
        </p:txBody>
      </p:sp>
    </p:spTree>
    <p:extLst>
      <p:ext uri="{BB962C8B-B14F-4D97-AF65-F5344CB8AC3E}">
        <p14:creationId xmlns:p14="http://schemas.microsoft.com/office/powerpoint/2010/main" val="3803088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 in 2014</a:t>
            </a:r>
            <a:endParaRPr lang="en-US" dirty="0"/>
          </a:p>
        </p:txBody>
      </p:sp>
      <p:pic>
        <p:nvPicPr>
          <p:cNvPr id="5" name="Content Placeholder 4" descr="map.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26" t="-1857" r="-783" b="-2318"/>
          <a:stretch/>
        </p:blipFill>
        <p:spPr>
          <a:xfrm>
            <a:off x="539552" y="1412776"/>
            <a:ext cx="5827746" cy="5030446"/>
          </a:xfrm>
        </p:spPr>
      </p:pic>
      <p:sp>
        <p:nvSpPr>
          <p:cNvPr id="3" name="Rounded Rectangle 2"/>
          <p:cNvSpPr/>
          <p:nvPr/>
        </p:nvSpPr>
        <p:spPr>
          <a:xfrm>
            <a:off x="4067944" y="155679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Serving</a:t>
            </a:r>
          </a:p>
        </p:txBody>
      </p:sp>
      <p:sp>
        <p:nvSpPr>
          <p:cNvPr id="10" name="Rounded Rectangle 9"/>
          <p:cNvSpPr/>
          <p:nvPr/>
        </p:nvSpPr>
        <p:spPr>
          <a:xfrm>
            <a:off x="4067944" y="4437112"/>
            <a:ext cx="4752528" cy="1080120"/>
          </a:xfrm>
          <a:prstGeom prst="roundRect">
            <a:avLst/>
          </a:prstGeom>
          <a:solidFill>
            <a:srgbClr val="1668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Collaborating</a:t>
            </a:r>
          </a:p>
        </p:txBody>
      </p:sp>
      <p:sp>
        <p:nvSpPr>
          <p:cNvPr id="11" name="Rounded Rectangle 10"/>
          <p:cNvSpPr/>
          <p:nvPr/>
        </p:nvSpPr>
        <p:spPr>
          <a:xfrm>
            <a:off x="4067944" y="299695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Supporting</a:t>
            </a:r>
          </a:p>
        </p:txBody>
      </p:sp>
      <p:sp>
        <p:nvSpPr>
          <p:cNvPr id="6" name="Slide Number Placeholder 5"/>
          <p:cNvSpPr>
            <a:spLocks noGrp="1"/>
          </p:cNvSpPr>
          <p:nvPr>
            <p:ph type="sldNum" sz="quarter" idx="12"/>
          </p:nvPr>
        </p:nvSpPr>
        <p:spPr/>
        <p:txBody>
          <a:bodyPr/>
          <a:lstStyle/>
          <a:p>
            <a:fld id="{38B2A337-2C29-4402-A0A2-E290C184D5D3}" type="slidenum">
              <a:rPr lang="en-AU" smtClean="0"/>
              <a:t>36</a:t>
            </a:fld>
            <a:endParaRPr lang="en-AU"/>
          </a:p>
        </p:txBody>
      </p:sp>
    </p:spTree>
    <p:extLst>
      <p:ext uri="{BB962C8B-B14F-4D97-AF65-F5344CB8AC3E}">
        <p14:creationId xmlns:p14="http://schemas.microsoft.com/office/powerpoint/2010/main" val="195278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197768"/>
            <a:ext cx="8352928" cy="1143000"/>
          </a:xfrm>
        </p:spPr>
        <p:txBody>
          <a:bodyPr/>
          <a:lstStyle/>
          <a:p>
            <a:r>
              <a:rPr lang="en-US" dirty="0" smtClean="0"/>
              <a:t>Global Cooperation</a:t>
            </a:r>
            <a:endParaRPr lang="en-US" dirty="0"/>
          </a:p>
        </p:txBody>
      </p:sp>
      <p:grpSp>
        <p:nvGrpSpPr>
          <p:cNvPr id="33" name="Group 32"/>
          <p:cNvGrpSpPr/>
          <p:nvPr/>
        </p:nvGrpSpPr>
        <p:grpSpPr>
          <a:xfrm>
            <a:off x="-560388" y="1349467"/>
            <a:ext cx="7456469" cy="3888432"/>
            <a:chOff x="-560388" y="1349467"/>
            <a:chExt cx="7456469" cy="3888432"/>
          </a:xfrm>
        </p:grpSpPr>
        <p:pic>
          <p:nvPicPr>
            <p:cNvPr id="32" name="Picture 31" descr="Region-in-world-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88" y="1349467"/>
              <a:ext cx="7456469" cy="3888432"/>
            </a:xfrm>
            <a:prstGeom prst="rect">
              <a:avLst/>
            </a:prstGeom>
          </p:spPr>
        </p:pic>
        <p:sp>
          <p:nvSpPr>
            <p:cNvPr id="6" name="Oval 5"/>
            <p:cNvSpPr/>
            <p:nvPr/>
          </p:nvSpPr>
          <p:spPr>
            <a:xfrm>
              <a:off x="755576" y="280160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99592" y="272959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99592" y="294561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99592" y="301762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835696" y="352168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95736" y="359369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411760" y="344967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627784" y="366569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699792" y="366569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843808" y="344967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131840" y="323365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572000" y="359369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220072" y="323365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012160" y="280160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588224" y="445778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491880" y="469034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635896" y="452979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563888" y="452979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067944" y="467381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067944" y="431377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139952" y="438577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Alternate Process 26"/>
          <p:cNvSpPr/>
          <p:nvPr/>
        </p:nvSpPr>
        <p:spPr>
          <a:xfrm>
            <a:off x="6948264" y="620688"/>
            <a:ext cx="2051720" cy="5472608"/>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IPv6 </a:t>
            </a:r>
            <a:r>
              <a:rPr lang="en-US" sz="1600" dirty="0" smtClean="0">
                <a:solidFill>
                  <a:schemeClr val="tx1"/>
                </a:solidFill>
              </a:rPr>
              <a:t>advocacy</a:t>
            </a:r>
          </a:p>
          <a:p>
            <a:pPr algn="ctr"/>
            <a:endParaRPr lang="en-US" sz="1600" dirty="0">
              <a:solidFill>
                <a:schemeClr val="tx1"/>
              </a:solidFill>
            </a:endParaRPr>
          </a:p>
          <a:p>
            <a:pPr algn="ctr"/>
            <a:r>
              <a:rPr lang="en-US" sz="1600" dirty="0">
                <a:solidFill>
                  <a:schemeClr val="tx1"/>
                </a:solidFill>
              </a:rPr>
              <a:t>Coordination with RIRs and Internet organizations</a:t>
            </a:r>
          </a:p>
          <a:p>
            <a:pPr algn="ctr"/>
            <a:endParaRPr lang="en-US" sz="1600" dirty="0">
              <a:solidFill>
                <a:schemeClr val="tx1"/>
              </a:solidFill>
            </a:endParaRPr>
          </a:p>
          <a:p>
            <a:pPr algn="ctr"/>
            <a:r>
              <a:rPr lang="en-US" sz="1600" dirty="0">
                <a:solidFill>
                  <a:schemeClr val="tx1"/>
                </a:solidFill>
              </a:rPr>
              <a:t>Engaging with government </a:t>
            </a:r>
            <a:r>
              <a:rPr lang="en-US" sz="1600" dirty="0" smtClean="0">
                <a:solidFill>
                  <a:schemeClr val="tx1"/>
                </a:solidFill>
              </a:rPr>
              <a:t>agencies in </a:t>
            </a:r>
            <a:r>
              <a:rPr lang="en-US" sz="1600" dirty="0">
                <a:solidFill>
                  <a:schemeClr val="tx1"/>
                </a:solidFill>
              </a:rPr>
              <a:t>training and skills development</a:t>
            </a:r>
          </a:p>
          <a:p>
            <a:pPr algn="ctr"/>
            <a:endParaRPr lang="en-US" sz="1600" dirty="0">
              <a:solidFill>
                <a:schemeClr val="tx1"/>
              </a:solidFill>
            </a:endParaRPr>
          </a:p>
          <a:p>
            <a:pPr algn="ctr"/>
            <a:r>
              <a:rPr lang="en-US" sz="1600" dirty="0">
                <a:solidFill>
                  <a:schemeClr val="tx1"/>
                </a:solidFill>
              </a:rPr>
              <a:t>Supporting IANA Stewardship Transition</a:t>
            </a:r>
          </a:p>
          <a:p>
            <a:pPr algn="ctr"/>
            <a:endParaRPr lang="en-US" sz="1600" dirty="0">
              <a:solidFill>
                <a:schemeClr val="tx1"/>
              </a:solidFill>
            </a:endParaRPr>
          </a:p>
          <a:p>
            <a:pPr algn="ctr"/>
            <a:r>
              <a:rPr lang="en-US" sz="1600" dirty="0" smtClean="0">
                <a:solidFill>
                  <a:schemeClr val="tx1"/>
                </a:solidFill>
              </a:rPr>
              <a:t>Promoting </a:t>
            </a:r>
            <a:r>
              <a:rPr lang="en-US" sz="1600" dirty="0">
                <a:solidFill>
                  <a:schemeClr val="tx1"/>
                </a:solidFill>
              </a:rPr>
              <a:t>the RIR model</a:t>
            </a:r>
          </a:p>
        </p:txBody>
      </p:sp>
      <p:pic>
        <p:nvPicPr>
          <p:cNvPr id="28" name="Picture 27"/>
          <p:cNvPicPr>
            <a:picLocks noChangeAspect="1"/>
          </p:cNvPicPr>
          <p:nvPr/>
        </p:nvPicPr>
        <p:blipFill>
          <a:blip r:embed="rId4"/>
          <a:stretch>
            <a:fillRect/>
          </a:stretch>
        </p:blipFill>
        <p:spPr>
          <a:xfrm>
            <a:off x="539552" y="5085184"/>
            <a:ext cx="1726842" cy="1152128"/>
          </a:xfrm>
          <a:prstGeom prst="rect">
            <a:avLst/>
          </a:prstGeom>
          <a:ln w="25400">
            <a:solidFill>
              <a:srgbClr val="004FBA"/>
            </a:solidFill>
          </a:ln>
        </p:spPr>
      </p:pic>
      <p:pic>
        <p:nvPicPr>
          <p:cNvPr id="29" name="Picture 28"/>
          <p:cNvPicPr>
            <a:picLocks noChangeAspect="1"/>
          </p:cNvPicPr>
          <p:nvPr/>
        </p:nvPicPr>
        <p:blipFill>
          <a:blip r:embed="rId5"/>
          <a:stretch>
            <a:fillRect/>
          </a:stretch>
        </p:blipFill>
        <p:spPr>
          <a:xfrm>
            <a:off x="2411760" y="5085184"/>
            <a:ext cx="1751348" cy="1167565"/>
          </a:xfrm>
          <a:prstGeom prst="rect">
            <a:avLst/>
          </a:prstGeom>
          <a:ln w="25400">
            <a:solidFill>
              <a:srgbClr val="004FBA"/>
            </a:solidFill>
          </a:ln>
        </p:spPr>
      </p:pic>
      <p:sp>
        <p:nvSpPr>
          <p:cNvPr id="2" name="Slide Number Placeholder 1"/>
          <p:cNvSpPr>
            <a:spLocks noGrp="1"/>
          </p:cNvSpPr>
          <p:nvPr>
            <p:ph type="sldNum" sz="quarter" idx="12"/>
          </p:nvPr>
        </p:nvSpPr>
        <p:spPr/>
        <p:txBody>
          <a:bodyPr/>
          <a:lstStyle/>
          <a:p>
            <a:fld id="{38B2A337-2C29-4402-A0A2-E290C184D5D3}" type="slidenum">
              <a:rPr lang="en-AU" smtClean="0"/>
              <a:t>37</a:t>
            </a:fld>
            <a:endParaRPr lang="en-AU"/>
          </a:p>
        </p:txBody>
      </p:sp>
    </p:spTree>
    <p:extLst>
      <p:ext uri="{BB962C8B-B14F-4D97-AF65-F5344CB8AC3E}">
        <p14:creationId xmlns:p14="http://schemas.microsoft.com/office/powerpoint/2010/main" val="2485870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52928" cy="1143000"/>
          </a:xfrm>
        </p:spPr>
        <p:txBody>
          <a:bodyPr/>
          <a:lstStyle/>
          <a:p>
            <a:r>
              <a:rPr lang="en-US" dirty="0" smtClean="0"/>
              <a:t>IANA Stewardship Transition</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t>38</a:t>
            </a:fld>
            <a:endParaRPr lang="en-AU"/>
          </a:p>
        </p:txBody>
      </p:sp>
      <p:pic>
        <p:nvPicPr>
          <p:cNvPr id="6" name="Picture 5" descr="IANAxfer infographic 06-01.png"/>
          <p:cNvPicPr>
            <a:picLocks noChangeAspect="1"/>
          </p:cNvPicPr>
          <p:nvPr/>
        </p:nvPicPr>
        <p:blipFill rotWithShape="1">
          <a:blip r:embed="rId3">
            <a:extLst>
              <a:ext uri="{28A0092B-C50C-407E-A947-70E740481C1C}">
                <a14:useLocalDpi xmlns:a14="http://schemas.microsoft.com/office/drawing/2010/main" val="0"/>
              </a:ext>
            </a:extLst>
          </a:blip>
          <a:srcRect l="4748" t="6605" r="4867" b="7773"/>
          <a:stretch/>
        </p:blipFill>
        <p:spPr>
          <a:xfrm>
            <a:off x="467544" y="1052736"/>
            <a:ext cx="7629319" cy="5178217"/>
          </a:xfrm>
          <a:prstGeom prst="rect">
            <a:avLst/>
          </a:prstGeom>
        </p:spPr>
      </p:pic>
    </p:spTree>
    <p:extLst>
      <p:ext uri="{BB962C8B-B14F-4D97-AF65-F5344CB8AC3E}">
        <p14:creationId xmlns:p14="http://schemas.microsoft.com/office/powerpoint/2010/main" val="1618332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495904245"/>
              </p:ext>
            </p:extLst>
          </p:nvPr>
        </p:nvGraphicFramePr>
        <p:xfrm>
          <a:off x="467544" y="1124744"/>
          <a:ext cx="8208912"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5536" y="116632"/>
            <a:ext cx="8352928" cy="1143000"/>
          </a:xfrm>
        </p:spPr>
        <p:txBody>
          <a:bodyPr/>
          <a:lstStyle/>
          <a:p>
            <a:r>
              <a:rPr lang="en-US" dirty="0" smtClean="0"/>
              <a:t>CRISP Team</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t>39</a:t>
            </a:fld>
            <a:endParaRPr lang="en-AU"/>
          </a:p>
        </p:txBody>
      </p:sp>
    </p:spTree>
    <p:extLst>
      <p:ext uri="{BB962C8B-B14F-4D97-AF65-F5344CB8AC3E}">
        <p14:creationId xmlns:p14="http://schemas.microsoft.com/office/powerpoint/2010/main" val="3094529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 in 2014</a:t>
            </a:r>
            <a:endParaRPr lang="en-US" dirty="0"/>
          </a:p>
        </p:txBody>
      </p:sp>
      <p:pic>
        <p:nvPicPr>
          <p:cNvPr id="5" name="Content Placeholder 4" descr="map.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26" t="-1857" r="-783" b="-2318"/>
          <a:stretch/>
        </p:blipFill>
        <p:spPr>
          <a:xfrm>
            <a:off x="539552" y="1412776"/>
            <a:ext cx="5827746" cy="5030446"/>
          </a:xfrm>
        </p:spPr>
      </p:pic>
      <p:sp>
        <p:nvSpPr>
          <p:cNvPr id="3" name="Rounded Rectangle 2"/>
          <p:cNvSpPr/>
          <p:nvPr/>
        </p:nvSpPr>
        <p:spPr>
          <a:xfrm>
            <a:off x="4067944" y="1556792"/>
            <a:ext cx="4752528" cy="1080120"/>
          </a:xfrm>
          <a:prstGeom prst="roundRect">
            <a:avLst/>
          </a:prstGeom>
          <a:solidFill>
            <a:srgbClr val="1668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Serving</a:t>
            </a:r>
          </a:p>
        </p:txBody>
      </p:sp>
      <p:sp>
        <p:nvSpPr>
          <p:cNvPr id="10" name="Rounded Rectangle 9"/>
          <p:cNvSpPr/>
          <p:nvPr/>
        </p:nvSpPr>
        <p:spPr>
          <a:xfrm>
            <a:off x="4067944" y="443711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Collaborating</a:t>
            </a:r>
          </a:p>
        </p:txBody>
      </p:sp>
      <p:sp>
        <p:nvSpPr>
          <p:cNvPr id="11" name="Rounded Rectangle 10"/>
          <p:cNvSpPr/>
          <p:nvPr/>
        </p:nvSpPr>
        <p:spPr>
          <a:xfrm>
            <a:off x="4067944" y="2996952"/>
            <a:ext cx="4752528" cy="1080120"/>
          </a:xfrm>
          <a:prstGeom prst="roundRect">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solidFill>
              </a:rPr>
              <a:t>Supporting</a:t>
            </a:r>
          </a:p>
        </p:txBody>
      </p:sp>
      <p:sp>
        <p:nvSpPr>
          <p:cNvPr id="6" name="Slide Number Placeholder 5"/>
          <p:cNvSpPr>
            <a:spLocks noGrp="1"/>
          </p:cNvSpPr>
          <p:nvPr>
            <p:ph type="sldNum" sz="quarter" idx="12"/>
          </p:nvPr>
        </p:nvSpPr>
        <p:spPr/>
        <p:txBody>
          <a:bodyPr/>
          <a:lstStyle/>
          <a:p>
            <a:fld id="{38B2A337-2C29-4402-A0A2-E290C184D5D3}" type="slidenum">
              <a:rPr lang="en-AU" smtClean="0"/>
              <a:t>4</a:t>
            </a:fld>
            <a:endParaRPr lang="en-AU"/>
          </a:p>
        </p:txBody>
      </p:sp>
    </p:spTree>
    <p:extLst>
      <p:ext uri="{BB962C8B-B14F-4D97-AF65-F5344CB8AC3E}">
        <p14:creationId xmlns:p14="http://schemas.microsoft.com/office/powerpoint/2010/main" val="2169332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Region-in-world-Blue-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69" y="1844824"/>
            <a:ext cx="7335300" cy="3825244"/>
          </a:xfrm>
          <a:prstGeom prst="rect">
            <a:avLst/>
          </a:prstGeom>
        </p:spPr>
      </p:pic>
      <p:sp>
        <p:nvSpPr>
          <p:cNvPr id="4" name="Title 3"/>
          <p:cNvSpPr>
            <a:spLocks noGrp="1"/>
          </p:cNvSpPr>
          <p:nvPr>
            <p:ph type="title"/>
          </p:nvPr>
        </p:nvSpPr>
        <p:spPr/>
        <p:txBody>
          <a:bodyPr/>
          <a:lstStyle/>
          <a:p>
            <a:r>
              <a:rPr lang="en-US" dirty="0" smtClean="0"/>
              <a:t>Community Engagement</a:t>
            </a:r>
            <a:endParaRPr lang="en-US" dirty="0"/>
          </a:p>
        </p:txBody>
      </p:sp>
      <p:sp>
        <p:nvSpPr>
          <p:cNvPr id="2" name="Oval 1"/>
          <p:cNvSpPr/>
          <p:nvPr/>
        </p:nvSpPr>
        <p:spPr>
          <a:xfrm>
            <a:off x="2843808" y="393305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915816" y="393305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15816" y="4005064"/>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915816" y="407707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43808" y="4005064"/>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203848" y="3861048"/>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75856" y="393305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275856" y="4077072"/>
            <a:ext cx="72008" cy="72008"/>
          </a:xfrm>
          <a:prstGeom prst="ellipse">
            <a:avLst/>
          </a:prstGeom>
          <a:solidFill>
            <a:srgbClr val="1668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419872" y="4149080"/>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419872" y="407707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47864" y="4149080"/>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491880" y="429309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19872" y="429309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63888" y="4365104"/>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779912" y="407707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851920" y="4149080"/>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211960" y="407707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355976" y="4221088"/>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932040" y="4581128"/>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860032" y="4725144"/>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821560" y="468667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355976" y="4941168"/>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4788024" y="5229200"/>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004048" y="4653136"/>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148064" y="4509120"/>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20072" y="4437112"/>
            <a:ext cx="72008" cy="72008"/>
          </a:xfrm>
          <a:prstGeom prst="ellipse">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7524328" y="1844824"/>
            <a:ext cx="1512168" cy="432048"/>
          </a:xfrm>
          <a:prstGeom prst="round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Training</a:t>
            </a:r>
            <a:endParaRPr lang="en-US" dirty="0">
              <a:solidFill>
                <a:srgbClr val="000000"/>
              </a:solidFill>
            </a:endParaRPr>
          </a:p>
        </p:txBody>
      </p:sp>
      <p:sp>
        <p:nvSpPr>
          <p:cNvPr id="31" name="Oval 30"/>
          <p:cNvSpPr/>
          <p:nvPr/>
        </p:nvSpPr>
        <p:spPr>
          <a:xfrm>
            <a:off x="2771800" y="400506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203848" y="400506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31840" y="386104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275856" y="386104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347864" y="4077072"/>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491880" y="436510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491880" y="4221088"/>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63888" y="450912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635896" y="3933056"/>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995936" y="3717032"/>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139952" y="364502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283968" y="450912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788024" y="472514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283968" y="5085184"/>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716016" y="5229200"/>
            <a:ext cx="72008" cy="7200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7524328" y="2348880"/>
            <a:ext cx="1512168" cy="432048"/>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NOGs</a:t>
            </a:r>
            <a:endParaRPr lang="en-US" dirty="0"/>
          </a:p>
        </p:txBody>
      </p:sp>
      <p:sp>
        <p:nvSpPr>
          <p:cNvPr id="47" name="Oval 46"/>
          <p:cNvSpPr/>
          <p:nvPr/>
        </p:nvSpPr>
        <p:spPr>
          <a:xfrm>
            <a:off x="3045774" y="4264980"/>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131840" y="3933056"/>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275856" y="4077072"/>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63888" y="4293096"/>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851920" y="4077072"/>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355976" y="5013176"/>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7524328" y="2852936"/>
            <a:ext cx="1512168" cy="432048"/>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Events</a:t>
            </a:r>
            <a:endParaRPr lang="en-US" dirty="0">
              <a:solidFill>
                <a:srgbClr val="000000"/>
              </a:solidFill>
            </a:endParaRPr>
          </a:p>
        </p:txBody>
      </p:sp>
      <p:sp>
        <p:nvSpPr>
          <p:cNvPr id="57" name="Oval 56"/>
          <p:cNvSpPr/>
          <p:nvPr/>
        </p:nvSpPr>
        <p:spPr>
          <a:xfrm>
            <a:off x="3203848" y="393305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347864" y="4077072"/>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275856" y="4149080"/>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563888" y="4149080"/>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419872" y="4365104"/>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419872" y="4437112"/>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491880" y="4437112"/>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347864" y="4437112"/>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707904" y="3861048"/>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707904" y="393305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779912" y="393305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851920" y="393305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923928" y="4149080"/>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427984" y="5013176"/>
            <a:ext cx="72008" cy="72008"/>
          </a:xfrm>
          <a:prstGeom prst="ellipse">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a:off x="7524328" y="3356992"/>
            <a:ext cx="1512168" cy="432048"/>
          </a:xfrm>
          <a:prstGeom prst="roundRect">
            <a:avLst/>
          </a:prstGeom>
          <a:solidFill>
            <a:srgbClr val="590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IPv6</a:t>
            </a:r>
            <a:endParaRPr lang="en-US" dirty="0"/>
          </a:p>
        </p:txBody>
      </p:sp>
      <p:sp>
        <p:nvSpPr>
          <p:cNvPr id="72" name="Oval 71"/>
          <p:cNvSpPr/>
          <p:nvPr/>
        </p:nvSpPr>
        <p:spPr>
          <a:xfrm>
            <a:off x="1475656" y="3212976"/>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051720" y="3573016"/>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2843808" y="4077072"/>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131840" y="400506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419872" y="378904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3851920" y="3861048"/>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419872" y="450912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491880" y="450912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3347864" y="436510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275856" y="450912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4427984" y="4941168"/>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572000" y="4725144"/>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860032" y="522920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932040" y="5229200"/>
            <a:ext cx="72008" cy="7200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a:off x="7524328" y="3861048"/>
            <a:ext cx="1512168" cy="432048"/>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Security</a:t>
            </a:r>
            <a:endParaRPr lang="en-US" dirty="0"/>
          </a:p>
        </p:txBody>
      </p:sp>
      <p:sp>
        <p:nvSpPr>
          <p:cNvPr id="88" name="Oval 87"/>
          <p:cNvSpPr/>
          <p:nvPr/>
        </p:nvSpPr>
        <p:spPr>
          <a:xfrm>
            <a:off x="1547664" y="321297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691680" y="321297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1691680" y="342900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691680" y="350100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555776" y="393305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987824" y="400506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3203848" y="371703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3491880" y="407707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275856" y="4221088"/>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635896" y="378904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3851920" y="364502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5292080" y="400506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868144" y="3573016"/>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732240" y="3284984"/>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308304" y="4869160"/>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932040" y="479715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4860032" y="479715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4788024" y="5157192"/>
            <a:ext cx="72008" cy="72008"/>
          </a:xfrm>
          <a:prstGeom prst="ellipse">
            <a:avLst/>
          </a:prstGeom>
          <a:solidFill>
            <a:srgbClr val="F27D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ounded Rectangle 105"/>
          <p:cNvSpPr/>
          <p:nvPr/>
        </p:nvSpPr>
        <p:spPr>
          <a:xfrm>
            <a:off x="7524328" y="4365104"/>
            <a:ext cx="1512168" cy="43204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Cooperation</a:t>
            </a:r>
            <a:endParaRPr lang="en-US" dirty="0"/>
          </a:p>
        </p:txBody>
      </p:sp>
      <p:sp>
        <p:nvSpPr>
          <p:cNvPr id="53" name="Slide Number Placeholder 52"/>
          <p:cNvSpPr>
            <a:spLocks noGrp="1"/>
          </p:cNvSpPr>
          <p:nvPr>
            <p:ph type="sldNum" sz="quarter" idx="12"/>
          </p:nvPr>
        </p:nvSpPr>
        <p:spPr/>
        <p:txBody>
          <a:bodyPr/>
          <a:lstStyle/>
          <a:p>
            <a:fld id="{38B2A337-2C29-4402-A0A2-E290C184D5D3}" type="slidenum">
              <a:rPr lang="en-AU" smtClean="0"/>
              <a:t>40</a:t>
            </a:fld>
            <a:endParaRPr lang="en-AU"/>
          </a:p>
        </p:txBody>
      </p:sp>
      <p:sp>
        <p:nvSpPr>
          <p:cNvPr id="107" name="Oval 106"/>
          <p:cNvSpPr/>
          <p:nvPr/>
        </p:nvSpPr>
        <p:spPr>
          <a:xfrm>
            <a:off x="4427984" y="4509120"/>
            <a:ext cx="72008" cy="72008"/>
          </a:xfrm>
          <a:prstGeom prst="ellipse">
            <a:avLst/>
          </a:prstGeom>
          <a:solidFill>
            <a:srgbClr val="40DB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12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52928" cy="1143000"/>
          </a:xfrm>
        </p:spPr>
        <p:txBody>
          <a:bodyPr/>
          <a:lstStyle/>
          <a:p>
            <a:r>
              <a:rPr lang="en-US" dirty="0" err="1" smtClean="0"/>
              <a:t>blog.apnic.net</a:t>
            </a:r>
            <a:r>
              <a:rPr lang="en-US" dirty="0" smtClean="0"/>
              <a:t> </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t>41</a:t>
            </a:fld>
            <a:endParaRPr lang="en-AU"/>
          </a:p>
        </p:txBody>
      </p:sp>
      <p:pic>
        <p:nvPicPr>
          <p:cNvPr id="4" name="Picture 3" descr="Screen Shot 2015-02-25 at 2.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84784"/>
            <a:ext cx="3404788" cy="2520280"/>
          </a:xfrm>
          <a:prstGeom prst="rect">
            <a:avLst/>
          </a:prstGeom>
          <a:effectLst>
            <a:outerShdw blurRad="50800" dist="38100" dir="2700000" algn="tl" rotWithShape="0">
              <a:prstClr val="black">
                <a:alpha val="40000"/>
              </a:prstClr>
            </a:outerShdw>
          </a:effectLst>
        </p:spPr>
      </p:pic>
      <p:sp>
        <p:nvSpPr>
          <p:cNvPr id="5" name="Alternate Process 4"/>
          <p:cNvSpPr/>
          <p:nvPr/>
        </p:nvSpPr>
        <p:spPr>
          <a:xfrm>
            <a:off x="5148064" y="1340768"/>
            <a:ext cx="3744416" cy="4752528"/>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APNIC Blog launched in August 2014 to simplify APNIC communication</a:t>
            </a:r>
          </a:p>
          <a:p>
            <a:pPr algn="ctr"/>
            <a:endParaRPr lang="en-US" dirty="0">
              <a:solidFill>
                <a:schemeClr val="tx1"/>
              </a:solidFill>
            </a:endParaRPr>
          </a:p>
          <a:p>
            <a:pPr algn="ctr"/>
            <a:r>
              <a:rPr lang="en-US" dirty="0" smtClean="0">
                <a:solidFill>
                  <a:schemeClr val="tx1"/>
                </a:solidFill>
              </a:rPr>
              <a:t>Simple and more engaging format</a:t>
            </a:r>
          </a:p>
          <a:p>
            <a:pPr algn="ctr"/>
            <a:endParaRPr lang="en-US" dirty="0">
              <a:solidFill>
                <a:schemeClr val="tx1"/>
              </a:solidFill>
            </a:endParaRPr>
          </a:p>
          <a:p>
            <a:pPr algn="ctr"/>
            <a:r>
              <a:rPr lang="en-US" dirty="0" smtClean="0">
                <a:solidFill>
                  <a:schemeClr val="tx1"/>
                </a:solidFill>
              </a:rPr>
              <a:t>Total of 232 </a:t>
            </a:r>
            <a:r>
              <a:rPr lang="en-US" dirty="0">
                <a:solidFill>
                  <a:schemeClr val="tx1"/>
                </a:solidFill>
              </a:rPr>
              <a:t>Posts</a:t>
            </a:r>
            <a:endParaRPr lang="en-US" dirty="0" smtClean="0">
              <a:solidFill>
                <a:schemeClr val="tx1"/>
              </a:solidFill>
            </a:endParaRPr>
          </a:p>
          <a:p>
            <a:pPr algn="ctr"/>
            <a:endParaRPr lang="en-US" dirty="0">
              <a:solidFill>
                <a:schemeClr val="tx1"/>
              </a:solidFill>
            </a:endParaRPr>
          </a:p>
          <a:p>
            <a:pPr algn="ctr"/>
            <a:r>
              <a:rPr lang="en-US" dirty="0" smtClean="0">
                <a:solidFill>
                  <a:schemeClr val="tx1"/>
                </a:solidFill>
              </a:rPr>
              <a:t>33 bloggers – including 12 guest community bloggers</a:t>
            </a:r>
            <a:endParaRPr lang="en-US" dirty="0">
              <a:solidFill>
                <a:schemeClr val="tx1"/>
              </a:solidFill>
            </a:endParaRPr>
          </a:p>
          <a:p>
            <a:pPr algn="ctr"/>
            <a:endParaRPr lang="en-US" dirty="0" smtClean="0">
              <a:solidFill>
                <a:schemeClr val="tx1"/>
              </a:solidFill>
            </a:endParaRPr>
          </a:p>
          <a:p>
            <a:pPr algn="ctr"/>
            <a:r>
              <a:rPr lang="en-US" dirty="0" smtClean="0">
                <a:solidFill>
                  <a:schemeClr val="tx1"/>
                </a:solidFill>
              </a:rPr>
              <a:t>39,000+ views – </a:t>
            </a:r>
            <a:r>
              <a:rPr lang="en-US" dirty="0" err="1" smtClean="0">
                <a:solidFill>
                  <a:schemeClr val="tx1"/>
                </a:solidFill>
              </a:rPr>
              <a:t>ave</a:t>
            </a:r>
            <a:r>
              <a:rPr lang="en-US" dirty="0" smtClean="0">
                <a:solidFill>
                  <a:schemeClr val="tx1"/>
                </a:solidFill>
              </a:rPr>
              <a:t> 239/day</a:t>
            </a:r>
          </a:p>
        </p:txBody>
      </p:sp>
      <p:graphicFrame>
        <p:nvGraphicFramePr>
          <p:cNvPr id="10" name="Chart 9"/>
          <p:cNvGraphicFramePr>
            <a:graphicFrameLocks/>
          </p:cNvGraphicFramePr>
          <p:nvPr>
            <p:extLst>
              <p:ext uri="{D42A27DB-BD31-4B8C-83A1-F6EECF244321}">
                <p14:modId xmlns:p14="http://schemas.microsoft.com/office/powerpoint/2010/main" val="4100072985"/>
              </p:ext>
            </p:extLst>
          </p:nvPr>
        </p:nvGraphicFramePr>
        <p:xfrm>
          <a:off x="1187624" y="3645024"/>
          <a:ext cx="3600400" cy="23831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1872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Communication</a:t>
            </a:r>
            <a:endParaRPr lang="en-US" dirty="0"/>
          </a:p>
        </p:txBody>
      </p:sp>
      <p:sp>
        <p:nvSpPr>
          <p:cNvPr id="3" name="Alternate Process 2"/>
          <p:cNvSpPr/>
          <p:nvPr/>
        </p:nvSpPr>
        <p:spPr>
          <a:xfrm>
            <a:off x="4572000" y="1340768"/>
            <a:ext cx="4392488" cy="4752528"/>
          </a:xfrm>
          <a:prstGeom prst="flowChartAlternateProcess">
            <a:avLst/>
          </a:prstGeom>
          <a:gradFill>
            <a:gsLst>
              <a:gs pos="0">
                <a:schemeClr val="bg1">
                  <a:lumMod val="75000"/>
                </a:schemeClr>
              </a:gs>
              <a:gs pos="100000">
                <a:schemeClr val="bg1"/>
              </a:gs>
            </a:gsLst>
            <a:lin ang="16200000" scaled="0"/>
          </a:gradFill>
          <a:ln w="38100" cmpd="sng">
            <a:solidFill>
              <a:srgbClr val="004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r>
              <a:rPr lang="en-US" dirty="0">
                <a:solidFill>
                  <a:schemeClr val="tx1"/>
                </a:solidFill>
              </a:rPr>
              <a:t>Event wraps’ for clear reporting of APNIC event activities</a:t>
            </a:r>
          </a:p>
          <a:p>
            <a:pPr algn="ctr"/>
            <a:endParaRPr lang="en-US" dirty="0">
              <a:solidFill>
                <a:schemeClr val="tx1"/>
              </a:solidFill>
            </a:endParaRPr>
          </a:p>
          <a:p>
            <a:pPr algn="ctr"/>
            <a:r>
              <a:rPr lang="en-US" dirty="0">
                <a:solidFill>
                  <a:schemeClr val="tx1"/>
                </a:solidFill>
              </a:rPr>
              <a:t>More active social </a:t>
            </a:r>
            <a:r>
              <a:rPr lang="en-US" dirty="0" smtClean="0">
                <a:solidFill>
                  <a:schemeClr val="tx1"/>
                </a:solidFill>
              </a:rPr>
              <a:t>media</a:t>
            </a:r>
          </a:p>
          <a:p>
            <a:pPr algn="ctr"/>
            <a:r>
              <a:rPr lang="en-US" dirty="0" smtClean="0">
                <a:solidFill>
                  <a:schemeClr val="tx1"/>
                </a:solidFill>
              </a:rPr>
              <a:t>Twitter: 1,182 new </a:t>
            </a:r>
            <a:r>
              <a:rPr lang="en-US" dirty="0">
                <a:solidFill>
                  <a:schemeClr val="tx1"/>
                </a:solidFill>
              </a:rPr>
              <a:t>followers (</a:t>
            </a:r>
            <a:r>
              <a:rPr lang="en-US" dirty="0" smtClean="0">
                <a:solidFill>
                  <a:schemeClr val="tx1"/>
                </a:solidFill>
              </a:rPr>
              <a:t>￪ 45%</a:t>
            </a:r>
            <a:r>
              <a:rPr lang="en-US" dirty="0">
                <a:solidFill>
                  <a:schemeClr val="tx1"/>
                </a:solidFill>
              </a:rPr>
              <a:t>) </a:t>
            </a:r>
            <a:endParaRPr lang="en-US" dirty="0" smtClean="0">
              <a:solidFill>
                <a:schemeClr val="tx1"/>
              </a:solidFill>
            </a:endParaRPr>
          </a:p>
          <a:p>
            <a:pPr algn="ctr"/>
            <a:r>
              <a:rPr lang="en-US" dirty="0" smtClean="0">
                <a:solidFill>
                  <a:schemeClr val="tx1"/>
                </a:solidFill>
              </a:rPr>
              <a:t> Facebook</a:t>
            </a:r>
            <a:r>
              <a:rPr lang="en-US" dirty="0">
                <a:solidFill>
                  <a:schemeClr val="tx1"/>
                </a:solidFill>
              </a:rPr>
              <a:t>: </a:t>
            </a:r>
            <a:r>
              <a:rPr lang="en-US" dirty="0" smtClean="0">
                <a:solidFill>
                  <a:schemeClr val="tx1"/>
                </a:solidFill>
              </a:rPr>
              <a:t>163,438 people reached organically </a:t>
            </a:r>
            <a:r>
              <a:rPr lang="en-US" dirty="0">
                <a:solidFill>
                  <a:schemeClr val="tx1"/>
                </a:solidFill>
              </a:rPr>
              <a:t>(</a:t>
            </a:r>
            <a:r>
              <a:rPr lang="en-US" dirty="0" smtClean="0">
                <a:solidFill>
                  <a:schemeClr val="tx1"/>
                </a:solidFill>
              </a:rPr>
              <a:t>￪ 126%) </a:t>
            </a:r>
          </a:p>
          <a:p>
            <a:pPr algn="ctr"/>
            <a:r>
              <a:rPr lang="en-US" dirty="0" err="1" smtClean="0">
                <a:solidFill>
                  <a:schemeClr val="tx1"/>
                </a:solidFill>
              </a:rPr>
              <a:t>Weibo</a:t>
            </a:r>
            <a:r>
              <a:rPr lang="en-US" dirty="0" smtClean="0">
                <a:solidFill>
                  <a:schemeClr val="tx1"/>
                </a:solidFill>
              </a:rPr>
              <a:t>: established 2014</a:t>
            </a:r>
            <a:endParaRPr lang="en-US" dirty="0">
              <a:solidFill>
                <a:schemeClr val="tx1"/>
              </a:solidFill>
            </a:endParaRPr>
          </a:p>
          <a:p>
            <a:pPr algn="ctr"/>
            <a:endParaRPr lang="en-US" dirty="0">
              <a:solidFill>
                <a:schemeClr val="tx1"/>
              </a:solidFill>
            </a:endParaRPr>
          </a:p>
          <a:p>
            <a:pPr algn="ctr"/>
            <a:r>
              <a:rPr lang="en-US" dirty="0">
                <a:solidFill>
                  <a:schemeClr val="tx1"/>
                </a:solidFill>
              </a:rPr>
              <a:t>Updated APNIC </a:t>
            </a:r>
            <a:r>
              <a:rPr lang="en-US" dirty="0" smtClean="0">
                <a:solidFill>
                  <a:schemeClr val="tx1"/>
                </a:solidFill>
              </a:rPr>
              <a:t>video library</a:t>
            </a:r>
          </a:p>
          <a:p>
            <a:pPr algn="ctr"/>
            <a:r>
              <a:rPr lang="en-US" dirty="0">
                <a:solidFill>
                  <a:schemeClr val="tx1"/>
                </a:solidFill>
              </a:rPr>
              <a:t>YouTube: 10,605 views (￪ 84%) </a:t>
            </a:r>
          </a:p>
          <a:p>
            <a:pPr algn="ctr"/>
            <a:endParaRPr lang="en-US" dirty="0">
              <a:solidFill>
                <a:schemeClr val="tx1"/>
              </a:solidFill>
            </a:endParaRPr>
          </a:p>
          <a:p>
            <a:pPr algn="ctr"/>
            <a:r>
              <a:rPr lang="en-US" dirty="0">
                <a:solidFill>
                  <a:schemeClr val="tx1"/>
                </a:solidFill>
              </a:rPr>
              <a:t>Website refresh – more to come!</a:t>
            </a:r>
          </a:p>
        </p:txBody>
      </p:sp>
      <p:pic>
        <p:nvPicPr>
          <p:cNvPr id="6" name="Picture 5" descr="Screen Shot 2014-09-10 at 1.21.5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3140968"/>
            <a:ext cx="3207164" cy="2808312"/>
          </a:xfrm>
          <a:prstGeom prst="rect">
            <a:avLst/>
          </a:prstGeom>
          <a:effectLst>
            <a:outerShdw blurRad="50800" dist="38100" dir="2700000" algn="tl" rotWithShape="0">
              <a:prstClr val="black">
                <a:alpha val="40000"/>
              </a:prstClr>
            </a:outerShdw>
          </a:effectLst>
        </p:spPr>
      </p:pic>
      <p:pic>
        <p:nvPicPr>
          <p:cNvPr id="9" name="Picture 8" descr="Screen Shot 2014-09-10 at 1.28.1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4797152"/>
            <a:ext cx="2411760" cy="1432966"/>
          </a:xfrm>
          <a:prstGeom prst="rect">
            <a:avLst/>
          </a:prstGeom>
          <a:effectLst>
            <a:outerShdw blurRad="50800" dist="38100" dir="2700000" algn="tl" rotWithShape="0">
              <a:prstClr val="black">
                <a:alpha val="40000"/>
              </a:prstClr>
            </a:outerShdw>
          </a:effectLst>
        </p:spPr>
      </p:pic>
      <p:sp>
        <p:nvSpPr>
          <p:cNvPr id="7" name="Slide Number Placeholder 6"/>
          <p:cNvSpPr>
            <a:spLocks noGrp="1"/>
          </p:cNvSpPr>
          <p:nvPr>
            <p:ph type="sldNum" sz="quarter" idx="12"/>
          </p:nvPr>
        </p:nvSpPr>
        <p:spPr/>
        <p:txBody>
          <a:bodyPr/>
          <a:lstStyle/>
          <a:p>
            <a:fld id="{38B2A337-2C29-4402-A0A2-E290C184D5D3}" type="slidenum">
              <a:rPr lang="en-AU" smtClean="0"/>
              <a:t>42</a:t>
            </a:fld>
            <a:endParaRPr lang="en-AU"/>
          </a:p>
        </p:txBody>
      </p:sp>
      <p:pic>
        <p:nvPicPr>
          <p:cNvPr id="5" name="Picture 4"/>
          <p:cNvPicPr>
            <a:picLocks noChangeAspect="1"/>
          </p:cNvPicPr>
          <p:nvPr/>
        </p:nvPicPr>
        <p:blipFill>
          <a:blip r:embed="rId5"/>
          <a:stretch>
            <a:fillRect/>
          </a:stretch>
        </p:blipFill>
        <p:spPr>
          <a:xfrm>
            <a:off x="683568" y="1484784"/>
            <a:ext cx="3275856" cy="1957934"/>
          </a:xfrm>
          <a:prstGeom prst="rect">
            <a:avLst/>
          </a:prstGeom>
        </p:spPr>
      </p:pic>
    </p:spTree>
    <p:extLst>
      <p:ext uri="{BB962C8B-B14F-4D97-AF65-F5344CB8AC3E}">
        <p14:creationId xmlns:p14="http://schemas.microsoft.com/office/powerpoint/2010/main" val="3790049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52928" cy="1143000"/>
          </a:xfrm>
        </p:spPr>
        <p:txBody>
          <a:bodyPr/>
          <a:lstStyle/>
          <a:p>
            <a:r>
              <a:rPr lang="en-US" dirty="0" smtClean="0"/>
              <a:t>You’re Invited!</a:t>
            </a:r>
            <a:endParaRPr lang="en-US" dirty="0"/>
          </a:p>
        </p:txBody>
      </p:sp>
      <p:sp>
        <p:nvSpPr>
          <p:cNvPr id="6" name="Alternate Process 5"/>
          <p:cNvSpPr/>
          <p:nvPr/>
        </p:nvSpPr>
        <p:spPr>
          <a:xfrm>
            <a:off x="1619672" y="4653136"/>
            <a:ext cx="6048672" cy="1152128"/>
          </a:xfrm>
          <a:prstGeom prst="flowChartAlternateProcess">
            <a:avLst/>
          </a:prstGeom>
          <a:gradFill flip="none" rotWithShape="1">
            <a:gsLst>
              <a:gs pos="0">
                <a:schemeClr val="accent1"/>
              </a:gs>
              <a:gs pos="100000">
                <a:schemeClr val="accent1">
                  <a:lumMod val="5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2"/>
                </a:solidFill>
              </a:rPr>
              <a:t>APNIC 40, Jakarta, Indonesia</a:t>
            </a:r>
            <a:br>
              <a:rPr lang="en-US" sz="2400" dirty="0">
                <a:solidFill>
                  <a:schemeClr val="bg2"/>
                </a:solidFill>
              </a:rPr>
            </a:br>
            <a:r>
              <a:rPr lang="en-US" sz="2400" dirty="0">
                <a:solidFill>
                  <a:schemeClr val="bg2"/>
                </a:solidFill>
              </a:rPr>
              <a:t>3-10 September 2015</a:t>
            </a:r>
          </a:p>
        </p:txBody>
      </p:sp>
      <p:sp>
        <p:nvSpPr>
          <p:cNvPr id="7" name="Rectangle 6"/>
          <p:cNvSpPr/>
          <p:nvPr/>
        </p:nvSpPr>
        <p:spPr>
          <a:xfrm>
            <a:off x="2915816" y="5805264"/>
            <a:ext cx="4104456" cy="461665"/>
          </a:xfrm>
          <a:prstGeom prst="rect">
            <a:avLst/>
          </a:prstGeom>
        </p:spPr>
        <p:txBody>
          <a:bodyPr wrap="square">
            <a:spAutoFit/>
          </a:bodyPr>
          <a:lstStyle/>
          <a:p>
            <a:r>
              <a:rPr lang="en-US" sz="2400" b="1" dirty="0" err="1"/>
              <a:t>c</a:t>
            </a:r>
            <a:r>
              <a:rPr lang="en-US" sz="2400" b="1" dirty="0" err="1" smtClean="0"/>
              <a:t>onference.apnic.net</a:t>
            </a:r>
            <a:r>
              <a:rPr lang="en-US" sz="2400" b="1" dirty="0" smtClean="0"/>
              <a:t>/40</a:t>
            </a:r>
            <a:endParaRPr lang="en-US" sz="2400" b="1" dirty="0"/>
          </a:p>
        </p:txBody>
      </p:sp>
      <p:pic>
        <p:nvPicPr>
          <p:cNvPr id="5" name="Picture 4" descr="PPT_APNIC-40-banner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96752"/>
            <a:ext cx="7632848" cy="3242568"/>
          </a:xfrm>
          <a:prstGeom prst="rect">
            <a:avLst/>
          </a:prstGeom>
          <a:effectLst>
            <a:outerShdw blurRad="50800" dist="38100" dir="2700000" algn="tl" rotWithShape="0">
              <a:prstClr val="black">
                <a:alpha val="40000"/>
              </a:prstClr>
            </a:outerShdw>
          </a:effectLst>
        </p:spPr>
      </p:pic>
      <p:sp>
        <p:nvSpPr>
          <p:cNvPr id="8" name="Slide Number Placeholder 7"/>
          <p:cNvSpPr>
            <a:spLocks noGrp="1"/>
          </p:cNvSpPr>
          <p:nvPr>
            <p:ph type="sldNum" sz="quarter" idx="12"/>
          </p:nvPr>
        </p:nvSpPr>
        <p:spPr/>
        <p:txBody>
          <a:bodyPr/>
          <a:lstStyle/>
          <a:p>
            <a:fld id="{38B2A337-2C29-4402-A0A2-E290C184D5D3}" type="slidenum">
              <a:rPr lang="en-AU" smtClean="0"/>
              <a:t>43</a:t>
            </a:fld>
            <a:endParaRPr lang="en-AU"/>
          </a:p>
        </p:txBody>
      </p:sp>
    </p:spTree>
    <p:extLst>
      <p:ext uri="{BB962C8B-B14F-4D97-AF65-F5344CB8AC3E}">
        <p14:creationId xmlns:p14="http://schemas.microsoft.com/office/powerpoint/2010/main" val="184890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5" name="Text Placeholder 4"/>
          <p:cNvSpPr>
            <a:spLocks noGrp="1"/>
          </p:cNvSpPr>
          <p:nvPr>
            <p:ph type="body" sz="quarter" idx="13"/>
          </p:nvPr>
        </p:nvSpPr>
        <p:spPr/>
        <p:txBody>
          <a:bodyPr/>
          <a:lstStyle/>
          <a:p>
            <a:r>
              <a:rPr lang="en-US" dirty="0" err="1" smtClean="0"/>
              <a:t>pwilson@apnic.net</a:t>
            </a:r>
            <a:endParaRPr lang="en-US" dirty="0"/>
          </a:p>
        </p:txBody>
      </p:sp>
    </p:spTree>
    <p:extLst>
      <p:ext uri="{BB962C8B-B14F-4D97-AF65-F5344CB8AC3E}">
        <p14:creationId xmlns:p14="http://schemas.microsoft.com/office/powerpoint/2010/main" val="3177792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6"/>
          <p:cNvGraphicFramePr>
            <a:graphicFrameLocks/>
          </p:cNvGraphicFramePr>
          <p:nvPr>
            <p:extLst>
              <p:ext uri="{D42A27DB-BD31-4B8C-83A1-F6EECF244321}">
                <p14:modId xmlns:p14="http://schemas.microsoft.com/office/powerpoint/2010/main" val="1645738601"/>
              </p:ext>
            </p:extLst>
          </p:nvPr>
        </p:nvGraphicFramePr>
        <p:xfrm>
          <a:off x="251520" y="1412776"/>
          <a:ext cx="8496944"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IPv6 Delegations</a:t>
            </a:r>
            <a:endParaRPr lang="en-US" dirty="0"/>
          </a:p>
        </p:txBody>
      </p:sp>
      <p:sp>
        <p:nvSpPr>
          <p:cNvPr id="7" name="Slide Number Placeholder 6"/>
          <p:cNvSpPr>
            <a:spLocks noGrp="1"/>
          </p:cNvSpPr>
          <p:nvPr>
            <p:ph type="sldNum" sz="quarter" idx="12"/>
          </p:nvPr>
        </p:nvSpPr>
        <p:spPr/>
        <p:txBody>
          <a:bodyPr/>
          <a:lstStyle/>
          <a:p>
            <a:fld id="{38B2A337-2C29-4402-A0A2-E290C184D5D3}" type="slidenum">
              <a:rPr lang="en-AU" smtClean="0"/>
              <a:pPr/>
              <a:t>5</a:t>
            </a:fld>
            <a:endParaRPr lang="en-AU"/>
          </a:p>
        </p:txBody>
      </p:sp>
      <p:graphicFrame>
        <p:nvGraphicFramePr>
          <p:cNvPr id="3" name="Chart 2"/>
          <p:cNvGraphicFramePr/>
          <p:nvPr>
            <p:extLst>
              <p:ext uri="{D42A27DB-BD31-4B8C-83A1-F6EECF244321}">
                <p14:modId xmlns:p14="http://schemas.microsoft.com/office/powerpoint/2010/main" val="922946316"/>
              </p:ext>
            </p:extLst>
          </p:nvPr>
        </p:nvGraphicFramePr>
        <p:xfrm>
          <a:off x="179512" y="3861048"/>
          <a:ext cx="3240360" cy="223224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323528" y="6021288"/>
            <a:ext cx="1872208" cy="307777"/>
          </a:xfrm>
          <a:prstGeom prst="rect">
            <a:avLst/>
          </a:prstGeom>
          <a:noFill/>
        </p:spPr>
        <p:txBody>
          <a:bodyPr wrap="square" rtlCol="0">
            <a:spAutoFit/>
          </a:bodyPr>
          <a:lstStyle/>
          <a:p>
            <a:r>
              <a:rPr lang="en-US" sz="1400" b="1" dirty="0" smtClean="0"/>
              <a:t>By delegation type</a:t>
            </a:r>
            <a:endParaRPr lang="en-US" sz="1400" b="1" dirty="0"/>
          </a:p>
        </p:txBody>
      </p:sp>
      <p:graphicFrame>
        <p:nvGraphicFramePr>
          <p:cNvPr id="9" name="Chart 8"/>
          <p:cNvGraphicFramePr/>
          <p:nvPr>
            <p:extLst>
              <p:ext uri="{D42A27DB-BD31-4B8C-83A1-F6EECF244321}">
                <p14:modId xmlns:p14="http://schemas.microsoft.com/office/powerpoint/2010/main" val="2736416169"/>
              </p:ext>
            </p:extLst>
          </p:nvPr>
        </p:nvGraphicFramePr>
        <p:xfrm>
          <a:off x="3347864" y="3501008"/>
          <a:ext cx="3024336" cy="295232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3995936" y="6021288"/>
            <a:ext cx="1008112" cy="307777"/>
          </a:xfrm>
          <a:prstGeom prst="rect">
            <a:avLst/>
          </a:prstGeom>
          <a:noFill/>
        </p:spPr>
        <p:txBody>
          <a:bodyPr wrap="square" rtlCol="0">
            <a:spAutoFit/>
          </a:bodyPr>
          <a:lstStyle/>
          <a:p>
            <a:r>
              <a:rPr lang="en-US" sz="1400" b="1" dirty="0" smtClean="0"/>
              <a:t>By size</a:t>
            </a:r>
            <a:endParaRPr lang="en-US" sz="1400" b="1" dirty="0"/>
          </a:p>
        </p:txBody>
      </p:sp>
      <p:graphicFrame>
        <p:nvGraphicFramePr>
          <p:cNvPr id="11" name="Chart 10"/>
          <p:cNvGraphicFramePr/>
          <p:nvPr>
            <p:extLst>
              <p:ext uri="{D42A27DB-BD31-4B8C-83A1-F6EECF244321}">
                <p14:modId xmlns:p14="http://schemas.microsoft.com/office/powerpoint/2010/main" val="2104332532"/>
              </p:ext>
            </p:extLst>
          </p:nvPr>
        </p:nvGraphicFramePr>
        <p:xfrm>
          <a:off x="6156176" y="3284984"/>
          <a:ext cx="3131840" cy="324036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6372200" y="6021288"/>
            <a:ext cx="1800200" cy="307777"/>
          </a:xfrm>
          <a:prstGeom prst="rect">
            <a:avLst/>
          </a:prstGeom>
          <a:noFill/>
        </p:spPr>
        <p:txBody>
          <a:bodyPr wrap="square" rtlCol="0">
            <a:spAutoFit/>
          </a:bodyPr>
          <a:lstStyle/>
          <a:p>
            <a:r>
              <a:rPr lang="en-US" sz="1400" b="1" dirty="0" smtClean="0"/>
              <a:t>By request type</a:t>
            </a:r>
            <a:endParaRPr lang="en-US" sz="1400" b="1" dirty="0"/>
          </a:p>
        </p:txBody>
      </p:sp>
      <p:sp>
        <p:nvSpPr>
          <p:cNvPr id="15" name="TextBox 14"/>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spTree>
    <p:extLst>
      <p:ext uri="{BB962C8B-B14F-4D97-AF65-F5344CB8AC3E}">
        <p14:creationId xmlns:p14="http://schemas.microsoft.com/office/powerpoint/2010/main" val="1472421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82755983"/>
              </p:ext>
            </p:extLst>
          </p:nvPr>
        </p:nvGraphicFramePr>
        <p:xfrm>
          <a:off x="251520" y="1412776"/>
          <a:ext cx="8496944"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IPv4 Delegations</a:t>
            </a:r>
            <a:endParaRPr lang="en-US" dirty="0"/>
          </a:p>
        </p:txBody>
      </p:sp>
      <p:sp>
        <p:nvSpPr>
          <p:cNvPr id="4" name="Slide Number Placeholder 3"/>
          <p:cNvSpPr>
            <a:spLocks noGrp="1"/>
          </p:cNvSpPr>
          <p:nvPr>
            <p:ph type="sldNum" sz="quarter" idx="12"/>
          </p:nvPr>
        </p:nvSpPr>
        <p:spPr/>
        <p:txBody>
          <a:bodyPr/>
          <a:lstStyle/>
          <a:p>
            <a:fld id="{38B2A337-2C29-4402-A0A2-E290C184D5D3}" type="slidenum">
              <a:rPr lang="en-AU" smtClean="0"/>
              <a:pPr/>
              <a:t>6</a:t>
            </a:fld>
            <a:endParaRPr lang="en-AU"/>
          </a:p>
        </p:txBody>
      </p:sp>
      <p:graphicFrame>
        <p:nvGraphicFramePr>
          <p:cNvPr id="6" name="Chart 5"/>
          <p:cNvGraphicFramePr/>
          <p:nvPr>
            <p:extLst>
              <p:ext uri="{D42A27DB-BD31-4B8C-83A1-F6EECF244321}">
                <p14:modId xmlns:p14="http://schemas.microsoft.com/office/powerpoint/2010/main" val="319110222"/>
              </p:ext>
            </p:extLst>
          </p:nvPr>
        </p:nvGraphicFramePr>
        <p:xfrm>
          <a:off x="179512" y="3933056"/>
          <a:ext cx="3096344"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1556427838"/>
              </p:ext>
            </p:extLst>
          </p:nvPr>
        </p:nvGraphicFramePr>
        <p:xfrm>
          <a:off x="3347864" y="3933056"/>
          <a:ext cx="2664296" cy="22322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ext uri="{D42A27DB-BD31-4B8C-83A1-F6EECF244321}">
                <p14:modId xmlns:p14="http://schemas.microsoft.com/office/powerpoint/2010/main" val="3621368120"/>
              </p:ext>
            </p:extLst>
          </p:nvPr>
        </p:nvGraphicFramePr>
        <p:xfrm>
          <a:off x="6228184" y="3717032"/>
          <a:ext cx="3024336" cy="2664296"/>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755576" y="6021288"/>
            <a:ext cx="1080120" cy="307777"/>
          </a:xfrm>
          <a:prstGeom prst="rect">
            <a:avLst/>
          </a:prstGeom>
          <a:noFill/>
        </p:spPr>
        <p:txBody>
          <a:bodyPr wrap="square" rtlCol="0">
            <a:spAutoFit/>
          </a:bodyPr>
          <a:lstStyle/>
          <a:p>
            <a:r>
              <a:rPr lang="en-US" sz="1400" b="1" dirty="0" smtClean="0"/>
              <a:t>By pool</a:t>
            </a:r>
            <a:endParaRPr lang="en-US" sz="1400" b="1" dirty="0"/>
          </a:p>
        </p:txBody>
      </p:sp>
      <p:sp>
        <p:nvSpPr>
          <p:cNvPr id="12" name="TextBox 11"/>
          <p:cNvSpPr txBox="1"/>
          <p:nvPr/>
        </p:nvSpPr>
        <p:spPr>
          <a:xfrm>
            <a:off x="3995936" y="6021288"/>
            <a:ext cx="1152128" cy="307777"/>
          </a:xfrm>
          <a:prstGeom prst="rect">
            <a:avLst/>
          </a:prstGeom>
          <a:noFill/>
        </p:spPr>
        <p:txBody>
          <a:bodyPr wrap="square" rtlCol="0">
            <a:spAutoFit/>
          </a:bodyPr>
          <a:lstStyle/>
          <a:p>
            <a:r>
              <a:rPr lang="en-US" sz="1400" b="1" dirty="0" smtClean="0"/>
              <a:t>By size</a:t>
            </a:r>
            <a:endParaRPr lang="en-US" sz="1400" b="1" dirty="0"/>
          </a:p>
        </p:txBody>
      </p:sp>
      <p:sp>
        <p:nvSpPr>
          <p:cNvPr id="13" name="TextBox 12"/>
          <p:cNvSpPr txBox="1"/>
          <p:nvPr/>
        </p:nvSpPr>
        <p:spPr>
          <a:xfrm>
            <a:off x="6804248" y="6021288"/>
            <a:ext cx="1440160" cy="307777"/>
          </a:xfrm>
          <a:prstGeom prst="rect">
            <a:avLst/>
          </a:prstGeom>
          <a:noFill/>
        </p:spPr>
        <p:txBody>
          <a:bodyPr wrap="square" rtlCol="0">
            <a:spAutoFit/>
          </a:bodyPr>
          <a:lstStyle/>
          <a:p>
            <a:r>
              <a:rPr lang="en-US" sz="1400" b="1" dirty="0" smtClean="0"/>
              <a:t>By Member</a:t>
            </a:r>
            <a:endParaRPr lang="en-US" sz="1400" b="1" dirty="0"/>
          </a:p>
        </p:txBody>
      </p:sp>
      <p:sp>
        <p:nvSpPr>
          <p:cNvPr id="16" name="TextBox 15"/>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spTree>
    <p:extLst>
      <p:ext uri="{BB962C8B-B14F-4D97-AF65-F5344CB8AC3E}">
        <p14:creationId xmlns:p14="http://schemas.microsoft.com/office/powerpoint/2010/main" val="2252622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5"/>
          <p:cNvGraphicFramePr>
            <a:graphicFrameLocks/>
          </p:cNvGraphicFramePr>
          <p:nvPr>
            <p:extLst>
              <p:ext uri="{D42A27DB-BD31-4B8C-83A1-F6EECF244321}">
                <p14:modId xmlns:p14="http://schemas.microsoft.com/office/powerpoint/2010/main" val="1823633768"/>
              </p:ext>
            </p:extLst>
          </p:nvPr>
        </p:nvGraphicFramePr>
        <p:xfrm>
          <a:off x="251520" y="1412776"/>
          <a:ext cx="8496944"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IPv4 Transfers</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pPr/>
              <a:t>7</a:t>
            </a:fld>
            <a:endParaRPr lang="en-AU"/>
          </a:p>
        </p:txBody>
      </p:sp>
      <p:graphicFrame>
        <p:nvGraphicFramePr>
          <p:cNvPr id="9" name="Chart 8"/>
          <p:cNvGraphicFramePr/>
          <p:nvPr>
            <p:extLst>
              <p:ext uri="{D42A27DB-BD31-4B8C-83A1-F6EECF244321}">
                <p14:modId xmlns:p14="http://schemas.microsoft.com/office/powerpoint/2010/main" val="2183284054"/>
              </p:ext>
            </p:extLst>
          </p:nvPr>
        </p:nvGraphicFramePr>
        <p:xfrm>
          <a:off x="755576" y="3861048"/>
          <a:ext cx="3384376" cy="223224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043608" y="6021288"/>
            <a:ext cx="1944216" cy="307777"/>
          </a:xfrm>
          <a:prstGeom prst="rect">
            <a:avLst/>
          </a:prstGeom>
          <a:noFill/>
        </p:spPr>
        <p:txBody>
          <a:bodyPr wrap="square" rtlCol="0">
            <a:spAutoFit/>
          </a:bodyPr>
          <a:lstStyle/>
          <a:p>
            <a:r>
              <a:rPr lang="en-US" sz="1400" b="1" dirty="0" smtClean="0"/>
              <a:t>Using listing service</a:t>
            </a:r>
            <a:endParaRPr lang="en-US" sz="1400" b="1" dirty="0"/>
          </a:p>
        </p:txBody>
      </p:sp>
      <p:graphicFrame>
        <p:nvGraphicFramePr>
          <p:cNvPr id="11" name="Chart 10"/>
          <p:cNvGraphicFramePr/>
          <p:nvPr>
            <p:extLst>
              <p:ext uri="{D42A27DB-BD31-4B8C-83A1-F6EECF244321}">
                <p14:modId xmlns:p14="http://schemas.microsoft.com/office/powerpoint/2010/main" val="3096465563"/>
              </p:ext>
            </p:extLst>
          </p:nvPr>
        </p:nvGraphicFramePr>
        <p:xfrm>
          <a:off x="4788024" y="3717032"/>
          <a:ext cx="3528392" cy="237626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4716016" y="6021288"/>
            <a:ext cx="2448272" cy="307777"/>
          </a:xfrm>
          <a:prstGeom prst="rect">
            <a:avLst/>
          </a:prstGeom>
          <a:noFill/>
        </p:spPr>
        <p:txBody>
          <a:bodyPr wrap="square" rtlCol="0">
            <a:spAutoFit/>
          </a:bodyPr>
          <a:lstStyle/>
          <a:p>
            <a:pPr algn="ctr"/>
            <a:r>
              <a:rPr lang="en-US" sz="1400" b="1" dirty="0" smtClean="0"/>
              <a:t>Pre-approval usage</a:t>
            </a:r>
            <a:endParaRPr lang="en-US" sz="1400" b="1" dirty="0"/>
          </a:p>
        </p:txBody>
      </p:sp>
      <p:sp>
        <p:nvSpPr>
          <p:cNvPr id="16" name="TextBox 15"/>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spTree>
    <p:extLst>
      <p:ext uri="{BB962C8B-B14F-4D97-AF65-F5344CB8AC3E}">
        <p14:creationId xmlns:p14="http://schemas.microsoft.com/office/powerpoint/2010/main" val="2769924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ASN Assignments</a:t>
            </a:r>
            <a:endParaRPr lang="en-US" dirty="0"/>
          </a:p>
        </p:txBody>
      </p:sp>
      <p:sp>
        <p:nvSpPr>
          <p:cNvPr id="6" name="Slide Number Placeholder 5"/>
          <p:cNvSpPr>
            <a:spLocks noGrp="1"/>
          </p:cNvSpPr>
          <p:nvPr>
            <p:ph type="sldNum" sz="quarter" idx="12"/>
          </p:nvPr>
        </p:nvSpPr>
        <p:spPr/>
        <p:txBody>
          <a:bodyPr/>
          <a:lstStyle/>
          <a:p>
            <a:fld id="{38B2A337-2C29-4402-A0A2-E290C184D5D3}" type="slidenum">
              <a:rPr lang="en-AU" smtClean="0"/>
              <a:t>8</a:t>
            </a:fld>
            <a:endParaRPr lang="en-AU"/>
          </a:p>
        </p:txBody>
      </p:sp>
      <p:graphicFrame>
        <p:nvGraphicFramePr>
          <p:cNvPr id="4" name="Chart 3"/>
          <p:cNvGraphicFramePr/>
          <p:nvPr>
            <p:extLst>
              <p:ext uri="{D42A27DB-BD31-4B8C-83A1-F6EECF244321}">
                <p14:modId xmlns:p14="http://schemas.microsoft.com/office/powerpoint/2010/main" val="2056747019"/>
              </p:ext>
            </p:extLst>
          </p:nvPr>
        </p:nvGraphicFramePr>
        <p:xfrm>
          <a:off x="27610" y="3720480"/>
          <a:ext cx="3024336"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76064" y="5929535"/>
            <a:ext cx="1152128" cy="307777"/>
          </a:xfrm>
          <a:prstGeom prst="rect">
            <a:avLst/>
          </a:prstGeom>
          <a:noFill/>
        </p:spPr>
        <p:txBody>
          <a:bodyPr wrap="square" rtlCol="0">
            <a:spAutoFit/>
          </a:bodyPr>
          <a:lstStyle/>
          <a:p>
            <a:pPr algn="ctr"/>
            <a:r>
              <a:rPr lang="en-US" sz="1400" b="1" dirty="0" smtClean="0"/>
              <a:t>By type</a:t>
            </a:r>
            <a:endParaRPr lang="en-US" sz="1400" b="1" dirty="0"/>
          </a:p>
        </p:txBody>
      </p:sp>
      <p:graphicFrame>
        <p:nvGraphicFramePr>
          <p:cNvPr id="9" name="Chart 8"/>
          <p:cNvGraphicFramePr/>
          <p:nvPr>
            <p:extLst>
              <p:ext uri="{D42A27DB-BD31-4B8C-83A1-F6EECF244321}">
                <p14:modId xmlns:p14="http://schemas.microsoft.com/office/powerpoint/2010/main" val="3960636388"/>
              </p:ext>
            </p:extLst>
          </p:nvPr>
        </p:nvGraphicFramePr>
        <p:xfrm>
          <a:off x="3096344" y="3720480"/>
          <a:ext cx="3240360" cy="23042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384376" y="5929535"/>
            <a:ext cx="1656184" cy="307777"/>
          </a:xfrm>
          <a:prstGeom prst="rect">
            <a:avLst/>
          </a:prstGeom>
          <a:noFill/>
        </p:spPr>
        <p:txBody>
          <a:bodyPr wrap="square" rtlCol="0">
            <a:spAutoFit/>
          </a:bodyPr>
          <a:lstStyle/>
          <a:p>
            <a:pPr algn="ctr"/>
            <a:r>
              <a:rPr lang="en-US" sz="1400" b="1" dirty="0" smtClean="0"/>
              <a:t>4-byte return rate</a:t>
            </a:r>
            <a:endParaRPr lang="en-US" sz="1400" b="1" dirty="0"/>
          </a:p>
        </p:txBody>
      </p:sp>
      <p:sp>
        <p:nvSpPr>
          <p:cNvPr id="13" name="TextBox 12"/>
          <p:cNvSpPr txBox="1"/>
          <p:nvPr/>
        </p:nvSpPr>
        <p:spPr>
          <a:xfrm>
            <a:off x="6480720" y="5929535"/>
            <a:ext cx="1656184" cy="307777"/>
          </a:xfrm>
          <a:prstGeom prst="rect">
            <a:avLst/>
          </a:prstGeom>
          <a:noFill/>
        </p:spPr>
        <p:txBody>
          <a:bodyPr wrap="square" rtlCol="0">
            <a:spAutoFit/>
          </a:bodyPr>
          <a:lstStyle/>
          <a:p>
            <a:pPr algn="ctr"/>
            <a:r>
              <a:rPr lang="en-US" sz="1400" b="1" dirty="0" smtClean="0"/>
              <a:t>Global ASN use</a:t>
            </a:r>
            <a:endParaRPr lang="en-US" sz="1400" b="1" dirty="0"/>
          </a:p>
        </p:txBody>
      </p:sp>
      <p:sp>
        <p:nvSpPr>
          <p:cNvPr id="12" name="TextBox 11"/>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graphicFrame>
        <p:nvGraphicFramePr>
          <p:cNvPr id="15" name="Chart 14"/>
          <p:cNvGraphicFramePr/>
          <p:nvPr>
            <p:extLst>
              <p:ext uri="{D42A27DB-BD31-4B8C-83A1-F6EECF244321}">
                <p14:modId xmlns:p14="http://schemas.microsoft.com/office/powerpoint/2010/main" val="4137385507"/>
              </p:ext>
            </p:extLst>
          </p:nvPr>
        </p:nvGraphicFramePr>
        <p:xfrm>
          <a:off x="6048672" y="3717032"/>
          <a:ext cx="3121496" cy="22322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ontent Placeholder 4"/>
          <p:cNvGraphicFramePr>
            <a:graphicFrameLocks/>
          </p:cNvGraphicFramePr>
          <p:nvPr>
            <p:extLst>
              <p:ext uri="{D42A27DB-BD31-4B8C-83A1-F6EECF244321}">
                <p14:modId xmlns:p14="http://schemas.microsoft.com/office/powerpoint/2010/main" val="3232679546"/>
              </p:ext>
            </p:extLst>
          </p:nvPr>
        </p:nvGraphicFramePr>
        <p:xfrm>
          <a:off x="251520" y="1340768"/>
          <a:ext cx="8640960" cy="24482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0244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APNIC Membership</a:t>
            </a:r>
            <a:endParaRPr lang="en-US" dirty="0"/>
          </a:p>
        </p:txBody>
      </p:sp>
      <p:sp>
        <p:nvSpPr>
          <p:cNvPr id="3" name="Slide Number Placeholder 2"/>
          <p:cNvSpPr>
            <a:spLocks noGrp="1"/>
          </p:cNvSpPr>
          <p:nvPr>
            <p:ph type="sldNum" sz="quarter" idx="12"/>
          </p:nvPr>
        </p:nvSpPr>
        <p:spPr/>
        <p:txBody>
          <a:bodyPr/>
          <a:lstStyle/>
          <a:p>
            <a:fld id="{38B2A337-2C29-4402-A0A2-E290C184D5D3}" type="slidenum">
              <a:rPr lang="en-AU" smtClean="0"/>
              <a:t>9</a:t>
            </a:fld>
            <a:endParaRPr lang="en-AU"/>
          </a:p>
        </p:txBody>
      </p:sp>
      <p:graphicFrame>
        <p:nvGraphicFramePr>
          <p:cNvPr id="7" name="Content Placeholder 10"/>
          <p:cNvGraphicFramePr>
            <a:graphicFrameLocks noGrp="1"/>
          </p:cNvGraphicFramePr>
          <p:nvPr>
            <p:ph idx="1"/>
            <p:extLst>
              <p:ext uri="{D42A27DB-BD31-4B8C-83A1-F6EECF244321}">
                <p14:modId xmlns:p14="http://schemas.microsoft.com/office/powerpoint/2010/main" val="2751833964"/>
              </p:ext>
            </p:extLst>
          </p:nvPr>
        </p:nvGraphicFramePr>
        <p:xfrm>
          <a:off x="406400" y="1600200"/>
          <a:ext cx="8351838" cy="45656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916354" y="6093296"/>
            <a:ext cx="1259632" cy="230832"/>
          </a:xfrm>
          <a:prstGeom prst="rect">
            <a:avLst/>
          </a:prstGeom>
          <a:noFill/>
        </p:spPr>
        <p:txBody>
          <a:bodyPr wrap="square" rtlCol="0">
            <a:spAutoFit/>
          </a:bodyPr>
          <a:lstStyle/>
          <a:p>
            <a:pPr algn="r"/>
            <a:r>
              <a:rPr lang="en-US" sz="900" dirty="0" smtClean="0"/>
              <a:t>As at 31 December</a:t>
            </a:r>
            <a:endParaRPr lang="en-US" sz="900" dirty="0"/>
          </a:p>
        </p:txBody>
      </p:sp>
    </p:spTree>
    <p:extLst>
      <p:ext uri="{BB962C8B-B14F-4D97-AF65-F5344CB8AC3E}">
        <p14:creationId xmlns:p14="http://schemas.microsoft.com/office/powerpoint/2010/main" val="1726203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ue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0"/>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0"/>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6066</TotalTime>
  <Words>3276</Words>
  <Application>Microsoft Macintosh PowerPoint</Application>
  <PresentationFormat>On-screen Show (4:3)</PresentationFormat>
  <Paragraphs>511</Paragraphs>
  <Slides>44</Slides>
  <Notes>37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Blue APNIC Theme</vt:lpstr>
      <vt:lpstr>2014 Annual Report</vt:lpstr>
      <vt:lpstr>APNIC’s mission</vt:lpstr>
      <vt:lpstr>APNIC in 2014</vt:lpstr>
      <vt:lpstr>APNIC in 2014</vt:lpstr>
      <vt:lpstr>IPv6 Delegations</vt:lpstr>
      <vt:lpstr>IPv4 Delegations</vt:lpstr>
      <vt:lpstr>IPv4 Transfers</vt:lpstr>
      <vt:lpstr>ASN Assignments</vt:lpstr>
      <vt:lpstr>APNIC Membership</vt:lpstr>
      <vt:lpstr>Total NIR Sub-Accounts</vt:lpstr>
      <vt:lpstr>MyAPNIC Improvements</vt:lpstr>
      <vt:lpstr>Distributed Whois</vt:lpstr>
      <vt:lpstr>Distributed Whois</vt:lpstr>
      <vt:lpstr>Distributed Whois</vt:lpstr>
      <vt:lpstr>Improved System Architecture</vt:lpstr>
      <vt:lpstr>Supporting Infrastructure</vt:lpstr>
      <vt:lpstr>Accountability &amp; Transparency</vt:lpstr>
      <vt:lpstr>APNIC Survey 2014</vt:lpstr>
      <vt:lpstr>2015 Activity Plan &amp; Budget</vt:lpstr>
      <vt:lpstr>Revised Fee Schedule</vt:lpstr>
      <vt:lpstr>APNIC in 2014</vt:lpstr>
      <vt:lpstr>APNIC Training </vt:lpstr>
      <vt:lpstr>PowerPoint Presentation</vt:lpstr>
      <vt:lpstr>Supporting Network Operator Groups</vt:lpstr>
      <vt:lpstr>NOG events in 2014</vt:lpstr>
      <vt:lpstr>Community Development</vt:lpstr>
      <vt:lpstr>Policy Development</vt:lpstr>
      <vt:lpstr>2014 Policy Implementations</vt:lpstr>
      <vt:lpstr>CONFER: Consensus Tool</vt:lpstr>
      <vt:lpstr>APNIC Events</vt:lpstr>
      <vt:lpstr>IPv6 in the Region</vt:lpstr>
      <vt:lpstr>Security Outreach</vt:lpstr>
      <vt:lpstr>RPKI Initiatives</vt:lpstr>
      <vt:lpstr>labs.apnic.net</vt:lpstr>
      <vt:lpstr>ISIF Asia Awards and Grants</vt:lpstr>
      <vt:lpstr>APNIC in 2014</vt:lpstr>
      <vt:lpstr>Global Cooperation</vt:lpstr>
      <vt:lpstr>IANA Stewardship Transition</vt:lpstr>
      <vt:lpstr>CRISP Team</vt:lpstr>
      <vt:lpstr>Community Engagement</vt:lpstr>
      <vt:lpstr>blog.apnic.net </vt:lpstr>
      <vt:lpstr>Improving Communication</vt:lpstr>
      <vt:lpstr>You’re Invited!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Tony Smith</cp:lastModifiedBy>
  <cp:revision>156</cp:revision>
  <dcterms:created xsi:type="dcterms:W3CDTF">2011-12-06T02:23:30Z</dcterms:created>
  <dcterms:modified xsi:type="dcterms:W3CDTF">2015-03-05T10:05:09Z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Unclassified</vt:lpwstr>
  </property>
  <property fmtid="{D5CDD505-2E9C-101B-9397-08002B2CF9AE}" pid="3" name="Version">
    <vt:lpwstr>1.0</vt:lpwstr>
  </property>
</Properties>
</file>